
<file path=[Content_Types].xml><?xml version="1.0" encoding="utf-8"?>
<Types xmlns="http://schemas.openxmlformats.org/package/2006/content-types">
  <Default Extension="xml" ContentType="application/xml"/>
  <Default Extension="jpg" ContentType="image/jpeg"/>
  <Default Extension="jpeg" ContentType="image/jpeg"/>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4"/>
  </p:notesMasterIdLst>
  <p:sldIdLst>
    <p:sldId id="257" r:id="rId2"/>
    <p:sldId id="272" r:id="rId3"/>
    <p:sldId id="258" r:id="rId4"/>
    <p:sldId id="260" r:id="rId5"/>
    <p:sldId id="279" r:id="rId6"/>
    <p:sldId id="280" r:id="rId7"/>
    <p:sldId id="281" r:id="rId8"/>
    <p:sldId id="282" r:id="rId9"/>
    <p:sldId id="265" r:id="rId10"/>
    <p:sldId id="259" r:id="rId11"/>
    <p:sldId id="267" r:id="rId12"/>
    <p:sldId id="270" r:id="rId13"/>
    <p:sldId id="268" r:id="rId14"/>
    <p:sldId id="266" r:id="rId15"/>
    <p:sldId id="273" r:id="rId16"/>
    <p:sldId id="274" r:id="rId17"/>
    <p:sldId id="275" r:id="rId18"/>
    <p:sldId id="276" r:id="rId19"/>
    <p:sldId id="277" r:id="rId20"/>
    <p:sldId id="271" r:id="rId21"/>
    <p:sldId id="284" r:id="rId22"/>
    <p:sldId id="283"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441" autoAdjust="0"/>
  </p:normalViewPr>
  <p:slideViewPr>
    <p:cSldViewPr snapToGrid="0" snapToObjects="1">
      <p:cViewPr>
        <p:scale>
          <a:sx n="90" d="100"/>
          <a:sy n="90" d="100"/>
        </p:scale>
        <p:origin x="-1264" y="-248"/>
      </p:cViewPr>
      <p:guideLst>
        <p:guide orient="horz" pos="2160"/>
        <p:guide pos="2880"/>
      </p:guideLst>
    </p:cSldViewPr>
  </p:slideViewPr>
  <p:notesTextViewPr>
    <p:cViewPr>
      <p:scale>
        <a:sx n="100" d="100"/>
        <a:sy n="100" d="100"/>
      </p:scale>
      <p:origin x="0" y="0"/>
    </p:cViewPr>
  </p:notesTextViewPr>
  <p:notesViewPr>
    <p:cSldViewPr snapToGrid="0" snapToObjects="1">
      <p:cViewPr>
        <p:scale>
          <a:sx n="143" d="100"/>
          <a:sy n="143" d="100"/>
        </p:scale>
        <p:origin x="-816" y="175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notesMaster" Target="notesMasters/notesMaster1.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693ABD-E221-9F4F-97DB-E2DBDEE875BE}" type="datetimeFigureOut">
              <a:rPr lang="en-US" smtClean="0"/>
              <a:t>12/1/15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840D93-A46E-1F42-B740-893195CE0C46}" type="slidenum">
              <a:rPr lang="en-US" smtClean="0"/>
              <a:t>‹#›</a:t>
            </a:fld>
            <a:endParaRPr lang="en-US"/>
          </a:p>
        </p:txBody>
      </p:sp>
    </p:spTree>
    <p:extLst>
      <p:ext uri="{BB962C8B-B14F-4D97-AF65-F5344CB8AC3E}">
        <p14:creationId xmlns:p14="http://schemas.microsoft.com/office/powerpoint/2010/main" val="208509748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 Id="rId3" Type="http://schemas.openxmlformats.org/officeDocument/2006/relationships/hyperlink" Target="http://www.rtinetwork.org/images/content/downloads/get%20started/sapsi_form.pdf"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This</a:t>
            </a:r>
            <a:r>
              <a:rPr lang="en-US" baseline="0" dirty="0" smtClean="0"/>
              <a:t> Brainshark is intended to help Administrators determine when CHAMPs is being implemented with fidelity in the classroom. Administrators need to understand the subtle and overt aspects of actually implementing CHAMPs that make the difference between a high implementing classroom, resulting in positive student outcomes and a low or non-implementing classroom.</a:t>
            </a:r>
            <a:endParaRPr lang="en-US" dirty="0"/>
          </a:p>
        </p:txBody>
      </p:sp>
      <p:sp>
        <p:nvSpPr>
          <p:cNvPr id="4" name="Slide Number Placeholder 3"/>
          <p:cNvSpPr>
            <a:spLocks noGrp="1"/>
          </p:cNvSpPr>
          <p:nvPr>
            <p:ph type="sldNum" sz="quarter" idx="10"/>
          </p:nvPr>
        </p:nvSpPr>
        <p:spPr/>
        <p:txBody>
          <a:bodyPr/>
          <a:lstStyle/>
          <a:p>
            <a:fld id="{A9C33822-8001-3846-8E4D-72C79BA8F3CE}" type="slidenum">
              <a:rPr lang="en-US" smtClean="0">
                <a:solidFill>
                  <a:prstClr val="black"/>
                </a:solidFill>
                <a:latin typeface="Calibri"/>
              </a:rPr>
              <a:pPr/>
              <a:t>1</a:t>
            </a:fld>
            <a:endParaRPr lang="en-US">
              <a:solidFill>
                <a:prstClr val="black"/>
              </a:solidFill>
              <a:latin typeface="Calibri"/>
            </a:endParaRPr>
          </a:p>
        </p:txBody>
      </p:sp>
    </p:spTree>
    <p:extLst>
      <p:ext uri="{BB962C8B-B14F-4D97-AF65-F5344CB8AC3E}">
        <p14:creationId xmlns:p14="http://schemas.microsoft.com/office/powerpoint/2010/main" val="22076845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idea</a:t>
            </a:r>
            <a:r>
              <a:rPr lang="en-US" baseline="0" dirty="0" smtClean="0"/>
              <a:t> of </a:t>
            </a:r>
            <a:r>
              <a:rPr lang="en-US" baseline="0" dirty="0" err="1" smtClean="0"/>
              <a:t>Rti</a:t>
            </a:r>
            <a:r>
              <a:rPr lang="en-US" baseline="0" dirty="0" smtClean="0"/>
              <a:t> is simple, however, schools are discovering </a:t>
            </a:r>
            <a:r>
              <a:rPr lang="en-US" baseline="0" smtClean="0"/>
              <a:t>that effective </a:t>
            </a:r>
            <a:r>
              <a:rPr lang="en-US" baseline="0" dirty="0" smtClean="0"/>
              <a:t>implementation of </a:t>
            </a:r>
            <a:r>
              <a:rPr lang="en-US" baseline="0" dirty="0" err="1" smtClean="0"/>
              <a:t>rti</a:t>
            </a:r>
            <a:r>
              <a:rPr lang="en-US" baseline="0" dirty="0" smtClean="0"/>
              <a:t> is far from simple</a:t>
            </a:r>
            <a:endParaRPr lang="en-US" dirty="0"/>
          </a:p>
        </p:txBody>
      </p:sp>
      <p:sp>
        <p:nvSpPr>
          <p:cNvPr id="4" name="Slide Number Placeholder 3"/>
          <p:cNvSpPr>
            <a:spLocks noGrp="1"/>
          </p:cNvSpPr>
          <p:nvPr>
            <p:ph type="sldNum" sz="quarter" idx="10"/>
          </p:nvPr>
        </p:nvSpPr>
        <p:spPr/>
        <p:txBody>
          <a:bodyPr/>
          <a:lstStyle/>
          <a:p>
            <a:fld id="{FD840D93-A46E-1F42-B740-893195CE0C46}" type="slidenum">
              <a:rPr lang="en-US" smtClean="0"/>
              <a:t>3</a:t>
            </a:fld>
            <a:endParaRPr lang="en-US"/>
          </a:p>
        </p:txBody>
      </p:sp>
    </p:spTree>
    <p:extLst>
      <p:ext uri="{BB962C8B-B14F-4D97-AF65-F5344CB8AC3E}">
        <p14:creationId xmlns:p14="http://schemas.microsoft.com/office/powerpoint/2010/main" val="382005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r>
              <a:rPr lang="en-US" sz="1200" kern="1200" dirty="0" smtClean="0">
                <a:solidFill>
                  <a:schemeClr val="tx1"/>
                </a:solidFill>
                <a:effectLst/>
                <a:latin typeface="+mn-lt"/>
                <a:ea typeface="+mn-ea"/>
                <a:cs typeface="+mn-cs"/>
              </a:rPr>
              <a:t>to determine the degree of need for RTI in your school. (See the </a:t>
            </a:r>
            <a:r>
              <a:rPr lang="en-US" sz="1200" u="none" strike="noStrike" kern="1200" dirty="0" smtClean="0">
                <a:solidFill>
                  <a:schemeClr val="tx1"/>
                </a:solidFill>
                <a:effectLst/>
                <a:latin typeface="+mn-lt"/>
                <a:ea typeface="+mn-ea"/>
                <a:cs typeface="+mn-cs"/>
                <a:hlinkClick r:id="rId3" tooltip="sapsi form"/>
              </a:rPr>
              <a:t>Self-Assessment of Problem Solving Implementation</a:t>
            </a:r>
            <a:r>
              <a:rPr lang="en-US" sz="1200" kern="1200" dirty="0" smtClean="0">
                <a:solidFill>
                  <a:schemeClr val="tx1"/>
                </a:solidFill>
                <a:effectLst/>
                <a:latin typeface="+mn-lt"/>
                <a:ea typeface="+mn-ea"/>
                <a:cs typeface="+mn-cs"/>
              </a:rPr>
              <a:t> for one such tool.) A needs analysis allows the leadership team to articulate the motivation for implementing RTI. In schools where students’ scores are low and have been stagnant or declining for a while, making a case for this innovation is not difficult. Where scores are generally higher, one important step is to analyze the subgroups of students and, once the data are disaggregated, determine if there are groups that are lower performing. If that is the case, then the motivation for RTI can be clearly stated. Even if the district or state is requiring schools to implement RTI, it is still best to articulate why students in your school will benefit from this. </a:t>
            </a:r>
          </a:p>
          <a:p>
            <a:r>
              <a:rPr lang="en-US" sz="1200" kern="1200" dirty="0" smtClean="0">
                <a:solidFill>
                  <a:schemeClr val="tx1"/>
                </a:solidFill>
                <a:effectLst/>
                <a:latin typeface="+mn-lt"/>
                <a:ea typeface="+mn-ea"/>
                <a:cs typeface="+mn-cs"/>
              </a:rPr>
              <a:t>2. For RTI implementation to be successful, it must be a high priority within the school. Sometimes it’s a matter of showing how RTI can become a process that is aligned with and useful in reaching school, admin or district goals. </a:t>
            </a:r>
          </a:p>
          <a:p>
            <a:r>
              <a:rPr lang="en-US" sz="1200" kern="1200" dirty="0" smtClean="0">
                <a:solidFill>
                  <a:schemeClr val="tx1"/>
                </a:solidFill>
                <a:effectLst/>
                <a:latin typeface="+mn-lt"/>
                <a:ea typeface="+mn-ea"/>
                <a:cs typeface="+mn-cs"/>
              </a:rPr>
              <a:t>the principals each had a way of articulating their motivation to change former practices. These principals talked about why practices needed to be different. Their comments were noticeably passionate, specific, and related to their school’s student population.</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3. It’s helpful to anticipate the degree of culture change represented by RTI; the team can contemplate the degree of staff acceptance or resistance they expect to see.</a:t>
            </a:r>
          </a:p>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D840D93-A46E-1F42-B740-893195CE0C46}" type="slidenum">
              <a:rPr lang="en-US" smtClean="0"/>
              <a:t>4</a:t>
            </a:fld>
            <a:endParaRPr lang="en-US"/>
          </a:p>
        </p:txBody>
      </p:sp>
    </p:spTree>
    <p:extLst>
      <p:ext uri="{BB962C8B-B14F-4D97-AF65-F5344CB8AC3E}">
        <p14:creationId xmlns:p14="http://schemas.microsoft.com/office/powerpoint/2010/main" val="3374341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4. Getting buy-in is a process that can be planned—it doesn’t just happen. It starts with a discussion among the RTI team about who needs to be on board for success. identify key influencers who may be negative and place them on a carefully selected committee to try to bring them around from the beginning.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 agreement to support implementation (even by individuals who may not agree with the process but agree to support it.</a:t>
            </a:r>
          </a:p>
          <a:p>
            <a:r>
              <a:rPr lang="en-US" sz="1200" kern="1200" dirty="0" smtClean="0">
                <a:solidFill>
                  <a:schemeClr val="tx1"/>
                </a:solidFill>
                <a:effectLst/>
                <a:latin typeface="+mn-lt"/>
                <a:ea typeface="+mn-ea"/>
                <a:cs typeface="+mn-cs"/>
              </a:rPr>
              <a:t>Staff beliefs are important considerations when seeking consensus from a group.</a:t>
            </a:r>
          </a:p>
          <a:p>
            <a:pPr lvl="0" fontAlgn="ctr"/>
            <a:r>
              <a:rPr lang="en-US" sz="1200" kern="1200" dirty="0" smtClean="0">
                <a:solidFill>
                  <a:schemeClr val="tx1"/>
                </a:solidFill>
                <a:effectLst/>
                <a:latin typeface="+mn-lt"/>
                <a:ea typeface="+mn-ea"/>
                <a:cs typeface="+mn-cs"/>
              </a:rPr>
              <a:t>No child should be left behind.</a:t>
            </a:r>
          </a:p>
          <a:p>
            <a:pPr lvl="0" fontAlgn="ctr"/>
            <a:r>
              <a:rPr lang="en-US" sz="1200" kern="1200" dirty="0" smtClean="0">
                <a:solidFill>
                  <a:schemeClr val="tx1"/>
                </a:solidFill>
                <a:effectLst/>
                <a:latin typeface="+mn-lt"/>
                <a:ea typeface="+mn-ea"/>
                <a:cs typeface="+mn-cs"/>
              </a:rPr>
              <a:t>It is okay to provide differential service across students.</a:t>
            </a:r>
          </a:p>
          <a:p>
            <a:pPr lvl="0" fontAlgn="ctr"/>
            <a:r>
              <a:rPr lang="en-US" sz="1200" kern="1200" dirty="0" smtClean="0">
                <a:solidFill>
                  <a:schemeClr val="tx1"/>
                </a:solidFill>
                <a:effectLst/>
                <a:latin typeface="+mn-lt"/>
                <a:ea typeface="+mn-ea"/>
                <a:cs typeface="+mn-cs"/>
              </a:rPr>
              <a:t>“Academic engaged time” must be considered first. Student performance is influenced most by the quality of the interventions we deliver and how well we deliver them—not by pre-conceived notions about child characteristics.</a:t>
            </a:r>
          </a:p>
          <a:p>
            <a:pPr lvl="0" fontAlgn="ctr"/>
            <a:r>
              <a:rPr lang="en-US" sz="1200" kern="1200" dirty="0" smtClean="0">
                <a:solidFill>
                  <a:schemeClr val="tx1"/>
                </a:solidFill>
                <a:effectLst/>
                <a:latin typeface="+mn-lt"/>
                <a:ea typeface="+mn-ea"/>
                <a:cs typeface="+mn-cs"/>
              </a:rPr>
              <a:t>Decisions are best made with data.</a:t>
            </a:r>
          </a:p>
          <a:p>
            <a:r>
              <a:rPr lang="en-US" sz="1200" kern="1200" dirty="0" smtClean="0">
                <a:solidFill>
                  <a:schemeClr val="tx1"/>
                </a:solidFill>
                <a:effectLst/>
                <a:latin typeface="+mn-lt"/>
                <a:ea typeface="+mn-ea"/>
                <a:cs typeface="+mn-cs"/>
              </a:rPr>
              <a:t>Expectations for student performance should be dependent on a student’s response to an intervention, not on the basis of a score that predicts what they are capable of doing.</a:t>
            </a:r>
            <a:r>
              <a:rPr lang="en-US" dirty="0" smtClean="0">
                <a:effectLst/>
              </a:rPr>
              <a:t> </a:t>
            </a: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D840D93-A46E-1F42-B740-893195CE0C46}" type="slidenum">
              <a:rPr lang="en-US" smtClean="0"/>
              <a:t>5</a:t>
            </a:fld>
            <a:endParaRPr lang="en-US"/>
          </a:p>
        </p:txBody>
      </p:sp>
    </p:spTree>
    <p:extLst>
      <p:ext uri="{BB962C8B-B14F-4D97-AF65-F5344CB8AC3E}">
        <p14:creationId xmlns:p14="http://schemas.microsoft.com/office/powerpoint/2010/main" val="33743412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4. Getting buy-in is a process that can be planned—it doesn’t just happen. It starts with a discussion among the RTI team about who needs to be on board for success. identify key influencers who may be negative and place them on a carefully selected committee to try to bring them around from the beginning.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 agreement to support implementation (even by individuals who may not agree with the process but agree to support it.</a:t>
            </a:r>
          </a:p>
          <a:p>
            <a:r>
              <a:rPr lang="en-US" sz="1200" kern="1200" dirty="0" smtClean="0">
                <a:solidFill>
                  <a:schemeClr val="tx1"/>
                </a:solidFill>
                <a:effectLst/>
                <a:latin typeface="+mn-lt"/>
                <a:ea typeface="+mn-ea"/>
                <a:cs typeface="+mn-cs"/>
              </a:rPr>
              <a:t>Staff beliefs are important considerations when seeking consensus from a group.</a:t>
            </a:r>
          </a:p>
          <a:p>
            <a:pPr lvl="0" fontAlgn="ctr"/>
            <a:r>
              <a:rPr lang="en-US" sz="1200" kern="1200" dirty="0" smtClean="0">
                <a:solidFill>
                  <a:schemeClr val="tx1"/>
                </a:solidFill>
                <a:effectLst/>
                <a:latin typeface="+mn-lt"/>
                <a:ea typeface="+mn-ea"/>
                <a:cs typeface="+mn-cs"/>
              </a:rPr>
              <a:t>No child should be left behind.</a:t>
            </a:r>
          </a:p>
          <a:p>
            <a:pPr lvl="0" fontAlgn="ctr"/>
            <a:r>
              <a:rPr lang="en-US" sz="1200" kern="1200" dirty="0" smtClean="0">
                <a:solidFill>
                  <a:schemeClr val="tx1"/>
                </a:solidFill>
                <a:effectLst/>
                <a:latin typeface="+mn-lt"/>
                <a:ea typeface="+mn-ea"/>
                <a:cs typeface="+mn-cs"/>
              </a:rPr>
              <a:t>It is okay to provide differential service across students.</a:t>
            </a:r>
          </a:p>
          <a:p>
            <a:pPr lvl="0" fontAlgn="ctr"/>
            <a:r>
              <a:rPr lang="en-US" sz="1200" kern="1200" dirty="0" smtClean="0">
                <a:solidFill>
                  <a:schemeClr val="tx1"/>
                </a:solidFill>
                <a:effectLst/>
                <a:latin typeface="+mn-lt"/>
                <a:ea typeface="+mn-ea"/>
                <a:cs typeface="+mn-cs"/>
              </a:rPr>
              <a:t>“Academic engaged time” must be considered first. Student performance is influenced most by the quality of the interventions we deliver and how well we deliver them—not by pre-conceived notions about child characteristics.</a:t>
            </a:r>
          </a:p>
          <a:p>
            <a:pPr lvl="0" fontAlgn="ctr"/>
            <a:r>
              <a:rPr lang="en-US" sz="1200" kern="1200" dirty="0" smtClean="0">
                <a:solidFill>
                  <a:schemeClr val="tx1"/>
                </a:solidFill>
                <a:effectLst/>
                <a:latin typeface="+mn-lt"/>
                <a:ea typeface="+mn-ea"/>
                <a:cs typeface="+mn-cs"/>
              </a:rPr>
              <a:t>Decisions are best made with data.</a:t>
            </a:r>
          </a:p>
          <a:p>
            <a:r>
              <a:rPr lang="en-US" sz="1200" kern="1200" dirty="0" smtClean="0">
                <a:solidFill>
                  <a:schemeClr val="tx1"/>
                </a:solidFill>
                <a:effectLst/>
                <a:latin typeface="+mn-lt"/>
                <a:ea typeface="+mn-ea"/>
                <a:cs typeface="+mn-cs"/>
              </a:rPr>
              <a:t>Expectations for student performance should be dependent on a student’s response to an intervention, not on the basis of a score that predicts what they are capable of doing.</a:t>
            </a:r>
            <a:r>
              <a:rPr lang="en-US" dirty="0" smtClean="0">
                <a:effectLst/>
              </a:rPr>
              <a:t> </a:t>
            </a: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D840D93-A46E-1F42-B740-893195CE0C46}" type="slidenum">
              <a:rPr lang="en-US" smtClean="0"/>
              <a:t>6</a:t>
            </a:fld>
            <a:endParaRPr lang="en-US"/>
          </a:p>
        </p:txBody>
      </p:sp>
    </p:spTree>
    <p:extLst>
      <p:ext uri="{BB962C8B-B14F-4D97-AF65-F5344CB8AC3E}">
        <p14:creationId xmlns:p14="http://schemas.microsoft.com/office/powerpoint/2010/main" val="3374341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indent="-228600" algn="l" defTabSz="457200" rtl="0" eaLnBrk="1" fontAlgn="auto" latinLnBrk="0" hangingPunct="1">
              <a:lnSpc>
                <a:spcPct val="100000"/>
              </a:lnSpc>
              <a:spcBef>
                <a:spcPts val="0"/>
              </a:spcBef>
              <a:spcAft>
                <a:spcPts val="0"/>
              </a:spcAft>
              <a:buClrTx/>
              <a:buSzTx/>
              <a:buFontTx/>
              <a:buAutoNum type="arabicPeriod"/>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 agreement to support implementation (even by individuals who may not agree with the process but agree to support it.</a:t>
            </a:r>
          </a:p>
          <a:p>
            <a:r>
              <a:rPr lang="en-US" sz="1200" kern="1200" dirty="0" smtClean="0">
                <a:solidFill>
                  <a:schemeClr val="tx1"/>
                </a:solidFill>
                <a:effectLst/>
                <a:latin typeface="+mn-lt"/>
                <a:ea typeface="+mn-ea"/>
                <a:cs typeface="+mn-cs"/>
              </a:rPr>
              <a:t>Staff beliefs are important considerations when seeking consensus from a group.</a:t>
            </a:r>
          </a:p>
          <a:p>
            <a:pPr lvl="0" fontAlgn="ctr"/>
            <a:r>
              <a:rPr lang="en-US" sz="1200" kern="1200" dirty="0" smtClean="0">
                <a:solidFill>
                  <a:schemeClr val="tx1"/>
                </a:solidFill>
                <a:effectLst/>
                <a:latin typeface="+mn-lt"/>
                <a:ea typeface="+mn-ea"/>
                <a:cs typeface="+mn-cs"/>
              </a:rPr>
              <a:t>No child should be left behind.</a:t>
            </a:r>
          </a:p>
          <a:p>
            <a:pPr lvl="0" fontAlgn="ctr"/>
            <a:r>
              <a:rPr lang="en-US" sz="1200" kern="1200" dirty="0" smtClean="0">
                <a:solidFill>
                  <a:schemeClr val="tx1"/>
                </a:solidFill>
                <a:effectLst/>
                <a:latin typeface="+mn-lt"/>
                <a:ea typeface="+mn-ea"/>
                <a:cs typeface="+mn-cs"/>
              </a:rPr>
              <a:t>It is okay to provide differential service across students.</a:t>
            </a:r>
          </a:p>
          <a:p>
            <a:pPr lvl="0" fontAlgn="ctr"/>
            <a:r>
              <a:rPr lang="en-US" sz="1200" kern="1200" dirty="0" smtClean="0">
                <a:solidFill>
                  <a:schemeClr val="tx1"/>
                </a:solidFill>
                <a:effectLst/>
                <a:latin typeface="+mn-lt"/>
                <a:ea typeface="+mn-ea"/>
                <a:cs typeface="+mn-cs"/>
              </a:rPr>
              <a:t>“Academic engaged time” must be considered first. Student performance is influenced most by the quality of the interventions we deliver and how well we deliver them—not by pre-conceived notions about child characteristics.</a:t>
            </a:r>
          </a:p>
          <a:p>
            <a:pPr lvl="0" fontAlgn="ctr"/>
            <a:r>
              <a:rPr lang="en-US" sz="1200" kern="1200" dirty="0" smtClean="0">
                <a:solidFill>
                  <a:schemeClr val="tx1"/>
                </a:solidFill>
                <a:effectLst/>
                <a:latin typeface="+mn-lt"/>
                <a:ea typeface="+mn-ea"/>
                <a:cs typeface="+mn-cs"/>
              </a:rPr>
              <a:t>Decisions are best made with data.</a:t>
            </a:r>
          </a:p>
          <a:p>
            <a:r>
              <a:rPr lang="en-US" sz="1200" kern="1200" dirty="0" smtClean="0">
                <a:solidFill>
                  <a:schemeClr val="tx1"/>
                </a:solidFill>
                <a:effectLst/>
                <a:latin typeface="+mn-lt"/>
                <a:ea typeface="+mn-ea"/>
                <a:cs typeface="+mn-cs"/>
              </a:rPr>
              <a:t>Expectations for student performance should be dependent on a student’s response to an intervention, not on the basis of a score that predicts what they are capable of doing.</a:t>
            </a:r>
            <a:r>
              <a:rPr lang="en-US" dirty="0" smtClean="0">
                <a:effectLst/>
              </a:rPr>
              <a:t> </a:t>
            </a: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D840D93-A46E-1F42-B740-893195CE0C46}" type="slidenum">
              <a:rPr lang="en-US" smtClean="0"/>
              <a:t>7</a:t>
            </a:fld>
            <a:endParaRPr lang="en-US"/>
          </a:p>
        </p:txBody>
      </p:sp>
    </p:spTree>
    <p:extLst>
      <p:ext uri="{BB962C8B-B14F-4D97-AF65-F5344CB8AC3E}">
        <p14:creationId xmlns:p14="http://schemas.microsoft.com/office/powerpoint/2010/main" val="3374341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7</a:t>
            </a:r>
            <a:r>
              <a:rPr lang="en-US" sz="1200" b="0" kern="1200" dirty="0" smtClean="0">
                <a:solidFill>
                  <a:schemeClr val="tx1"/>
                </a:solidFill>
                <a:effectLst/>
                <a:latin typeface="+mn-lt"/>
                <a:ea typeface="+mn-ea"/>
                <a:cs typeface="+mn-cs"/>
              </a:rPr>
              <a:t>. Who Teaches Intervention Groups? Where Do Intervention Groups Meet? When Do Intervention Groups Meet?</a:t>
            </a:r>
          </a:p>
          <a:p>
            <a:r>
              <a:rPr lang="en-US" sz="1200" kern="1200" dirty="0" smtClean="0">
                <a:solidFill>
                  <a:schemeClr val="tx1"/>
                </a:solidFill>
                <a:effectLst/>
                <a:latin typeface="+mn-lt"/>
                <a:ea typeface="+mn-ea"/>
                <a:cs typeface="+mn-cs"/>
              </a:rPr>
              <a:t>schools that add an implementation block to their master schedule make earlier progress in their implementation than those that don’t.</a:t>
            </a:r>
          </a:p>
          <a:p>
            <a:r>
              <a:rPr lang="en-US" sz="1200" kern="120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D840D93-A46E-1F42-B740-893195CE0C46}" type="slidenum">
              <a:rPr lang="en-US" smtClean="0"/>
              <a:t>8</a:t>
            </a:fld>
            <a:endParaRPr lang="en-US"/>
          </a:p>
        </p:txBody>
      </p:sp>
    </p:spTree>
    <p:extLst>
      <p:ext uri="{BB962C8B-B14F-4D97-AF65-F5344CB8AC3E}">
        <p14:creationId xmlns:p14="http://schemas.microsoft.com/office/powerpoint/2010/main" val="2065436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8.</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It generally takes the first academic year for teachers to learn how to administer the assessments, interpret the data, place students in groups, and begin to learn how to provide targeted and effective intervention instruction. Learning to interpret the assessment data and form tight groups takes the first couple of months, and then learning to plan and deliver effective intervention instruction generally takes even longer.</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 it is critical to provide teachers with professional development and coaching that leads to support and commitment, not just compliance.</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There is a sequence to the new processes that teachers must learn. Administering assessments comes first and is followed by interpreting the data. Then, once the data analysis techniques are mastered, it’s possible to place students in groups by targeted skill area.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Intervention instruction is explicit and systematic, and it is likely quite different from the type of instruction the teacher has a great deal of experience in providing. Students in intervention groups receive immediate corrective feedback, so the teacher has to observe each student and differentiate the re-teaching to meet each student’s needs. when it comes to learning new instructional strategies, modeling and coaching are more effective than a workshop format.</a:t>
            </a:r>
          </a:p>
          <a:p>
            <a:endParaRPr lang="en-US" dirty="0"/>
          </a:p>
        </p:txBody>
      </p:sp>
      <p:sp>
        <p:nvSpPr>
          <p:cNvPr id="4" name="Slide Number Placeholder 3"/>
          <p:cNvSpPr>
            <a:spLocks noGrp="1"/>
          </p:cNvSpPr>
          <p:nvPr>
            <p:ph type="sldNum" sz="quarter" idx="10"/>
          </p:nvPr>
        </p:nvSpPr>
        <p:spPr/>
        <p:txBody>
          <a:bodyPr/>
          <a:lstStyle/>
          <a:p>
            <a:fld id="{FD840D93-A46E-1F42-B740-893195CE0C46}" type="slidenum">
              <a:rPr lang="en-US" smtClean="0"/>
              <a:t>9</a:t>
            </a:fld>
            <a:endParaRPr lang="en-US"/>
          </a:p>
        </p:txBody>
      </p:sp>
    </p:spTree>
    <p:extLst>
      <p:ext uri="{BB962C8B-B14F-4D97-AF65-F5344CB8AC3E}">
        <p14:creationId xmlns:p14="http://schemas.microsoft.com/office/powerpoint/2010/main" val="20654364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1. It is easy for a school’s leadership team to fail to see the full range of new practices that need to be installed and sustained for success. complete a self-assessment that includes a list of processes that need to be in place for full implementation.</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2. A better approach is a phased one in which the implementation plan is limited to only some grade levels in the first year, is designed to expand to more grades in the second year, and so on.</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3. Teachers already feel that their daily schedule is full, and finding time to provide intervention to small groups of students is difficult</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4. There is too often not enough professional development and coaching on how to use data, how to schedule intervention time, and how data analysis techniques lead to tight focused groups.</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5. These interventions must be differentiated even more than with core programs. Investing in professional development to improve the analytical and instructional decisions made by teachers will get schools better results.</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6. The changes to the master schedule and a high degree of collaboration among and between grade levels means that the process affects the entire school, not just a couple of teachers. Administrators can avoid this pitfall by staying involved in decisions about how to organize a tiered service delivery model, staffing the intervention groups, and planning professional development on data analysis and grouping techniques.</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7.  Thorough planning is crucial for ensuring success.</a:t>
            </a:r>
            <a:r>
              <a:rPr lang="en-US" dirty="0" smtClean="0">
                <a:effectLst/>
              </a:rPr>
              <a:t> </a:t>
            </a:r>
            <a:endParaRPr lang="en-US" dirty="0"/>
          </a:p>
        </p:txBody>
      </p:sp>
      <p:sp>
        <p:nvSpPr>
          <p:cNvPr id="4" name="Slide Number Placeholder 3"/>
          <p:cNvSpPr>
            <a:spLocks noGrp="1"/>
          </p:cNvSpPr>
          <p:nvPr>
            <p:ph type="sldNum" sz="quarter" idx="10"/>
          </p:nvPr>
        </p:nvSpPr>
        <p:spPr/>
        <p:txBody>
          <a:bodyPr/>
          <a:lstStyle/>
          <a:p>
            <a:fld id="{FD840D93-A46E-1F42-B740-893195CE0C46}" type="slidenum">
              <a:rPr lang="en-US" smtClean="0"/>
              <a:t>10</a:t>
            </a:fld>
            <a:endParaRPr lang="en-US"/>
          </a:p>
        </p:txBody>
      </p:sp>
    </p:spTree>
    <p:extLst>
      <p:ext uri="{BB962C8B-B14F-4D97-AF65-F5344CB8AC3E}">
        <p14:creationId xmlns:p14="http://schemas.microsoft.com/office/powerpoint/2010/main" val="1976786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you have any questions or need any further information about the 4 Step Problem solving process, </a:t>
            </a:r>
            <a:r>
              <a:rPr lang="en-US" baseline="0" dirty="0" smtClean="0"/>
              <a:t>please contact our office at 754-321-1655 or visit our website.</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22</a:t>
            </a:fld>
            <a:endParaRPr lang="en-US"/>
          </a:p>
        </p:txBody>
      </p:sp>
    </p:spTree>
    <p:extLst>
      <p:ext uri="{BB962C8B-B14F-4D97-AF65-F5344CB8AC3E}">
        <p14:creationId xmlns:p14="http://schemas.microsoft.com/office/powerpoint/2010/main" val="3678142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4052857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65986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385391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26976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0711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94475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798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46647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49162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60487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4204221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20800" y="136948"/>
            <a:ext cx="7366000" cy="87282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320800" y="1468752"/>
            <a:ext cx="7366000" cy="465741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p:txBody>
      </p:sp>
      <p:pic>
        <p:nvPicPr>
          <p:cNvPr id="7" name="Picture 6" descr="DPI logo - color.jpg"/>
          <p:cNvPicPr>
            <a:picLocks noChangeAspect="1"/>
          </p:cNvPicPr>
          <p:nvPr userDrawn="1"/>
        </p:nvPicPr>
        <p:blipFill>
          <a:blip r:embed="rId13">
            <a:alphaModFix amt="56000"/>
            <a:extLst>
              <a:ext uri="{28A0092B-C50C-407E-A947-70E740481C1C}">
                <a14:useLocalDpi xmlns:a14="http://schemas.microsoft.com/office/drawing/2010/main" val="0"/>
              </a:ext>
            </a:extLst>
          </a:blip>
          <a:stretch>
            <a:fillRect/>
          </a:stretch>
        </p:blipFill>
        <p:spPr>
          <a:xfrm>
            <a:off x="3185562" y="6295154"/>
            <a:ext cx="686102" cy="477378"/>
          </a:xfrm>
          <a:prstGeom prst="rect">
            <a:avLst/>
          </a:prstGeom>
          <a:ln w="9525" cap="sq" cmpd="sng">
            <a:solidFill>
              <a:schemeClr val="bg1">
                <a:lumMod val="65000"/>
              </a:schemeClr>
            </a:solidFill>
            <a:prstDash val="solid"/>
            <a:miter lim="800000"/>
          </a:ln>
          <a:effectLst>
            <a:outerShdw blurRad="50800" dist="38100" dir="2700000" algn="tl" rotWithShape="0">
              <a:srgbClr val="000000">
                <a:alpha val="43000"/>
              </a:srgbClr>
            </a:outerShdw>
          </a:effectLst>
        </p:spPr>
      </p:pic>
      <p:pic>
        <p:nvPicPr>
          <p:cNvPr id="8" name="Picture 7" descr="RtI-logos-1.3.pn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7833889" y="6126163"/>
            <a:ext cx="924017" cy="731836"/>
          </a:xfrm>
          <a:prstGeom prst="rect">
            <a:avLst/>
          </a:prstGeom>
        </p:spPr>
      </p:pic>
      <p:sp>
        <p:nvSpPr>
          <p:cNvPr id="15" name="TextBox 14"/>
          <p:cNvSpPr txBox="1"/>
          <p:nvPr userDrawn="1"/>
        </p:nvSpPr>
        <p:spPr>
          <a:xfrm>
            <a:off x="4024048" y="6356350"/>
            <a:ext cx="3809841" cy="307777"/>
          </a:xfrm>
          <a:prstGeom prst="rect">
            <a:avLst/>
          </a:prstGeom>
          <a:noFill/>
        </p:spPr>
        <p:txBody>
          <a:bodyPr wrap="square" rtlCol="0">
            <a:spAutoFit/>
          </a:bodyPr>
          <a:lstStyle/>
          <a:p>
            <a:r>
              <a:rPr lang="en-US" sz="1400" dirty="0">
                <a:solidFill>
                  <a:srgbClr val="008000"/>
                </a:solidFill>
                <a:latin typeface="Calibri"/>
              </a:rPr>
              <a:t>Diversity, Prevention &amp; Intervention Department</a:t>
            </a:r>
          </a:p>
        </p:txBody>
      </p:sp>
      <p:sp>
        <p:nvSpPr>
          <p:cNvPr id="16" name="TextBox 15"/>
          <p:cNvSpPr txBox="1"/>
          <p:nvPr userDrawn="1"/>
        </p:nvSpPr>
        <p:spPr>
          <a:xfrm>
            <a:off x="350093" y="6356350"/>
            <a:ext cx="2850770" cy="338554"/>
          </a:xfrm>
          <a:prstGeom prst="rect">
            <a:avLst/>
          </a:prstGeom>
          <a:noFill/>
        </p:spPr>
        <p:txBody>
          <a:bodyPr wrap="square" rtlCol="0">
            <a:spAutoFit/>
          </a:bodyPr>
          <a:lstStyle/>
          <a:p>
            <a:r>
              <a:rPr lang="en-US" sz="1600" dirty="0">
                <a:solidFill>
                  <a:srgbClr val="008000"/>
                </a:solidFill>
                <a:latin typeface="Calibri"/>
              </a:rPr>
              <a:t>Broward County Public Schools</a:t>
            </a:r>
          </a:p>
        </p:txBody>
      </p:sp>
      <p:sp>
        <p:nvSpPr>
          <p:cNvPr id="11" name="Rectangle 10"/>
          <p:cNvSpPr/>
          <p:nvPr userDrawn="1"/>
        </p:nvSpPr>
        <p:spPr>
          <a:xfrm>
            <a:off x="152400" y="149068"/>
            <a:ext cx="711200" cy="6146086"/>
          </a:xfrm>
          <a:prstGeom prst="rect">
            <a:avLst/>
          </a:prstGeom>
          <a:solidFill>
            <a:srgbClr val="A0DCA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cxnSp>
        <p:nvCxnSpPr>
          <p:cNvPr id="12" name="Straight Connector 11"/>
          <p:cNvCxnSpPr/>
          <p:nvPr userDrawn="1"/>
        </p:nvCxnSpPr>
        <p:spPr>
          <a:xfrm flipH="1">
            <a:off x="1142999" y="149773"/>
            <a:ext cx="3" cy="6132487"/>
          </a:xfrm>
          <a:prstGeom prst="line">
            <a:avLst/>
          </a:prstGeom>
          <a:ln w="38100" cmpd="sng">
            <a:solidFill>
              <a:srgbClr val="FF6600"/>
            </a:solidFill>
          </a:ln>
        </p:spPr>
        <p:style>
          <a:lnRef idx="2">
            <a:schemeClr val="accent1"/>
          </a:lnRef>
          <a:fillRef idx="0">
            <a:schemeClr val="accent1"/>
          </a:fillRef>
          <a:effectRef idx="1">
            <a:schemeClr val="accent1"/>
          </a:effectRef>
          <a:fontRef idx="minor">
            <a:schemeClr val="tx1"/>
          </a:fontRef>
        </p:style>
      </p:cxnSp>
      <p:sp>
        <p:nvSpPr>
          <p:cNvPr id="13" name="Rectangle 12"/>
          <p:cNvSpPr/>
          <p:nvPr userDrawn="1"/>
        </p:nvSpPr>
        <p:spPr>
          <a:xfrm>
            <a:off x="914400" y="149773"/>
            <a:ext cx="146050" cy="6146086"/>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Tree>
    <p:extLst>
      <p:ext uri="{BB962C8B-B14F-4D97-AF65-F5344CB8AC3E}">
        <p14:creationId xmlns:p14="http://schemas.microsoft.com/office/powerpoint/2010/main" val="23353051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3600" kern="1200">
          <a:solidFill>
            <a:srgbClr val="008000"/>
          </a:solidFill>
          <a:latin typeface="Arial"/>
          <a:ea typeface="+mj-ea"/>
          <a:cs typeface="Arial"/>
        </a:defRPr>
      </a:lvl1pPr>
    </p:titleStyle>
    <p:bodyStyle>
      <a:lvl1pPr marL="342900" indent="-342900" algn="l" defTabSz="457200" rtl="0" eaLnBrk="1" latinLnBrk="0" hangingPunct="1">
        <a:spcBef>
          <a:spcPct val="20000"/>
        </a:spcBef>
        <a:buSzPct val="100000"/>
        <a:buFont typeface="Arial"/>
        <a:buChar char="•"/>
        <a:defRPr sz="3200" kern="1200">
          <a:solidFill>
            <a:schemeClr val="bg2">
              <a:lumMod val="25000"/>
            </a:schemeClr>
          </a:solidFill>
          <a:latin typeface="Arial"/>
          <a:ea typeface="+mn-ea"/>
          <a:cs typeface="Arial"/>
        </a:defRPr>
      </a:lvl1pPr>
      <a:lvl2pPr marL="742950" indent="-285750" algn="l" defTabSz="457200" rtl="0" eaLnBrk="1" latinLnBrk="0" hangingPunct="1">
        <a:spcBef>
          <a:spcPct val="20000"/>
        </a:spcBef>
        <a:buFont typeface="Courier New"/>
        <a:buChar char="o"/>
        <a:defRPr sz="2800" kern="1200">
          <a:solidFill>
            <a:schemeClr val="bg2">
              <a:lumMod val="2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2">
              <a:lumMod val="10000"/>
            </a:schemeClr>
          </a:solidFill>
          <a:latin typeface="Arial"/>
          <a:ea typeface="+mn-ea"/>
          <a:cs typeface="Arial"/>
        </a:defRPr>
      </a:lvl3pPr>
      <a:lvl4pPr marL="1371600" indent="0" algn="l" defTabSz="457200" rtl="0" eaLnBrk="1" latinLnBrk="0" hangingPunct="1">
        <a:spcBef>
          <a:spcPct val="20000"/>
        </a:spcBef>
        <a:buFont typeface="Arial"/>
        <a:buNone/>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g"/><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package" Target="../embeddings/Microsoft_Word_Document1.docx"/><Relationship Id="rId4" Type="http://schemas.openxmlformats.org/officeDocument/2006/relationships/image" Target="../media/image6.png"/><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hyperlink" Target="http://www.browardprevention.org" TargetMode="External"/><Relationship Id="rId5" Type="http://schemas.openxmlformats.org/officeDocument/2006/relationships/image" Target="../media/image1.jpg"/><Relationship Id="rId6" Type="http://schemas.openxmlformats.org/officeDocument/2006/relationships/image" Target="../media/image2.png"/><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7507" y="449558"/>
            <a:ext cx="8587073" cy="4017813"/>
          </a:xfrm>
        </p:spPr>
        <p:txBody>
          <a:bodyPr>
            <a:normAutofit/>
          </a:bodyPr>
          <a:lstStyle/>
          <a:p>
            <a:r>
              <a:rPr lang="en-US" sz="5400" dirty="0" smtClean="0"/>
              <a:t>RtI:B </a:t>
            </a:r>
            <a:r>
              <a:rPr lang="en-US" sz="5400" dirty="0" smtClean="0"/>
              <a:t>Booster Training</a:t>
            </a:r>
            <a:r>
              <a:rPr lang="en-US" sz="5400" dirty="0" smtClean="0"/>
              <a:t/>
            </a:r>
            <a:br>
              <a:rPr lang="en-US" sz="5400" dirty="0" smtClean="0"/>
            </a:br>
            <a:r>
              <a:rPr lang="en-US" sz="3200" dirty="0" smtClean="0"/>
              <a:t>12/16/2015</a:t>
            </a:r>
            <a:r>
              <a:rPr lang="en-US" sz="3200" dirty="0"/>
              <a:t/>
            </a:r>
            <a:br>
              <a:rPr lang="en-US" sz="3200" dirty="0"/>
            </a:br>
            <a:r>
              <a:rPr lang="en-US" sz="3200" dirty="0" smtClean="0"/>
              <a:t/>
            </a:r>
            <a:br>
              <a:rPr lang="en-US" sz="3200" dirty="0" smtClean="0"/>
            </a:br>
            <a:r>
              <a:rPr lang="en-US" sz="3200" dirty="0" smtClean="0">
                <a:solidFill>
                  <a:schemeClr val="bg1">
                    <a:lumMod val="50000"/>
                  </a:schemeClr>
                </a:solidFill>
              </a:rPr>
              <a:t>Comprehensive Implementation Planning</a:t>
            </a:r>
            <a:endParaRPr lang="en-US" sz="6600" dirty="0" smtClean="0">
              <a:solidFill>
                <a:schemeClr val="bg1">
                  <a:lumMod val="50000"/>
                </a:schemeClr>
              </a:solidFill>
            </a:endParaRPr>
          </a:p>
        </p:txBody>
      </p:sp>
      <p:sp>
        <p:nvSpPr>
          <p:cNvPr id="4" name="TextBox 3"/>
          <p:cNvSpPr txBox="1"/>
          <p:nvPr/>
        </p:nvSpPr>
        <p:spPr>
          <a:xfrm>
            <a:off x="1379641" y="4072260"/>
            <a:ext cx="7567496" cy="1077218"/>
          </a:xfrm>
          <a:prstGeom prst="rect">
            <a:avLst/>
          </a:prstGeom>
          <a:noFill/>
        </p:spPr>
        <p:txBody>
          <a:bodyPr wrap="none" rtlCol="0">
            <a:spAutoFit/>
          </a:bodyPr>
          <a:lstStyle/>
          <a:p>
            <a:pPr algn="ctr"/>
            <a:r>
              <a:rPr lang="en-US" sz="3200" dirty="0" smtClean="0">
                <a:solidFill>
                  <a:srgbClr val="660066"/>
                </a:solidFill>
              </a:rPr>
              <a:t>Please complete your Pre Survey at:</a:t>
            </a:r>
          </a:p>
          <a:p>
            <a:pPr algn="ctr"/>
            <a:r>
              <a:rPr lang="en-US" sz="3200" dirty="0">
                <a:solidFill>
                  <a:srgbClr val="660066"/>
                </a:solidFill>
              </a:rPr>
              <a:t>https://</a:t>
            </a:r>
            <a:r>
              <a:rPr lang="en-US" sz="3200" dirty="0" err="1">
                <a:solidFill>
                  <a:srgbClr val="660066"/>
                </a:solidFill>
              </a:rPr>
              <a:t>www.surveymonkey.com</a:t>
            </a:r>
            <a:r>
              <a:rPr lang="en-US" sz="3200" dirty="0">
                <a:solidFill>
                  <a:srgbClr val="660066"/>
                </a:solidFill>
              </a:rPr>
              <a:t>/r/JLCN5KY</a:t>
            </a:r>
          </a:p>
        </p:txBody>
      </p:sp>
      <p:sp>
        <p:nvSpPr>
          <p:cNvPr id="5" name="Down Arrow 4"/>
          <p:cNvSpPr/>
          <p:nvPr/>
        </p:nvSpPr>
        <p:spPr>
          <a:xfrm rot="18769441">
            <a:off x="363588" y="3654013"/>
            <a:ext cx="1199444" cy="1216287"/>
          </a:xfrm>
          <a:prstGeom prst="downArrow">
            <a:avLst/>
          </a:prstGeom>
          <a:gradFill flip="none" rotWithShape="1">
            <a:gsLst>
              <a:gs pos="0">
                <a:srgbClr val="660066"/>
              </a:gs>
              <a:gs pos="97000">
                <a:srgbClr val="FFFFFF"/>
              </a:gs>
            </a:gsLst>
            <a:lin ang="16200000" scaled="0"/>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008000"/>
              </a:solidFill>
            </a:endParaRPr>
          </a:p>
        </p:txBody>
      </p:sp>
    </p:spTree>
    <p:extLst>
      <p:ext uri="{BB962C8B-B14F-4D97-AF65-F5344CB8AC3E}">
        <p14:creationId xmlns:p14="http://schemas.microsoft.com/office/powerpoint/2010/main" val="369434313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endCondLst>
                                    <p:cond evt="onNext" delay="0">
                                      <p:tgtEl>
                                        <p:sldTgt/>
                                      </p:tgtEl>
                                    </p:cond>
                                  </p:endCondLst>
                                  <p:childTnLst>
                                    <p:anim calcmode="discrete" valueType="str">
                                      <p:cBhvr>
                                        <p:cTn id="6" dur="1000" fill="hold"/>
                                        <p:tgtEl>
                                          <p:spTgt spid="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acintosh HD:Users:office:Desktop:Screen Shot 2015-11-09 at 11.20.06 AM.png"/>
          <p:cNvPicPr/>
          <p:nvPr/>
        </p:nvPicPr>
        <p:blipFill>
          <a:blip r:embed="rId2">
            <a:extLst>
              <a:ext uri="{28A0092B-C50C-407E-A947-70E740481C1C}">
                <a14:useLocalDpi xmlns:a14="http://schemas.microsoft.com/office/drawing/2010/main" val="0"/>
              </a:ext>
            </a:extLst>
          </a:blip>
          <a:srcRect/>
          <a:stretch>
            <a:fillRect/>
          </a:stretch>
        </p:blipFill>
        <p:spPr bwMode="auto">
          <a:xfrm>
            <a:off x="1206998" y="217587"/>
            <a:ext cx="3886200" cy="5925820"/>
          </a:xfrm>
          <a:prstGeom prst="rect">
            <a:avLst/>
          </a:prstGeom>
          <a:noFill/>
          <a:ln>
            <a:noFill/>
          </a:ln>
        </p:spPr>
      </p:pic>
      <p:sp>
        <p:nvSpPr>
          <p:cNvPr id="4" name="Left Arrow 3"/>
          <p:cNvSpPr/>
          <p:nvPr/>
        </p:nvSpPr>
        <p:spPr>
          <a:xfrm>
            <a:off x="4259349" y="1808552"/>
            <a:ext cx="483170" cy="317532"/>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Left Arrow 5"/>
          <p:cNvSpPr/>
          <p:nvPr/>
        </p:nvSpPr>
        <p:spPr>
          <a:xfrm>
            <a:off x="4259349" y="360023"/>
            <a:ext cx="483170" cy="317532"/>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Left Arrow 6"/>
          <p:cNvSpPr/>
          <p:nvPr/>
        </p:nvSpPr>
        <p:spPr>
          <a:xfrm>
            <a:off x="4259349" y="2887009"/>
            <a:ext cx="483170" cy="317532"/>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Left Arrow 7"/>
          <p:cNvSpPr/>
          <p:nvPr/>
        </p:nvSpPr>
        <p:spPr>
          <a:xfrm>
            <a:off x="4259349" y="5032034"/>
            <a:ext cx="483170" cy="317532"/>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0" name="Straight Connector 9"/>
          <p:cNvCxnSpPr/>
          <p:nvPr/>
        </p:nvCxnSpPr>
        <p:spPr>
          <a:xfrm>
            <a:off x="3879168" y="346217"/>
            <a:ext cx="27610" cy="5755772"/>
          </a:xfrm>
          <a:prstGeom prst="line">
            <a:avLst/>
          </a:prstGeom>
          <a:ln w="38100" cmpd="sng">
            <a:prstDash val="dash"/>
          </a:ln>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5024970" y="317530"/>
            <a:ext cx="2857723" cy="646331"/>
          </a:xfrm>
          <a:prstGeom prst="rect">
            <a:avLst/>
          </a:prstGeom>
          <a:noFill/>
        </p:spPr>
        <p:txBody>
          <a:bodyPr wrap="none" rtlCol="0">
            <a:spAutoFit/>
          </a:bodyPr>
          <a:lstStyle/>
          <a:p>
            <a:r>
              <a:rPr lang="en-US" dirty="0" smtClean="0"/>
              <a:t>Also see Brainshark Series at</a:t>
            </a:r>
          </a:p>
          <a:p>
            <a:r>
              <a:rPr lang="en-US" dirty="0" smtClean="0"/>
              <a:t>browardprevention.org</a:t>
            </a:r>
            <a:endParaRPr lang="en-US" dirty="0"/>
          </a:p>
        </p:txBody>
      </p:sp>
      <p:sp>
        <p:nvSpPr>
          <p:cNvPr id="12" name="TextBox 11"/>
          <p:cNvSpPr txBox="1"/>
          <p:nvPr/>
        </p:nvSpPr>
        <p:spPr>
          <a:xfrm>
            <a:off x="5024970" y="1629071"/>
            <a:ext cx="3615818" cy="646331"/>
          </a:xfrm>
          <a:prstGeom prst="rect">
            <a:avLst/>
          </a:prstGeom>
          <a:noFill/>
        </p:spPr>
        <p:txBody>
          <a:bodyPr wrap="none" rtlCol="0">
            <a:spAutoFit/>
          </a:bodyPr>
          <a:lstStyle/>
          <a:p>
            <a:r>
              <a:rPr lang="en-US" dirty="0" smtClean="0"/>
              <a:t>Also see BASIS help panel for further</a:t>
            </a:r>
          </a:p>
          <a:p>
            <a:r>
              <a:rPr lang="en-US" dirty="0" smtClean="0"/>
              <a:t>Brainsharks</a:t>
            </a:r>
            <a:endParaRPr lang="en-US" dirty="0"/>
          </a:p>
        </p:txBody>
      </p:sp>
      <p:sp>
        <p:nvSpPr>
          <p:cNvPr id="13" name="TextBox 12"/>
          <p:cNvSpPr txBox="1"/>
          <p:nvPr/>
        </p:nvSpPr>
        <p:spPr>
          <a:xfrm>
            <a:off x="5024970" y="2761145"/>
            <a:ext cx="2383209" cy="646331"/>
          </a:xfrm>
          <a:prstGeom prst="rect">
            <a:avLst/>
          </a:prstGeom>
          <a:noFill/>
        </p:spPr>
        <p:txBody>
          <a:bodyPr wrap="none" rtlCol="0">
            <a:spAutoFit/>
          </a:bodyPr>
          <a:lstStyle/>
          <a:p>
            <a:r>
              <a:rPr lang="en-US" dirty="0" smtClean="0"/>
              <a:t>Also see webinar at</a:t>
            </a:r>
          </a:p>
          <a:p>
            <a:r>
              <a:rPr lang="en-US" dirty="0" smtClean="0"/>
              <a:t>browardprevention.org</a:t>
            </a:r>
            <a:endParaRPr lang="en-US" dirty="0"/>
          </a:p>
        </p:txBody>
      </p:sp>
      <p:sp>
        <p:nvSpPr>
          <p:cNvPr id="14" name="TextBox 13"/>
          <p:cNvSpPr txBox="1"/>
          <p:nvPr/>
        </p:nvSpPr>
        <p:spPr>
          <a:xfrm>
            <a:off x="5024971" y="4970062"/>
            <a:ext cx="2013630" cy="369332"/>
          </a:xfrm>
          <a:prstGeom prst="rect">
            <a:avLst/>
          </a:prstGeom>
          <a:noFill/>
        </p:spPr>
        <p:txBody>
          <a:bodyPr wrap="none" rtlCol="0">
            <a:spAutoFit/>
          </a:bodyPr>
          <a:lstStyle/>
          <a:p>
            <a:r>
              <a:rPr lang="en-US" dirty="0" smtClean="0"/>
              <a:t>Booster Training #1</a:t>
            </a:r>
            <a:endParaRPr lang="en-US" dirty="0"/>
          </a:p>
        </p:txBody>
      </p:sp>
    </p:spTree>
    <p:extLst>
      <p:ext uri="{BB962C8B-B14F-4D97-AF65-F5344CB8AC3E}">
        <p14:creationId xmlns:p14="http://schemas.microsoft.com/office/powerpoint/2010/main" val="163266276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RtI:B Implementation</a:t>
            </a:r>
            <a:endParaRPr lang="en-US" dirty="0"/>
          </a:p>
        </p:txBody>
      </p:sp>
      <p:sp>
        <p:nvSpPr>
          <p:cNvPr id="3" name="Content Placeholder 2"/>
          <p:cNvSpPr>
            <a:spLocks noGrp="1"/>
          </p:cNvSpPr>
          <p:nvPr>
            <p:ph idx="1"/>
          </p:nvPr>
        </p:nvSpPr>
        <p:spPr>
          <a:xfrm>
            <a:off x="1320800" y="1468753"/>
            <a:ext cx="7366000" cy="2162612"/>
          </a:xfrm>
        </p:spPr>
        <p:txBody>
          <a:bodyPr/>
          <a:lstStyle/>
          <a:p>
            <a:r>
              <a:rPr lang="en-US" dirty="0" smtClean="0"/>
              <a:t>10 </a:t>
            </a:r>
            <a:r>
              <a:rPr lang="en-US" dirty="0" smtClean="0"/>
              <a:t>Critical </a:t>
            </a:r>
            <a:r>
              <a:rPr lang="en-US" dirty="0"/>
              <a:t>E</a:t>
            </a:r>
            <a:r>
              <a:rPr lang="en-US" dirty="0" smtClean="0"/>
              <a:t>lements</a:t>
            </a:r>
            <a:endParaRPr lang="en-US" dirty="0" smtClean="0"/>
          </a:p>
          <a:p>
            <a:r>
              <a:rPr lang="en-US" dirty="0" smtClean="0"/>
              <a:t>1 </a:t>
            </a:r>
            <a:r>
              <a:rPr lang="en-US" dirty="0" smtClean="0"/>
              <a:t>Team</a:t>
            </a:r>
            <a:endParaRPr lang="en-US" dirty="0" smtClean="0"/>
          </a:p>
          <a:p>
            <a:r>
              <a:rPr lang="en-US" dirty="0" smtClean="0"/>
              <a:t>1 Action Plan</a:t>
            </a:r>
            <a:endParaRPr lang="en-US" dirty="0"/>
          </a:p>
        </p:txBody>
      </p:sp>
      <p:sp>
        <p:nvSpPr>
          <p:cNvPr id="4" name="TextBox 3"/>
          <p:cNvSpPr txBox="1"/>
          <p:nvPr/>
        </p:nvSpPr>
        <p:spPr>
          <a:xfrm>
            <a:off x="2110498" y="4332450"/>
            <a:ext cx="5308740" cy="923330"/>
          </a:xfrm>
          <a:prstGeom prst="rect">
            <a:avLst/>
          </a:prstGeom>
          <a:noFill/>
        </p:spPr>
        <p:txBody>
          <a:bodyPr wrap="none" rtlCol="0">
            <a:spAutoFit/>
          </a:bodyPr>
          <a:lstStyle/>
          <a:p>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Easy!...     Right?</a:t>
            </a:r>
            <a:endPar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4279905701"/>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1341453" cy="6363939"/>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885223" y="2382062"/>
            <a:ext cx="2790397" cy="461665"/>
          </a:xfrm>
          <a:prstGeom prst="rect">
            <a:avLst/>
          </a:prstGeom>
          <a:noFill/>
        </p:spPr>
        <p:txBody>
          <a:bodyPr wrap="none" rtlCol="0">
            <a:spAutoFit/>
          </a:bodyPr>
          <a:lstStyle/>
          <a:p>
            <a:r>
              <a:rPr lang="en-US" sz="2400" dirty="0" smtClean="0"/>
              <a:t>1. Needs assessment</a:t>
            </a:r>
          </a:p>
        </p:txBody>
      </p:sp>
      <p:sp>
        <p:nvSpPr>
          <p:cNvPr id="4" name="TextBox 3"/>
          <p:cNvSpPr txBox="1"/>
          <p:nvPr/>
        </p:nvSpPr>
        <p:spPr>
          <a:xfrm>
            <a:off x="885223" y="3091158"/>
            <a:ext cx="3497923" cy="461665"/>
          </a:xfrm>
          <a:prstGeom prst="rect">
            <a:avLst/>
          </a:prstGeom>
          <a:noFill/>
        </p:spPr>
        <p:txBody>
          <a:bodyPr wrap="none" rtlCol="0">
            <a:spAutoFit/>
          </a:bodyPr>
          <a:lstStyle/>
          <a:p>
            <a:r>
              <a:rPr lang="en-US" sz="2400" dirty="0" smtClean="0"/>
              <a:t>2. Organizational Priorities</a:t>
            </a:r>
            <a:endParaRPr lang="en-US" sz="2400" dirty="0"/>
          </a:p>
        </p:txBody>
      </p:sp>
      <p:sp>
        <p:nvSpPr>
          <p:cNvPr id="5" name="TextBox 4"/>
          <p:cNvSpPr txBox="1"/>
          <p:nvPr/>
        </p:nvSpPr>
        <p:spPr>
          <a:xfrm>
            <a:off x="885223" y="3816786"/>
            <a:ext cx="2926853" cy="461665"/>
          </a:xfrm>
          <a:prstGeom prst="rect">
            <a:avLst/>
          </a:prstGeom>
          <a:noFill/>
        </p:spPr>
        <p:txBody>
          <a:bodyPr wrap="none" rtlCol="0">
            <a:spAutoFit/>
          </a:bodyPr>
          <a:lstStyle/>
          <a:p>
            <a:r>
              <a:rPr lang="en-US" sz="2400" dirty="0" smtClean="0"/>
              <a:t>3. Readiness Checklist</a:t>
            </a:r>
            <a:endParaRPr lang="en-US" sz="2400" dirty="0"/>
          </a:p>
        </p:txBody>
      </p:sp>
      <p:sp>
        <p:nvSpPr>
          <p:cNvPr id="8" name="TextBox 7"/>
          <p:cNvSpPr txBox="1"/>
          <p:nvPr/>
        </p:nvSpPr>
        <p:spPr>
          <a:xfrm>
            <a:off x="5985900" y="2556154"/>
            <a:ext cx="2146742" cy="1384995"/>
          </a:xfrm>
          <a:prstGeom prst="rect">
            <a:avLst/>
          </a:prstGeom>
          <a:noFill/>
        </p:spPr>
        <p:txBody>
          <a:bodyPr wrap="none" rtlCol="0">
            <a:spAutoFit/>
          </a:bodyPr>
          <a:lstStyle/>
          <a:p>
            <a:pPr algn="ctr"/>
            <a:r>
              <a:rPr lang="en-US" sz="2800" dirty="0" smtClean="0">
                <a:solidFill>
                  <a:srgbClr val="008000"/>
                </a:solidFill>
              </a:rPr>
              <a:t>3 Day </a:t>
            </a:r>
          </a:p>
          <a:p>
            <a:pPr algn="ctr"/>
            <a:r>
              <a:rPr lang="en-US" sz="2800" dirty="0" smtClean="0">
                <a:solidFill>
                  <a:srgbClr val="008000"/>
                </a:solidFill>
              </a:rPr>
              <a:t>Tier 1 </a:t>
            </a:r>
          </a:p>
          <a:p>
            <a:pPr algn="ctr"/>
            <a:r>
              <a:rPr lang="en-US" sz="2800" dirty="0" smtClean="0">
                <a:solidFill>
                  <a:srgbClr val="008000"/>
                </a:solidFill>
              </a:rPr>
              <a:t>RtI:B Training</a:t>
            </a:r>
            <a:endParaRPr lang="en-US" sz="2800" dirty="0">
              <a:solidFill>
                <a:srgbClr val="008000"/>
              </a:solidFill>
            </a:endParaRPr>
          </a:p>
        </p:txBody>
      </p:sp>
      <p:sp>
        <p:nvSpPr>
          <p:cNvPr id="2" name="TextBox 1"/>
          <p:cNvSpPr txBox="1"/>
          <p:nvPr/>
        </p:nvSpPr>
        <p:spPr>
          <a:xfrm>
            <a:off x="1072211" y="251303"/>
            <a:ext cx="7206220" cy="584776"/>
          </a:xfrm>
          <a:prstGeom prst="rect">
            <a:avLst/>
          </a:prstGeom>
          <a:noFill/>
        </p:spPr>
        <p:txBody>
          <a:bodyPr wrap="none" rtlCol="0">
            <a:spAutoFit/>
          </a:bodyPr>
          <a:lstStyle/>
          <a:p>
            <a:r>
              <a:rPr lang="en-US" sz="3200" dirty="0" smtClean="0">
                <a:solidFill>
                  <a:srgbClr val="008000"/>
                </a:solidFill>
              </a:rPr>
              <a:t>Comprehensive Implementation Blueprint</a:t>
            </a:r>
            <a:endParaRPr lang="en-US" sz="3200" dirty="0">
              <a:solidFill>
                <a:srgbClr val="008000"/>
              </a:solidFill>
            </a:endParaRPr>
          </a:p>
        </p:txBody>
      </p:sp>
      <p:sp>
        <p:nvSpPr>
          <p:cNvPr id="13" name="Oval 12"/>
          <p:cNvSpPr/>
          <p:nvPr/>
        </p:nvSpPr>
        <p:spPr>
          <a:xfrm>
            <a:off x="5805487" y="2361576"/>
            <a:ext cx="2487445" cy="2071465"/>
          </a:xfrm>
          <a:prstGeom prst="ellipse">
            <a:avLst/>
          </a:prstGeom>
          <a:noFill/>
          <a:ln w="381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descr="blueprint.jpg"/>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rot="19983532">
            <a:off x="263567" y="1738829"/>
            <a:ext cx="4739286" cy="3148992"/>
          </a:xfrm>
          <a:prstGeom prst="rect">
            <a:avLst/>
          </a:prstGeom>
        </p:spPr>
      </p:pic>
      <p:sp>
        <p:nvSpPr>
          <p:cNvPr id="6" name="Right Arrow 5"/>
          <p:cNvSpPr/>
          <p:nvPr/>
        </p:nvSpPr>
        <p:spPr>
          <a:xfrm>
            <a:off x="4458962" y="2733536"/>
            <a:ext cx="621219" cy="135296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1372972" y="5722908"/>
            <a:ext cx="7490226" cy="400110"/>
          </a:xfrm>
          <a:prstGeom prst="rect">
            <a:avLst/>
          </a:prstGeom>
          <a:noFill/>
        </p:spPr>
        <p:txBody>
          <a:bodyPr wrap="none" rtlCol="0">
            <a:spAutoFit/>
          </a:bodyPr>
          <a:lstStyle/>
          <a:p>
            <a:r>
              <a:rPr lang="en-US" sz="2000" dirty="0" smtClean="0">
                <a:solidFill>
                  <a:srgbClr val="660066"/>
                </a:solidFill>
              </a:rPr>
              <a:t>Resource: SAPSI (Self Assessment of Problem Solving Implementation)</a:t>
            </a:r>
            <a:endParaRPr lang="en-US" sz="2000" dirty="0">
              <a:solidFill>
                <a:srgbClr val="660066"/>
              </a:solidFill>
            </a:endParaRPr>
          </a:p>
        </p:txBody>
      </p:sp>
    </p:spTree>
    <p:extLst>
      <p:ext uri="{BB962C8B-B14F-4D97-AF65-F5344CB8AC3E}">
        <p14:creationId xmlns:p14="http://schemas.microsoft.com/office/powerpoint/2010/main" val="27054964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p:tgtEl>
                                          <p:spTgt spid="8"/>
                                        </p:tgtEl>
                                        <p:attrNameLst>
                                          <p:attrName>ppt_y</p:attrName>
                                        </p:attrNameLst>
                                      </p:cBhvr>
                                      <p:tavLst>
                                        <p:tav tm="0">
                                          <p:val>
                                            <p:strVal val="#ppt_y+#ppt_h*1.125000"/>
                                          </p:val>
                                        </p:tav>
                                        <p:tav tm="100000">
                                          <p:val>
                                            <p:strVal val="#ppt_y"/>
                                          </p:val>
                                        </p:tav>
                                      </p:tavLst>
                                    </p:anim>
                                    <p:animEffect transition="in" filter="wipe(up)">
                                      <p:cBhvr>
                                        <p:cTn id="26" dur="500"/>
                                        <p:tgtEl>
                                          <p:spTgt spid="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500"/>
                            </p:stCondLst>
                            <p:childTnLst>
                              <p:par>
                                <p:cTn id="31" presetID="21"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heel(1)">
                                      <p:cBhvr>
                                        <p:cTn id="33" dur="20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0" presetClass="path" presetSubtype="0" accel="50000" decel="50000" fill="hold" grpId="1" nodeType="clickEffect">
                                  <p:stCondLst>
                                    <p:cond delay="0"/>
                                  </p:stCondLst>
                                  <p:childTnLst>
                                    <p:animMotion origin="layout" path="M 9.78827E-7 3.95005E-6 L 0.52152 -0.00209 " pathEditMode="relative" rAng="0" ptsTypes="AA">
                                      <p:cBhvr>
                                        <p:cTn id="37" dur="2000" fill="hold"/>
                                        <p:tgtEl>
                                          <p:spTgt spid="3"/>
                                        </p:tgtEl>
                                        <p:attrNameLst>
                                          <p:attrName>ppt_x</p:attrName>
                                          <p:attrName>ppt_y</p:attrName>
                                        </p:attrNameLst>
                                      </p:cBhvr>
                                      <p:rCtr x="26067" y="-116"/>
                                    </p:animMotion>
                                  </p:childTnLst>
                                </p:cTn>
                              </p:par>
                              <p:par>
                                <p:cTn id="38" presetID="0" presetClass="path" presetSubtype="0" accel="50000" decel="50000" fill="hold" grpId="1" nodeType="withEffect">
                                  <p:stCondLst>
                                    <p:cond delay="0"/>
                                  </p:stCondLst>
                                  <p:childTnLst>
                                    <p:animMotion origin="layout" path="M 4.58868E-6 -4.25532E-6 L 0.50451 0.00024 " pathEditMode="relative" rAng="0" ptsTypes="AA">
                                      <p:cBhvr>
                                        <p:cTn id="39" dur="2000" fill="hold"/>
                                        <p:tgtEl>
                                          <p:spTgt spid="4"/>
                                        </p:tgtEl>
                                        <p:attrNameLst>
                                          <p:attrName>ppt_x</p:attrName>
                                          <p:attrName>ppt_y</p:attrName>
                                        </p:attrNameLst>
                                      </p:cBhvr>
                                      <p:rCtr x="25217" y="0"/>
                                    </p:animMotion>
                                  </p:childTnLst>
                                </p:cTn>
                              </p:par>
                              <p:par>
                                <p:cTn id="40" presetID="0" presetClass="path" presetSubtype="0" accel="50000" decel="50000" fill="hold" grpId="1" nodeType="withEffect">
                                  <p:stCondLst>
                                    <p:cond delay="0"/>
                                  </p:stCondLst>
                                  <p:childTnLst>
                                    <p:animMotion origin="layout" path="M -1.70774E-6 -4.62535E-7 L 0.51527 -0.00439 " pathEditMode="relative" rAng="0" ptsTypes="AA">
                                      <p:cBhvr>
                                        <p:cTn id="41" dur="2000" fill="hold"/>
                                        <p:tgtEl>
                                          <p:spTgt spid="5"/>
                                        </p:tgtEl>
                                        <p:attrNameLst>
                                          <p:attrName>ppt_x</p:attrName>
                                          <p:attrName>ppt_y</p:attrName>
                                        </p:attrNameLst>
                                      </p:cBhvr>
                                      <p:rCtr x="25755" y="-231"/>
                                    </p:animMotion>
                                  </p:childTnLst>
                                </p:cTn>
                              </p:par>
                              <p:par>
                                <p:cTn id="42" presetID="0" presetClass="path" presetSubtype="0" accel="50000" decel="50000" fill="hold" grpId="1" nodeType="withEffect">
                                  <p:stCondLst>
                                    <p:cond delay="0"/>
                                  </p:stCondLst>
                                  <p:childTnLst>
                                    <p:animMotion origin="layout" path="M 0 0 L -0.50425 0.00023 " pathEditMode="relative" ptsTypes="AA">
                                      <p:cBhvr>
                                        <p:cTn id="43" dur="2000" fill="hold"/>
                                        <p:tgtEl>
                                          <p:spTgt spid="8"/>
                                        </p:tgtEl>
                                        <p:attrNameLst>
                                          <p:attrName>ppt_x</p:attrName>
                                          <p:attrName>ppt_y</p:attrName>
                                        </p:attrNameLst>
                                      </p:cBhvr>
                                    </p:animMotion>
                                  </p:childTnLst>
                                </p:cTn>
                              </p:par>
                              <p:par>
                                <p:cTn id="44" presetID="0" presetClass="path" presetSubtype="0" accel="50000" decel="50000" fill="hold" grpId="1" nodeType="withEffect">
                                  <p:stCondLst>
                                    <p:cond delay="0"/>
                                  </p:stCondLst>
                                  <p:childTnLst>
                                    <p:animMotion origin="layout" path="M 0 0 L -0.50425 0.00023 " pathEditMode="relative" ptsTypes="AA">
                                      <p:cBhvr>
                                        <p:cTn id="45" dur="2000" fill="hold"/>
                                        <p:tgtEl>
                                          <p:spTgt spid="1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5" grpId="0"/>
      <p:bldP spid="5" grpId="1"/>
      <p:bldP spid="8" grpId="0"/>
      <p:bldP spid="8" grpId="1"/>
      <p:bldP spid="13" grpId="0" animBg="1"/>
      <p:bldP spid="13"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1341453" cy="6363939"/>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885223" y="2382062"/>
            <a:ext cx="4608954" cy="1938992"/>
          </a:xfrm>
          <a:prstGeom prst="rect">
            <a:avLst/>
          </a:prstGeom>
          <a:noFill/>
        </p:spPr>
        <p:txBody>
          <a:bodyPr wrap="none" rtlCol="0">
            <a:spAutoFit/>
          </a:bodyPr>
          <a:lstStyle/>
          <a:p>
            <a:r>
              <a:rPr lang="en-US" sz="2400" b="1" dirty="0" smtClean="0"/>
              <a:t>4. Consensus building:</a:t>
            </a:r>
          </a:p>
          <a:p>
            <a:pPr marL="342900" indent="-342900">
              <a:buFont typeface="Arial"/>
              <a:buChar char="•"/>
            </a:pPr>
            <a:r>
              <a:rPr lang="en-US" sz="2400" dirty="0" smtClean="0"/>
              <a:t>Staff presentations &amp; discussions</a:t>
            </a:r>
          </a:p>
          <a:p>
            <a:pPr marL="342900" indent="-342900">
              <a:buFont typeface="Arial"/>
              <a:buChar char="•"/>
            </a:pPr>
            <a:r>
              <a:rPr lang="en-US" sz="2400" dirty="0" smtClean="0"/>
              <a:t>Need &amp; awareness training</a:t>
            </a:r>
          </a:p>
          <a:p>
            <a:pPr marL="342900" indent="-342900">
              <a:buFont typeface="Arial"/>
              <a:buChar char="•"/>
            </a:pPr>
            <a:r>
              <a:rPr lang="en-US" sz="2400" dirty="0" smtClean="0"/>
              <a:t>Developing consensus</a:t>
            </a:r>
          </a:p>
          <a:p>
            <a:pPr marL="342900" indent="-342900">
              <a:buFont typeface="Arial"/>
              <a:buChar char="•"/>
            </a:pPr>
            <a:r>
              <a:rPr lang="en-US" sz="2400" dirty="0" smtClean="0"/>
              <a:t>Surveys</a:t>
            </a:r>
            <a:endParaRPr lang="en-US" sz="2400" dirty="0" smtClean="0"/>
          </a:p>
        </p:txBody>
      </p:sp>
      <p:sp>
        <p:nvSpPr>
          <p:cNvPr id="8" name="TextBox 7"/>
          <p:cNvSpPr txBox="1"/>
          <p:nvPr/>
        </p:nvSpPr>
        <p:spPr>
          <a:xfrm>
            <a:off x="6278250" y="2865617"/>
            <a:ext cx="1562046" cy="954107"/>
          </a:xfrm>
          <a:prstGeom prst="rect">
            <a:avLst/>
          </a:prstGeom>
          <a:noFill/>
        </p:spPr>
        <p:txBody>
          <a:bodyPr wrap="none" rtlCol="0">
            <a:spAutoFit/>
          </a:bodyPr>
          <a:lstStyle/>
          <a:p>
            <a:pPr algn="ctr"/>
            <a:r>
              <a:rPr lang="en-US" sz="2800" dirty="0" smtClean="0">
                <a:solidFill>
                  <a:srgbClr val="008000"/>
                </a:solidFill>
              </a:rPr>
              <a:t>6 months</a:t>
            </a:r>
          </a:p>
          <a:p>
            <a:pPr algn="ctr"/>
            <a:r>
              <a:rPr lang="en-US" sz="2800" dirty="0" smtClean="0">
                <a:solidFill>
                  <a:srgbClr val="008000"/>
                </a:solidFill>
              </a:rPr>
              <a:t>to 1 year</a:t>
            </a:r>
          </a:p>
        </p:txBody>
      </p:sp>
      <p:sp>
        <p:nvSpPr>
          <p:cNvPr id="2" name="TextBox 1"/>
          <p:cNvSpPr txBox="1"/>
          <p:nvPr/>
        </p:nvSpPr>
        <p:spPr>
          <a:xfrm>
            <a:off x="1072211" y="251303"/>
            <a:ext cx="7206220" cy="584776"/>
          </a:xfrm>
          <a:prstGeom prst="rect">
            <a:avLst/>
          </a:prstGeom>
          <a:noFill/>
        </p:spPr>
        <p:txBody>
          <a:bodyPr wrap="none" rtlCol="0">
            <a:spAutoFit/>
          </a:bodyPr>
          <a:lstStyle/>
          <a:p>
            <a:r>
              <a:rPr lang="en-US" sz="3200" dirty="0" smtClean="0">
                <a:solidFill>
                  <a:srgbClr val="008000"/>
                </a:solidFill>
              </a:rPr>
              <a:t>Comprehensive Implementation Blueprint</a:t>
            </a:r>
            <a:endParaRPr lang="en-US" sz="3200" dirty="0">
              <a:solidFill>
                <a:srgbClr val="008000"/>
              </a:solidFill>
            </a:endParaRPr>
          </a:p>
        </p:txBody>
      </p:sp>
      <p:sp>
        <p:nvSpPr>
          <p:cNvPr id="13" name="Oval 12"/>
          <p:cNvSpPr/>
          <p:nvPr/>
        </p:nvSpPr>
        <p:spPr>
          <a:xfrm>
            <a:off x="6088471" y="2521843"/>
            <a:ext cx="2014682" cy="1740815"/>
          </a:xfrm>
          <a:prstGeom prst="ellipse">
            <a:avLst/>
          </a:prstGeom>
          <a:noFill/>
          <a:ln w="381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2311396" y="1561994"/>
            <a:ext cx="6365561" cy="461665"/>
          </a:xfrm>
          <a:prstGeom prst="rect">
            <a:avLst/>
          </a:prstGeom>
          <a:noFill/>
        </p:spPr>
        <p:txBody>
          <a:bodyPr wrap="square" rtlCol="0">
            <a:spAutoFit/>
          </a:bodyPr>
          <a:lstStyle/>
          <a:p>
            <a:r>
              <a:rPr lang="en-US" sz="2400" dirty="0" smtClean="0">
                <a:solidFill>
                  <a:srgbClr val="FF6600"/>
                </a:solidFill>
              </a:rPr>
              <a:t>80% agreement = </a:t>
            </a:r>
            <a:r>
              <a:rPr lang="en-US" sz="2400" dirty="0" smtClean="0">
                <a:solidFill>
                  <a:srgbClr val="FF6600"/>
                </a:solidFill>
                <a:latin typeface="Wingdings"/>
                <a:ea typeface="Wingdings"/>
                <a:cs typeface="Wingdings"/>
                <a:sym typeface="Wingdings"/>
              </a:rPr>
              <a:t></a:t>
            </a:r>
            <a:r>
              <a:rPr lang="en-US" sz="2400" dirty="0" smtClean="0">
                <a:solidFill>
                  <a:srgbClr val="FF6600"/>
                </a:solidFill>
                <a:latin typeface="+mj-lt"/>
                <a:ea typeface="Wingdings"/>
                <a:cs typeface="Wingdings"/>
                <a:sym typeface="Wingdings"/>
              </a:rPr>
              <a:t> </a:t>
            </a:r>
            <a:r>
              <a:rPr lang="en-US" sz="2400" dirty="0" smtClean="0">
                <a:solidFill>
                  <a:srgbClr val="FF6600"/>
                </a:solidFill>
              </a:rPr>
              <a:t>s</a:t>
            </a:r>
            <a:r>
              <a:rPr lang="en-US" sz="2400" dirty="0" smtClean="0">
                <a:solidFill>
                  <a:srgbClr val="FF6600"/>
                </a:solidFill>
              </a:rPr>
              <a:t>uccessful Implementation</a:t>
            </a:r>
            <a:endParaRPr lang="en-US" sz="2400" dirty="0">
              <a:solidFill>
                <a:srgbClr val="FF6600"/>
              </a:solidFill>
            </a:endParaRPr>
          </a:p>
        </p:txBody>
      </p:sp>
      <p:sp>
        <p:nvSpPr>
          <p:cNvPr id="9" name="TextBox 8"/>
          <p:cNvSpPr txBox="1"/>
          <p:nvPr/>
        </p:nvSpPr>
        <p:spPr>
          <a:xfrm>
            <a:off x="472203" y="4853240"/>
            <a:ext cx="6621975" cy="830997"/>
          </a:xfrm>
          <a:prstGeom prst="rect">
            <a:avLst/>
          </a:prstGeom>
          <a:noFill/>
        </p:spPr>
        <p:txBody>
          <a:bodyPr wrap="none" rtlCol="0">
            <a:spAutoFit/>
          </a:bodyPr>
          <a:lstStyle/>
          <a:p>
            <a:r>
              <a:rPr lang="en-US" sz="2400" dirty="0" smtClean="0">
                <a:solidFill>
                  <a:srgbClr val="660066"/>
                </a:solidFill>
              </a:rPr>
              <a:t>Resource: Perception and Beliefs </a:t>
            </a:r>
            <a:r>
              <a:rPr lang="en-US" sz="2400" dirty="0" smtClean="0">
                <a:solidFill>
                  <a:srgbClr val="660066"/>
                </a:solidFill>
              </a:rPr>
              <a:t>Survey</a:t>
            </a:r>
          </a:p>
          <a:p>
            <a:r>
              <a:rPr lang="en-US" sz="2400" dirty="0">
                <a:solidFill>
                  <a:srgbClr val="660066"/>
                </a:solidFill>
              </a:rPr>
              <a:t> </a:t>
            </a:r>
            <a:r>
              <a:rPr lang="en-US" sz="2400" dirty="0" smtClean="0">
                <a:solidFill>
                  <a:srgbClr val="660066"/>
                </a:solidFill>
              </a:rPr>
              <a:t>                  Faculty Commitment Webinar recording:</a:t>
            </a:r>
            <a:endParaRPr lang="en-US" sz="2400" dirty="0">
              <a:solidFill>
                <a:srgbClr val="660066"/>
              </a:solidFill>
            </a:endParaRPr>
          </a:p>
        </p:txBody>
      </p:sp>
      <p:pic>
        <p:nvPicPr>
          <p:cNvPr id="12" name="Picture 11" descr="blueprint.jpg"/>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rot="19983532">
            <a:off x="263567" y="1738829"/>
            <a:ext cx="4739286" cy="3148992"/>
          </a:xfrm>
          <a:prstGeom prst="rect">
            <a:avLst/>
          </a:prstGeom>
        </p:spPr>
      </p:pic>
    </p:spTree>
    <p:extLst>
      <p:ext uri="{BB962C8B-B14F-4D97-AF65-F5344CB8AC3E}">
        <p14:creationId xmlns:p14="http://schemas.microsoft.com/office/powerpoint/2010/main" val="3818868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1341453" cy="6363939"/>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885223" y="2283285"/>
            <a:ext cx="4467890" cy="2677656"/>
          </a:xfrm>
          <a:prstGeom prst="rect">
            <a:avLst/>
          </a:prstGeom>
          <a:noFill/>
        </p:spPr>
        <p:txBody>
          <a:bodyPr wrap="none" rtlCol="0">
            <a:spAutoFit/>
          </a:bodyPr>
          <a:lstStyle/>
          <a:p>
            <a:r>
              <a:rPr lang="en-US" sz="2400" b="1" dirty="0" smtClean="0"/>
              <a:t>5. RtI:B team building:</a:t>
            </a:r>
          </a:p>
          <a:p>
            <a:pPr marL="342900" indent="-342900">
              <a:buFont typeface="Arial"/>
              <a:buChar char="•"/>
            </a:pPr>
            <a:r>
              <a:rPr lang="en-US" sz="2400" dirty="0" smtClean="0"/>
              <a:t>Collaborative relationships</a:t>
            </a:r>
          </a:p>
          <a:p>
            <a:pPr marL="342900" indent="-342900">
              <a:buFont typeface="Arial"/>
              <a:buChar char="•"/>
            </a:pPr>
            <a:r>
              <a:rPr lang="en-US" sz="2400" dirty="0" smtClean="0"/>
              <a:t>Specific roles &amp; responsibilities</a:t>
            </a:r>
          </a:p>
          <a:p>
            <a:pPr marL="342900" indent="-342900">
              <a:buFont typeface="Arial"/>
              <a:buChar char="•"/>
            </a:pPr>
            <a:r>
              <a:rPr lang="en-US" sz="2400" dirty="0" smtClean="0"/>
              <a:t>Frequent &amp; dedicated meetings</a:t>
            </a:r>
          </a:p>
          <a:p>
            <a:pPr marL="342900" indent="-342900">
              <a:buFont typeface="Arial"/>
              <a:buChar char="•"/>
            </a:pPr>
            <a:r>
              <a:rPr lang="en-US" sz="2400" dirty="0" smtClean="0"/>
              <a:t>4 step PSP training</a:t>
            </a:r>
          </a:p>
          <a:p>
            <a:pPr marL="342900" indent="-342900">
              <a:buFont typeface="Arial"/>
              <a:buChar char="•"/>
            </a:pPr>
            <a:r>
              <a:rPr lang="en-US" sz="2400" dirty="0" smtClean="0"/>
              <a:t>Assess own need for further PD</a:t>
            </a:r>
          </a:p>
          <a:p>
            <a:pPr marL="342900" indent="-342900">
              <a:buFont typeface="Arial"/>
              <a:buChar char="•"/>
            </a:pPr>
            <a:r>
              <a:rPr lang="en-US" sz="2400" dirty="0" smtClean="0"/>
              <a:t>Support interventions</a:t>
            </a:r>
            <a:endParaRPr lang="en-US" sz="2400" dirty="0" smtClean="0"/>
          </a:p>
        </p:txBody>
      </p:sp>
      <p:sp>
        <p:nvSpPr>
          <p:cNvPr id="8" name="TextBox 7"/>
          <p:cNvSpPr txBox="1"/>
          <p:nvPr/>
        </p:nvSpPr>
        <p:spPr>
          <a:xfrm>
            <a:off x="6278250" y="2865617"/>
            <a:ext cx="1562046" cy="954107"/>
          </a:xfrm>
          <a:prstGeom prst="rect">
            <a:avLst/>
          </a:prstGeom>
          <a:noFill/>
        </p:spPr>
        <p:txBody>
          <a:bodyPr wrap="none" rtlCol="0">
            <a:spAutoFit/>
          </a:bodyPr>
          <a:lstStyle/>
          <a:p>
            <a:pPr algn="ctr"/>
            <a:r>
              <a:rPr lang="en-US" sz="2800" dirty="0" smtClean="0">
                <a:solidFill>
                  <a:srgbClr val="008000"/>
                </a:solidFill>
              </a:rPr>
              <a:t>6 months</a:t>
            </a:r>
          </a:p>
          <a:p>
            <a:pPr algn="ctr"/>
            <a:r>
              <a:rPr lang="en-US" sz="2800" dirty="0" smtClean="0">
                <a:solidFill>
                  <a:srgbClr val="008000"/>
                </a:solidFill>
              </a:rPr>
              <a:t>to 1 year</a:t>
            </a:r>
          </a:p>
        </p:txBody>
      </p:sp>
      <p:sp>
        <p:nvSpPr>
          <p:cNvPr id="2" name="TextBox 1"/>
          <p:cNvSpPr txBox="1"/>
          <p:nvPr/>
        </p:nvSpPr>
        <p:spPr>
          <a:xfrm>
            <a:off x="1072211" y="251303"/>
            <a:ext cx="7206220" cy="584776"/>
          </a:xfrm>
          <a:prstGeom prst="rect">
            <a:avLst/>
          </a:prstGeom>
          <a:noFill/>
        </p:spPr>
        <p:txBody>
          <a:bodyPr wrap="none" rtlCol="0">
            <a:spAutoFit/>
          </a:bodyPr>
          <a:lstStyle/>
          <a:p>
            <a:r>
              <a:rPr lang="en-US" sz="3200" dirty="0" smtClean="0">
                <a:solidFill>
                  <a:srgbClr val="008000"/>
                </a:solidFill>
              </a:rPr>
              <a:t>Comprehensive Implementation Blueprint</a:t>
            </a:r>
            <a:endParaRPr lang="en-US" sz="3200" dirty="0">
              <a:solidFill>
                <a:srgbClr val="008000"/>
              </a:solidFill>
            </a:endParaRPr>
          </a:p>
        </p:txBody>
      </p:sp>
      <p:sp>
        <p:nvSpPr>
          <p:cNvPr id="9" name="TextBox 8"/>
          <p:cNvSpPr txBox="1"/>
          <p:nvPr/>
        </p:nvSpPr>
        <p:spPr>
          <a:xfrm>
            <a:off x="885223" y="5124883"/>
            <a:ext cx="8122736" cy="830997"/>
          </a:xfrm>
          <a:prstGeom prst="rect">
            <a:avLst/>
          </a:prstGeom>
          <a:noFill/>
        </p:spPr>
        <p:txBody>
          <a:bodyPr wrap="none" rtlCol="0">
            <a:spAutoFit/>
          </a:bodyPr>
          <a:lstStyle/>
          <a:p>
            <a:r>
              <a:rPr lang="en-US" sz="2400" dirty="0" smtClean="0">
                <a:solidFill>
                  <a:srgbClr val="660066"/>
                </a:solidFill>
              </a:rPr>
              <a:t>Resources:  </a:t>
            </a:r>
            <a:r>
              <a:rPr lang="en-US" sz="2400" dirty="0" smtClean="0">
                <a:solidFill>
                  <a:srgbClr val="660066"/>
                </a:solidFill>
              </a:rPr>
              <a:t> Teaming Webinar Recording:</a:t>
            </a:r>
          </a:p>
          <a:p>
            <a:r>
              <a:rPr lang="en-US" sz="2400" dirty="0">
                <a:solidFill>
                  <a:srgbClr val="660066"/>
                </a:solidFill>
              </a:rPr>
              <a:t>	</a:t>
            </a:r>
            <a:r>
              <a:rPr lang="en-US" sz="2400" dirty="0" smtClean="0">
                <a:solidFill>
                  <a:srgbClr val="660066"/>
                </a:solidFill>
              </a:rPr>
              <a:t>	        “Effective CPST Meeting” at browardprevention.org </a:t>
            </a:r>
            <a:endParaRPr lang="en-US" sz="2400" dirty="0">
              <a:solidFill>
                <a:srgbClr val="660066"/>
              </a:solidFill>
            </a:endParaRPr>
          </a:p>
        </p:txBody>
      </p:sp>
      <p:pic>
        <p:nvPicPr>
          <p:cNvPr id="14" name="Picture 13" descr="blueprint.jpg"/>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rot="19983532">
            <a:off x="263567" y="1738829"/>
            <a:ext cx="4739286" cy="3148992"/>
          </a:xfrm>
          <a:prstGeom prst="rect">
            <a:avLst/>
          </a:prstGeom>
        </p:spPr>
      </p:pic>
      <p:sp>
        <p:nvSpPr>
          <p:cNvPr id="12" name="Oval 11"/>
          <p:cNvSpPr/>
          <p:nvPr/>
        </p:nvSpPr>
        <p:spPr>
          <a:xfrm>
            <a:off x="6088471" y="2521843"/>
            <a:ext cx="2014682" cy="1740815"/>
          </a:xfrm>
          <a:prstGeom prst="ellipse">
            <a:avLst/>
          </a:prstGeom>
          <a:noFill/>
          <a:ln w="381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1152103"/>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1341453" cy="6363939"/>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6278250" y="2865617"/>
            <a:ext cx="1562046" cy="954107"/>
          </a:xfrm>
          <a:prstGeom prst="rect">
            <a:avLst/>
          </a:prstGeom>
          <a:noFill/>
        </p:spPr>
        <p:txBody>
          <a:bodyPr wrap="none" rtlCol="0">
            <a:spAutoFit/>
          </a:bodyPr>
          <a:lstStyle/>
          <a:p>
            <a:pPr algn="ctr"/>
            <a:r>
              <a:rPr lang="en-US" sz="2800" dirty="0" smtClean="0">
                <a:solidFill>
                  <a:srgbClr val="008000"/>
                </a:solidFill>
              </a:rPr>
              <a:t>6 months</a:t>
            </a:r>
          </a:p>
          <a:p>
            <a:pPr algn="ctr"/>
            <a:r>
              <a:rPr lang="en-US" sz="2800" dirty="0" smtClean="0">
                <a:solidFill>
                  <a:srgbClr val="008000"/>
                </a:solidFill>
              </a:rPr>
              <a:t>to 1 year</a:t>
            </a:r>
          </a:p>
        </p:txBody>
      </p:sp>
      <p:sp>
        <p:nvSpPr>
          <p:cNvPr id="2" name="TextBox 1"/>
          <p:cNvSpPr txBox="1"/>
          <p:nvPr/>
        </p:nvSpPr>
        <p:spPr>
          <a:xfrm>
            <a:off x="1072211" y="251303"/>
            <a:ext cx="7206220" cy="584776"/>
          </a:xfrm>
          <a:prstGeom prst="rect">
            <a:avLst/>
          </a:prstGeom>
          <a:noFill/>
        </p:spPr>
        <p:txBody>
          <a:bodyPr wrap="none" rtlCol="0">
            <a:spAutoFit/>
          </a:bodyPr>
          <a:lstStyle/>
          <a:p>
            <a:r>
              <a:rPr lang="en-US" sz="3200" dirty="0" smtClean="0">
                <a:solidFill>
                  <a:srgbClr val="008000"/>
                </a:solidFill>
              </a:rPr>
              <a:t>Comprehensive Implementation Blueprint</a:t>
            </a:r>
            <a:endParaRPr lang="en-US" sz="3200" dirty="0">
              <a:solidFill>
                <a:srgbClr val="008000"/>
              </a:solidFill>
            </a:endParaRPr>
          </a:p>
        </p:txBody>
      </p:sp>
      <p:sp>
        <p:nvSpPr>
          <p:cNvPr id="9" name="TextBox 8"/>
          <p:cNvSpPr txBox="1"/>
          <p:nvPr/>
        </p:nvSpPr>
        <p:spPr>
          <a:xfrm>
            <a:off x="756752" y="5105018"/>
            <a:ext cx="6923590" cy="1200328"/>
          </a:xfrm>
          <a:prstGeom prst="rect">
            <a:avLst/>
          </a:prstGeom>
          <a:noFill/>
        </p:spPr>
        <p:txBody>
          <a:bodyPr wrap="none" rtlCol="0">
            <a:spAutoFit/>
          </a:bodyPr>
          <a:lstStyle/>
          <a:p>
            <a:r>
              <a:rPr lang="en-US" sz="2400" dirty="0" smtClean="0">
                <a:solidFill>
                  <a:srgbClr val="660066"/>
                </a:solidFill>
              </a:rPr>
              <a:t>Resource: Self Assessment of Problem </a:t>
            </a:r>
            <a:r>
              <a:rPr lang="en-US" sz="2400" dirty="0" smtClean="0">
                <a:solidFill>
                  <a:srgbClr val="660066"/>
                </a:solidFill>
              </a:rPr>
              <a:t>Solving</a:t>
            </a:r>
          </a:p>
          <a:p>
            <a:r>
              <a:rPr lang="en-US" sz="2400" dirty="0">
                <a:solidFill>
                  <a:srgbClr val="660066"/>
                </a:solidFill>
              </a:rPr>
              <a:t> </a:t>
            </a:r>
            <a:r>
              <a:rPr lang="en-US" sz="2400" dirty="0" smtClean="0">
                <a:solidFill>
                  <a:srgbClr val="660066"/>
                </a:solidFill>
              </a:rPr>
              <a:t>                  Behavior Analysis in BASIS Brainshark (TBA)</a:t>
            </a:r>
          </a:p>
          <a:p>
            <a:r>
              <a:rPr lang="en-US" sz="2400" dirty="0">
                <a:solidFill>
                  <a:srgbClr val="660066"/>
                </a:solidFill>
              </a:rPr>
              <a:t> </a:t>
            </a:r>
            <a:r>
              <a:rPr lang="en-US" sz="2400" dirty="0" smtClean="0">
                <a:solidFill>
                  <a:srgbClr val="660066"/>
                </a:solidFill>
              </a:rPr>
              <a:t>                  Behavior Interventions Brainshark</a:t>
            </a:r>
            <a:endParaRPr lang="en-US" sz="2400" dirty="0">
              <a:solidFill>
                <a:srgbClr val="660066"/>
              </a:solidFill>
            </a:endParaRPr>
          </a:p>
        </p:txBody>
      </p:sp>
      <p:sp>
        <p:nvSpPr>
          <p:cNvPr id="4" name="TextBox 3"/>
          <p:cNvSpPr txBox="1"/>
          <p:nvPr/>
        </p:nvSpPr>
        <p:spPr>
          <a:xfrm>
            <a:off x="773177" y="2153115"/>
            <a:ext cx="5330790" cy="3416320"/>
          </a:xfrm>
          <a:prstGeom prst="rect">
            <a:avLst/>
          </a:prstGeom>
          <a:noFill/>
        </p:spPr>
        <p:txBody>
          <a:bodyPr wrap="square" rtlCol="0">
            <a:spAutoFit/>
          </a:bodyPr>
          <a:lstStyle/>
          <a:p>
            <a:r>
              <a:rPr lang="en-US" sz="2400" b="1" dirty="0" smtClean="0"/>
              <a:t>6. </a:t>
            </a:r>
            <a:r>
              <a:rPr lang="en-US" sz="2400" b="1" dirty="0" smtClean="0"/>
              <a:t>Develop r</a:t>
            </a:r>
            <a:r>
              <a:rPr lang="en-US" sz="2400" b="1" dirty="0" smtClean="0"/>
              <a:t>esources:</a:t>
            </a:r>
          </a:p>
          <a:p>
            <a:pPr marL="285750" indent="-285750">
              <a:buFont typeface="Arial"/>
              <a:buChar char="•"/>
            </a:pPr>
            <a:r>
              <a:rPr lang="en-US" sz="2400" dirty="0" smtClean="0"/>
              <a:t>Classroom lesson plans </a:t>
            </a:r>
            <a:r>
              <a:rPr lang="en-US" dirty="0" smtClean="0"/>
              <a:t>(expectations/rules)</a:t>
            </a:r>
          </a:p>
          <a:p>
            <a:pPr marL="285750" indent="-285750">
              <a:buFont typeface="Arial"/>
              <a:buChar char="•"/>
            </a:pPr>
            <a:r>
              <a:rPr lang="en-US" sz="2400" dirty="0" smtClean="0"/>
              <a:t>Discipline definitions</a:t>
            </a:r>
          </a:p>
          <a:p>
            <a:pPr marL="285750" indent="-285750">
              <a:buFont typeface="Arial"/>
              <a:buChar char="•"/>
            </a:pPr>
            <a:r>
              <a:rPr lang="en-US" sz="2400" dirty="0" smtClean="0"/>
              <a:t>Data analysis: BASIS 3.0</a:t>
            </a:r>
          </a:p>
          <a:p>
            <a:pPr marL="285750" indent="-285750">
              <a:buFont typeface="Arial"/>
              <a:buChar char="•"/>
            </a:pPr>
            <a:r>
              <a:rPr lang="en-US" sz="2400" dirty="0" smtClean="0"/>
              <a:t>Interventionist training?</a:t>
            </a:r>
          </a:p>
          <a:p>
            <a:pPr marL="285750" indent="-285750">
              <a:buFont typeface="Arial"/>
              <a:buChar char="•"/>
            </a:pPr>
            <a:r>
              <a:rPr lang="en-US" sz="2400" dirty="0" smtClean="0"/>
              <a:t>Behavior curriculum: tier 1, </a:t>
            </a:r>
          </a:p>
          <a:p>
            <a:pPr marL="285750" indent="-285750">
              <a:buFont typeface="Arial"/>
              <a:buChar char="•"/>
            </a:pPr>
            <a:r>
              <a:rPr lang="en-US" sz="2400" dirty="0" smtClean="0"/>
              <a:t>Behavior interventions: tier 2, 3</a:t>
            </a:r>
          </a:p>
          <a:p>
            <a:pPr marL="285750" indent="-285750">
              <a:buFont typeface="Arial"/>
              <a:buChar char="•"/>
            </a:pPr>
            <a:r>
              <a:rPr lang="en-US" sz="2400" dirty="0" smtClean="0"/>
              <a:t>Funding for incentives</a:t>
            </a:r>
          </a:p>
          <a:p>
            <a:endParaRPr lang="en-US" sz="2400" dirty="0"/>
          </a:p>
        </p:txBody>
      </p:sp>
      <p:sp>
        <p:nvSpPr>
          <p:cNvPr id="12" name="Oval 11"/>
          <p:cNvSpPr/>
          <p:nvPr/>
        </p:nvSpPr>
        <p:spPr>
          <a:xfrm>
            <a:off x="6088471" y="2521843"/>
            <a:ext cx="2014682" cy="1740815"/>
          </a:xfrm>
          <a:prstGeom prst="ellipse">
            <a:avLst/>
          </a:prstGeom>
          <a:noFill/>
          <a:ln w="381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extBox 15"/>
          <p:cNvSpPr txBox="1"/>
          <p:nvPr/>
        </p:nvSpPr>
        <p:spPr>
          <a:xfrm>
            <a:off x="2706643" y="1411820"/>
            <a:ext cx="2271250" cy="523220"/>
          </a:xfrm>
          <a:prstGeom prst="rect">
            <a:avLst/>
          </a:prstGeom>
          <a:noFill/>
        </p:spPr>
        <p:txBody>
          <a:bodyPr wrap="none" rtlCol="0">
            <a:spAutoFit/>
          </a:bodyPr>
          <a:lstStyle/>
          <a:p>
            <a:pPr algn="ctr"/>
            <a:r>
              <a:rPr lang="en-US" sz="2800" dirty="0" smtClean="0">
                <a:solidFill>
                  <a:srgbClr val="FF6600"/>
                </a:solidFill>
              </a:rPr>
              <a:t>Do you have...</a:t>
            </a:r>
            <a:endParaRPr lang="en-US" sz="2800" dirty="0">
              <a:solidFill>
                <a:srgbClr val="FF6600"/>
              </a:solidFill>
            </a:endParaRPr>
          </a:p>
        </p:txBody>
      </p:sp>
      <p:pic>
        <p:nvPicPr>
          <p:cNvPr id="17" name="Picture 16" descr="blueprint.jpg"/>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rot="19983532">
            <a:off x="263567" y="1738829"/>
            <a:ext cx="4739286" cy="3148992"/>
          </a:xfrm>
          <a:prstGeom prst="rect">
            <a:avLst/>
          </a:prstGeom>
        </p:spPr>
      </p:pic>
    </p:spTree>
    <p:extLst>
      <p:ext uri="{BB962C8B-B14F-4D97-AF65-F5344CB8AC3E}">
        <p14:creationId xmlns:p14="http://schemas.microsoft.com/office/powerpoint/2010/main" val="426726057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986" y="0"/>
            <a:ext cx="1341453" cy="6363939"/>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extBox 1"/>
          <p:cNvSpPr txBox="1"/>
          <p:nvPr/>
        </p:nvSpPr>
        <p:spPr>
          <a:xfrm>
            <a:off x="1155414" y="352703"/>
            <a:ext cx="7206220" cy="584776"/>
          </a:xfrm>
          <a:prstGeom prst="rect">
            <a:avLst/>
          </a:prstGeom>
          <a:noFill/>
        </p:spPr>
        <p:txBody>
          <a:bodyPr wrap="none" rtlCol="0">
            <a:spAutoFit/>
          </a:bodyPr>
          <a:lstStyle/>
          <a:p>
            <a:r>
              <a:rPr lang="en-US" sz="3200" dirty="0" smtClean="0">
                <a:solidFill>
                  <a:srgbClr val="008000"/>
                </a:solidFill>
              </a:rPr>
              <a:t>Comprehensive Implementation Blueprint</a:t>
            </a:r>
            <a:endParaRPr lang="en-US" sz="3200" dirty="0">
              <a:solidFill>
                <a:srgbClr val="008000"/>
              </a:solidFill>
            </a:endParaRPr>
          </a:p>
        </p:txBody>
      </p:sp>
      <p:sp>
        <p:nvSpPr>
          <p:cNvPr id="3" name="TextBox 2"/>
          <p:cNvSpPr txBox="1"/>
          <p:nvPr/>
        </p:nvSpPr>
        <p:spPr>
          <a:xfrm>
            <a:off x="787902" y="2350835"/>
            <a:ext cx="5622052" cy="2677656"/>
          </a:xfrm>
          <a:prstGeom prst="rect">
            <a:avLst/>
          </a:prstGeom>
          <a:noFill/>
        </p:spPr>
        <p:txBody>
          <a:bodyPr wrap="none" rtlCol="0">
            <a:spAutoFit/>
          </a:bodyPr>
          <a:lstStyle/>
          <a:p>
            <a:r>
              <a:rPr lang="en-US" sz="2400" b="1" dirty="0" smtClean="0"/>
              <a:t>7. Delivery model: </a:t>
            </a:r>
          </a:p>
          <a:p>
            <a:pPr marL="342900" indent="-342900">
              <a:buFont typeface="Arial"/>
              <a:buChar char="•"/>
            </a:pPr>
            <a:r>
              <a:rPr lang="en-US" sz="2400" dirty="0" smtClean="0"/>
              <a:t>Teaching staff the lesson plans</a:t>
            </a:r>
          </a:p>
          <a:p>
            <a:pPr marL="342900" indent="-342900">
              <a:buFont typeface="Arial"/>
              <a:buChar char="•"/>
            </a:pPr>
            <a:r>
              <a:rPr lang="en-US" sz="2400" dirty="0" smtClean="0"/>
              <a:t>Schedule students lesson plans</a:t>
            </a:r>
          </a:p>
          <a:p>
            <a:pPr marL="342900" indent="-342900">
              <a:buFont typeface="Arial"/>
              <a:buChar char="•"/>
            </a:pPr>
            <a:r>
              <a:rPr lang="en-US" sz="2400" dirty="0" smtClean="0"/>
              <a:t>Booster sessions for staff &amp; students</a:t>
            </a:r>
          </a:p>
          <a:p>
            <a:pPr marL="342900" indent="-342900">
              <a:buFont typeface="Arial"/>
              <a:buChar char="•"/>
            </a:pPr>
            <a:r>
              <a:rPr lang="en-US" sz="2400" dirty="0" smtClean="0"/>
              <a:t>Orientation for incoming staff &amp; students</a:t>
            </a:r>
          </a:p>
          <a:p>
            <a:pPr marL="342900" indent="-342900">
              <a:buFont typeface="Arial"/>
              <a:buChar char="•"/>
            </a:pPr>
            <a:r>
              <a:rPr lang="en-US" sz="2400" dirty="0" smtClean="0"/>
              <a:t>Planning for community involvement</a:t>
            </a:r>
          </a:p>
          <a:p>
            <a:pPr marL="342900" indent="-342900">
              <a:buFont typeface="Arial"/>
              <a:buChar char="•"/>
            </a:pPr>
            <a:endParaRPr lang="en-US" sz="2400" dirty="0" smtClean="0"/>
          </a:p>
        </p:txBody>
      </p:sp>
      <p:sp>
        <p:nvSpPr>
          <p:cNvPr id="12" name="TextBox 11"/>
          <p:cNvSpPr txBox="1"/>
          <p:nvPr/>
        </p:nvSpPr>
        <p:spPr>
          <a:xfrm>
            <a:off x="720762" y="5489420"/>
            <a:ext cx="6579946" cy="523220"/>
          </a:xfrm>
          <a:prstGeom prst="rect">
            <a:avLst/>
          </a:prstGeom>
          <a:noFill/>
        </p:spPr>
        <p:txBody>
          <a:bodyPr wrap="none" rtlCol="0">
            <a:spAutoFit/>
          </a:bodyPr>
          <a:lstStyle/>
          <a:p>
            <a:r>
              <a:rPr lang="en-US" sz="2800" dirty="0" smtClean="0">
                <a:solidFill>
                  <a:srgbClr val="660066"/>
                </a:solidFill>
              </a:rPr>
              <a:t>Resource: </a:t>
            </a:r>
            <a:r>
              <a:rPr lang="en-US" sz="2800" dirty="0" smtClean="0">
                <a:solidFill>
                  <a:srgbClr val="660066"/>
                </a:solidFill>
              </a:rPr>
              <a:t>Implementation Webinar: 4/8/16</a:t>
            </a:r>
            <a:endParaRPr lang="en-US" sz="2800" dirty="0">
              <a:solidFill>
                <a:srgbClr val="660066"/>
              </a:solidFill>
            </a:endParaRPr>
          </a:p>
        </p:txBody>
      </p:sp>
      <p:sp>
        <p:nvSpPr>
          <p:cNvPr id="14" name="TextBox 13"/>
          <p:cNvSpPr txBox="1"/>
          <p:nvPr/>
        </p:nvSpPr>
        <p:spPr>
          <a:xfrm>
            <a:off x="6426753" y="3127227"/>
            <a:ext cx="1265040" cy="523220"/>
          </a:xfrm>
          <a:prstGeom prst="rect">
            <a:avLst/>
          </a:prstGeom>
          <a:noFill/>
        </p:spPr>
        <p:txBody>
          <a:bodyPr wrap="none" rtlCol="0">
            <a:spAutoFit/>
          </a:bodyPr>
          <a:lstStyle/>
          <a:p>
            <a:pPr algn="ctr"/>
            <a:r>
              <a:rPr lang="en-US" sz="2800" dirty="0" smtClean="0">
                <a:solidFill>
                  <a:srgbClr val="008000"/>
                </a:solidFill>
              </a:rPr>
              <a:t>1 year+</a:t>
            </a:r>
          </a:p>
        </p:txBody>
      </p:sp>
      <p:sp>
        <p:nvSpPr>
          <p:cNvPr id="4" name="TextBox 3"/>
          <p:cNvSpPr txBox="1"/>
          <p:nvPr/>
        </p:nvSpPr>
        <p:spPr>
          <a:xfrm>
            <a:off x="2657617" y="1113502"/>
            <a:ext cx="1768583" cy="954107"/>
          </a:xfrm>
          <a:prstGeom prst="rect">
            <a:avLst/>
          </a:prstGeom>
          <a:noFill/>
        </p:spPr>
        <p:txBody>
          <a:bodyPr wrap="none" rtlCol="0">
            <a:spAutoFit/>
          </a:bodyPr>
          <a:lstStyle/>
          <a:p>
            <a:pPr algn="ctr"/>
            <a:r>
              <a:rPr lang="en-US" sz="2800" dirty="0" smtClean="0">
                <a:solidFill>
                  <a:srgbClr val="FF6600"/>
                </a:solidFill>
              </a:rPr>
              <a:t>Scheduling </a:t>
            </a:r>
          </a:p>
          <a:p>
            <a:pPr algn="ctr"/>
            <a:r>
              <a:rPr lang="en-US" sz="2800" dirty="0" smtClean="0">
                <a:solidFill>
                  <a:srgbClr val="FF6600"/>
                </a:solidFill>
              </a:rPr>
              <a:t>matters!</a:t>
            </a:r>
            <a:endParaRPr lang="en-US" sz="2800" dirty="0">
              <a:solidFill>
                <a:srgbClr val="FF6600"/>
              </a:solidFill>
            </a:endParaRPr>
          </a:p>
        </p:txBody>
      </p:sp>
      <p:sp>
        <p:nvSpPr>
          <p:cNvPr id="16" name="Oval 15"/>
          <p:cNvSpPr/>
          <p:nvPr/>
        </p:nvSpPr>
        <p:spPr>
          <a:xfrm>
            <a:off x="6088471" y="2521843"/>
            <a:ext cx="2014682" cy="1740815"/>
          </a:xfrm>
          <a:prstGeom prst="ellipse">
            <a:avLst/>
          </a:prstGeom>
          <a:noFill/>
          <a:ln w="381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 name="Picture 16" descr="blueprint.jpg"/>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rot="19983532">
            <a:off x="263565" y="1738830"/>
            <a:ext cx="4739286" cy="3148992"/>
          </a:xfrm>
          <a:prstGeom prst="rect">
            <a:avLst/>
          </a:prstGeom>
        </p:spPr>
      </p:pic>
    </p:spTree>
    <p:extLst>
      <p:ext uri="{BB962C8B-B14F-4D97-AF65-F5344CB8AC3E}">
        <p14:creationId xmlns:p14="http://schemas.microsoft.com/office/powerpoint/2010/main" val="73061958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986" y="0"/>
            <a:ext cx="1341453" cy="6363939"/>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extBox 1"/>
          <p:cNvSpPr txBox="1"/>
          <p:nvPr/>
        </p:nvSpPr>
        <p:spPr>
          <a:xfrm>
            <a:off x="1155414" y="204618"/>
            <a:ext cx="7206220" cy="584776"/>
          </a:xfrm>
          <a:prstGeom prst="rect">
            <a:avLst/>
          </a:prstGeom>
          <a:noFill/>
        </p:spPr>
        <p:txBody>
          <a:bodyPr wrap="none" rtlCol="0">
            <a:spAutoFit/>
          </a:bodyPr>
          <a:lstStyle/>
          <a:p>
            <a:r>
              <a:rPr lang="en-US" sz="3200" dirty="0" smtClean="0">
                <a:solidFill>
                  <a:srgbClr val="008000"/>
                </a:solidFill>
              </a:rPr>
              <a:t>Comprehensive Implementation Blueprint</a:t>
            </a:r>
            <a:endParaRPr lang="en-US" sz="3200" dirty="0">
              <a:solidFill>
                <a:srgbClr val="008000"/>
              </a:solidFill>
            </a:endParaRPr>
          </a:p>
        </p:txBody>
      </p:sp>
      <p:sp>
        <p:nvSpPr>
          <p:cNvPr id="4" name="TextBox 3"/>
          <p:cNvSpPr txBox="1"/>
          <p:nvPr/>
        </p:nvSpPr>
        <p:spPr>
          <a:xfrm>
            <a:off x="766669" y="2424090"/>
            <a:ext cx="5083443" cy="3416320"/>
          </a:xfrm>
          <a:prstGeom prst="rect">
            <a:avLst/>
          </a:prstGeom>
          <a:noFill/>
        </p:spPr>
        <p:txBody>
          <a:bodyPr wrap="none" rtlCol="0">
            <a:spAutoFit/>
          </a:bodyPr>
          <a:lstStyle/>
          <a:p>
            <a:r>
              <a:rPr lang="en-US" sz="2400" b="1" dirty="0" smtClean="0"/>
              <a:t>8. Ongoing PD and coaching:</a:t>
            </a:r>
          </a:p>
          <a:p>
            <a:pPr marL="342900" indent="-342900">
              <a:buFont typeface="Arial"/>
              <a:buChar char="•"/>
            </a:pPr>
            <a:r>
              <a:rPr lang="en-US" sz="2400" dirty="0" smtClean="0"/>
              <a:t>4 step PSP</a:t>
            </a:r>
          </a:p>
          <a:p>
            <a:pPr marL="342900" indent="-342900">
              <a:buFont typeface="Arial"/>
              <a:buChar char="•"/>
            </a:pPr>
            <a:r>
              <a:rPr lang="en-US" sz="2400" dirty="0" smtClean="0"/>
              <a:t>School-wide champs</a:t>
            </a:r>
          </a:p>
          <a:p>
            <a:pPr marL="342900" indent="-342900">
              <a:buFont typeface="Arial"/>
              <a:buChar char="•"/>
            </a:pPr>
            <a:r>
              <a:rPr lang="en-US" sz="2400" dirty="0" smtClean="0"/>
              <a:t>School-wide positive behavior plan</a:t>
            </a:r>
            <a:endParaRPr lang="en-US" sz="2400" dirty="0" smtClean="0"/>
          </a:p>
          <a:p>
            <a:pPr marL="342900" indent="-342900">
              <a:buFont typeface="Arial"/>
              <a:buChar char="•"/>
            </a:pPr>
            <a:r>
              <a:rPr lang="en-US" sz="2400" dirty="0" smtClean="0"/>
              <a:t>Administering assessments</a:t>
            </a:r>
          </a:p>
          <a:p>
            <a:pPr marL="342900" indent="-342900">
              <a:buFont typeface="Arial"/>
              <a:buChar char="•"/>
            </a:pPr>
            <a:r>
              <a:rPr lang="en-US" sz="2400" dirty="0" smtClean="0"/>
              <a:t>Interpreting data</a:t>
            </a:r>
          </a:p>
          <a:p>
            <a:pPr marL="342900" indent="-342900">
              <a:buFont typeface="Arial"/>
              <a:buChar char="•"/>
            </a:pPr>
            <a:r>
              <a:rPr lang="en-US" sz="2400" dirty="0" smtClean="0"/>
              <a:t>Grouping students</a:t>
            </a:r>
          </a:p>
          <a:p>
            <a:pPr marL="342900" indent="-342900">
              <a:buFont typeface="Arial"/>
              <a:buChar char="•"/>
            </a:pPr>
            <a:r>
              <a:rPr lang="en-US" sz="2400" dirty="0" smtClean="0"/>
              <a:t>Explicit and systematic interventions</a:t>
            </a:r>
          </a:p>
          <a:p>
            <a:pPr marL="342900" indent="-342900">
              <a:buFont typeface="Arial"/>
              <a:buChar char="•"/>
            </a:pPr>
            <a:endParaRPr lang="en-US" sz="2400" dirty="0"/>
          </a:p>
        </p:txBody>
      </p:sp>
      <p:sp>
        <p:nvSpPr>
          <p:cNvPr id="12" name="TextBox 11"/>
          <p:cNvSpPr txBox="1"/>
          <p:nvPr/>
        </p:nvSpPr>
        <p:spPr>
          <a:xfrm>
            <a:off x="6426753" y="3127227"/>
            <a:ext cx="1265040" cy="523220"/>
          </a:xfrm>
          <a:prstGeom prst="rect">
            <a:avLst/>
          </a:prstGeom>
          <a:noFill/>
        </p:spPr>
        <p:txBody>
          <a:bodyPr wrap="none" rtlCol="0">
            <a:spAutoFit/>
          </a:bodyPr>
          <a:lstStyle/>
          <a:p>
            <a:pPr algn="ctr"/>
            <a:r>
              <a:rPr lang="en-US" sz="2800" dirty="0" smtClean="0">
                <a:solidFill>
                  <a:srgbClr val="008000"/>
                </a:solidFill>
              </a:rPr>
              <a:t>1 year+</a:t>
            </a:r>
          </a:p>
        </p:txBody>
      </p:sp>
      <p:sp>
        <p:nvSpPr>
          <p:cNvPr id="15" name="TextBox 14"/>
          <p:cNvSpPr txBox="1"/>
          <p:nvPr/>
        </p:nvSpPr>
        <p:spPr>
          <a:xfrm>
            <a:off x="473581" y="5375072"/>
            <a:ext cx="6320210" cy="830997"/>
          </a:xfrm>
          <a:prstGeom prst="rect">
            <a:avLst/>
          </a:prstGeom>
          <a:noFill/>
        </p:spPr>
        <p:txBody>
          <a:bodyPr wrap="none" rtlCol="0">
            <a:spAutoFit/>
          </a:bodyPr>
          <a:lstStyle/>
          <a:p>
            <a:r>
              <a:rPr lang="en-US" sz="2400" dirty="0" smtClean="0">
                <a:solidFill>
                  <a:srgbClr val="660066"/>
                </a:solidFill>
              </a:rPr>
              <a:t>Resource: 4 </a:t>
            </a:r>
            <a:r>
              <a:rPr lang="en-US" sz="2400" dirty="0" smtClean="0">
                <a:solidFill>
                  <a:srgbClr val="660066"/>
                </a:solidFill>
              </a:rPr>
              <a:t>Step </a:t>
            </a:r>
            <a:r>
              <a:rPr lang="en-US" sz="2400" dirty="0" smtClean="0">
                <a:solidFill>
                  <a:srgbClr val="660066"/>
                </a:solidFill>
              </a:rPr>
              <a:t>PSP </a:t>
            </a:r>
            <a:r>
              <a:rPr lang="en-US" sz="2400" dirty="0" smtClean="0">
                <a:solidFill>
                  <a:srgbClr val="660066"/>
                </a:solidFill>
              </a:rPr>
              <a:t>at</a:t>
            </a:r>
            <a:r>
              <a:rPr lang="en-US" sz="2400" dirty="0" smtClean="0">
                <a:solidFill>
                  <a:srgbClr val="660066"/>
                </a:solidFill>
              </a:rPr>
              <a:t> </a:t>
            </a:r>
            <a:r>
              <a:rPr lang="en-US" sz="2400" dirty="0" err="1" smtClean="0">
                <a:solidFill>
                  <a:srgbClr val="660066"/>
                </a:solidFill>
              </a:rPr>
              <a:t>browardprevention.com</a:t>
            </a:r>
            <a:endParaRPr lang="en-US" sz="2400" dirty="0" smtClean="0">
              <a:solidFill>
                <a:srgbClr val="660066"/>
              </a:solidFill>
            </a:endParaRPr>
          </a:p>
          <a:p>
            <a:r>
              <a:rPr lang="en-US" sz="2400" dirty="0">
                <a:solidFill>
                  <a:srgbClr val="660066"/>
                </a:solidFill>
              </a:rPr>
              <a:t> </a:t>
            </a:r>
            <a:r>
              <a:rPr lang="en-US" sz="2400" dirty="0" smtClean="0">
                <a:solidFill>
                  <a:srgbClr val="660066"/>
                </a:solidFill>
              </a:rPr>
              <a:t>                  </a:t>
            </a:r>
            <a:endParaRPr lang="en-US" sz="2400" dirty="0">
              <a:solidFill>
                <a:srgbClr val="660066"/>
              </a:solidFill>
            </a:endParaRPr>
          </a:p>
        </p:txBody>
      </p:sp>
      <p:pic>
        <p:nvPicPr>
          <p:cNvPr id="17" name="Picture 16" descr="blueprint.jpg"/>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rot="19983532">
            <a:off x="263567" y="1738829"/>
            <a:ext cx="4739286" cy="3148992"/>
          </a:xfrm>
          <a:prstGeom prst="rect">
            <a:avLst/>
          </a:prstGeom>
        </p:spPr>
      </p:pic>
      <p:sp>
        <p:nvSpPr>
          <p:cNvPr id="14" name="Oval 13"/>
          <p:cNvSpPr/>
          <p:nvPr/>
        </p:nvSpPr>
        <p:spPr>
          <a:xfrm>
            <a:off x="6088471" y="2521843"/>
            <a:ext cx="2014682" cy="1740815"/>
          </a:xfrm>
          <a:prstGeom prst="ellipse">
            <a:avLst/>
          </a:prstGeom>
          <a:noFill/>
          <a:ln w="381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863949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Avoid the RtI:B Pitfalls</a:t>
            </a:r>
            <a:endParaRPr lang="en-US" dirty="0"/>
          </a:p>
        </p:txBody>
      </p:sp>
      <p:sp>
        <p:nvSpPr>
          <p:cNvPr id="3" name="Content Placeholder 2"/>
          <p:cNvSpPr>
            <a:spLocks noGrp="1"/>
          </p:cNvSpPr>
          <p:nvPr>
            <p:ph idx="1"/>
          </p:nvPr>
        </p:nvSpPr>
        <p:spPr>
          <a:xfrm>
            <a:off x="1320800" y="1218939"/>
            <a:ext cx="7569536" cy="4657411"/>
          </a:xfrm>
        </p:spPr>
        <p:txBody>
          <a:bodyPr>
            <a:normAutofit fontScale="92500"/>
          </a:bodyPr>
          <a:lstStyle/>
          <a:p>
            <a:pPr marL="457200" indent="-457200">
              <a:lnSpc>
                <a:spcPct val="130000"/>
              </a:lnSpc>
              <a:buFont typeface="+mj-lt"/>
              <a:buAutoNum type="arabicPeriod"/>
            </a:pPr>
            <a:r>
              <a:rPr lang="en-US" sz="2400" dirty="0"/>
              <a:t>U</a:t>
            </a:r>
            <a:r>
              <a:rPr lang="en-US" sz="2400" dirty="0" smtClean="0"/>
              <a:t>nderestimating the magnitude of change</a:t>
            </a:r>
          </a:p>
          <a:p>
            <a:pPr marL="457200" indent="-457200">
              <a:lnSpc>
                <a:spcPct val="130000"/>
              </a:lnSpc>
              <a:buFont typeface="+mj-lt"/>
              <a:buAutoNum type="arabicPeriod"/>
            </a:pPr>
            <a:r>
              <a:rPr lang="en-US" sz="2400" dirty="0"/>
              <a:t>T</a:t>
            </a:r>
            <a:r>
              <a:rPr lang="en-US" sz="2400" dirty="0" smtClean="0"/>
              <a:t>aking on too much the first year</a:t>
            </a:r>
          </a:p>
          <a:p>
            <a:pPr marL="457200" indent="-457200">
              <a:lnSpc>
                <a:spcPct val="130000"/>
              </a:lnSpc>
              <a:buFont typeface="+mj-lt"/>
              <a:buAutoNum type="arabicPeriod"/>
            </a:pPr>
            <a:r>
              <a:rPr lang="en-US" sz="2400" dirty="0"/>
              <a:t>N</a:t>
            </a:r>
            <a:r>
              <a:rPr lang="en-US" sz="2400" dirty="0" smtClean="0"/>
              <a:t>ot putting intervention time on master calendar</a:t>
            </a:r>
          </a:p>
          <a:p>
            <a:pPr marL="457200" indent="-457200">
              <a:lnSpc>
                <a:spcPct val="130000"/>
              </a:lnSpc>
              <a:buFont typeface="+mj-lt"/>
              <a:buAutoNum type="arabicPeriod"/>
            </a:pPr>
            <a:r>
              <a:rPr lang="en-US" sz="2400" dirty="0" smtClean="0"/>
              <a:t>Not providing enough in-depth training for teachers (awareness </a:t>
            </a:r>
            <a:r>
              <a:rPr lang="en-US" sz="2400" dirty="0" err="1" smtClean="0"/>
              <a:t>vs</a:t>
            </a:r>
            <a:r>
              <a:rPr lang="en-US" sz="2400" dirty="0" smtClean="0"/>
              <a:t> implementation)</a:t>
            </a:r>
          </a:p>
          <a:p>
            <a:pPr marL="457200" indent="-457200">
              <a:lnSpc>
                <a:spcPct val="130000"/>
              </a:lnSpc>
              <a:buFont typeface="+mj-lt"/>
              <a:buAutoNum type="arabicPeriod"/>
            </a:pPr>
            <a:r>
              <a:rPr lang="en-US" sz="2400" dirty="0" smtClean="0"/>
              <a:t>Viewing tools or purchased programs as “silver bullets”</a:t>
            </a:r>
          </a:p>
          <a:p>
            <a:pPr marL="457200" indent="-457200">
              <a:lnSpc>
                <a:spcPct val="130000"/>
              </a:lnSpc>
              <a:buFont typeface="+mj-lt"/>
              <a:buAutoNum type="arabicPeriod"/>
            </a:pPr>
            <a:r>
              <a:rPr lang="en-US" sz="2400" dirty="0"/>
              <a:t>N</a:t>
            </a:r>
            <a:r>
              <a:rPr lang="en-US" sz="2400" dirty="0" smtClean="0"/>
              <a:t>ot viewing implementation as a system-wide change</a:t>
            </a:r>
          </a:p>
          <a:p>
            <a:pPr marL="457200" indent="-457200">
              <a:lnSpc>
                <a:spcPct val="130000"/>
              </a:lnSpc>
              <a:buFont typeface="+mj-lt"/>
              <a:buAutoNum type="arabicPeriod"/>
            </a:pPr>
            <a:r>
              <a:rPr lang="en-US" sz="2400" dirty="0" smtClean="0"/>
              <a:t>Not having a </a:t>
            </a:r>
            <a:r>
              <a:rPr lang="en-US" sz="2400" dirty="0" smtClean="0">
                <a:solidFill>
                  <a:srgbClr val="008000"/>
                </a:solidFill>
              </a:rPr>
              <a:t>comprehensive implementation plan</a:t>
            </a:r>
            <a:endParaRPr lang="en-US" sz="2400" dirty="0">
              <a:solidFill>
                <a:srgbClr val="008000"/>
              </a:solidFill>
            </a:endParaRPr>
          </a:p>
        </p:txBody>
      </p:sp>
      <p:sp>
        <p:nvSpPr>
          <p:cNvPr id="5" name="TextBox 4"/>
          <p:cNvSpPr txBox="1"/>
          <p:nvPr/>
        </p:nvSpPr>
        <p:spPr>
          <a:xfrm>
            <a:off x="3406589" y="5199531"/>
            <a:ext cx="2486678" cy="461665"/>
          </a:xfrm>
          <a:prstGeom prst="rect">
            <a:avLst/>
          </a:prstGeom>
          <a:noFill/>
        </p:spPr>
        <p:txBody>
          <a:bodyPr wrap="none" rtlCol="0">
            <a:spAutoFit/>
          </a:bodyPr>
          <a:lstStyle/>
          <a:p>
            <a:r>
              <a:rPr lang="en-US" sz="2400" dirty="0" smtClean="0">
                <a:solidFill>
                  <a:srgbClr val="008000"/>
                </a:solidFill>
              </a:rPr>
              <a:t>= RtI:B Action Plan</a:t>
            </a:r>
            <a:endParaRPr lang="en-US" sz="2400" dirty="0">
              <a:solidFill>
                <a:srgbClr val="008000"/>
              </a:solidFill>
            </a:endParaRPr>
          </a:p>
        </p:txBody>
      </p:sp>
    </p:spTree>
    <p:extLst>
      <p:ext uri="{BB962C8B-B14F-4D97-AF65-F5344CB8AC3E}">
        <p14:creationId xmlns:p14="http://schemas.microsoft.com/office/powerpoint/2010/main" val="114894070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p:tgtEl>
                                          <p:spTgt spid="5"/>
                                        </p:tgtEl>
                                        <p:attrNameLst>
                                          <p:attrName>ppt_y</p:attrName>
                                        </p:attrNameLst>
                                      </p:cBhvr>
                                      <p:tavLst>
                                        <p:tav tm="0">
                                          <p:val>
                                            <p:strVal val="#ppt_y+#ppt_h*1.125000"/>
                                          </p:val>
                                        </p:tav>
                                        <p:tav tm="100000">
                                          <p:val>
                                            <p:strVal val="#ppt_y"/>
                                          </p:val>
                                        </p:tav>
                                      </p:tavLst>
                                    </p:anim>
                                    <p:animEffect transition="in" filter="wipe(up)">
                                      <p:cBhvr>
                                        <p:cTn id="5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07491" y="456305"/>
            <a:ext cx="8675159" cy="2677656"/>
          </a:xfrm>
          <a:prstGeom prst="rect">
            <a:avLst/>
          </a:prstGeom>
        </p:spPr>
        <p:txBody>
          <a:bodyPr wrap="square">
            <a:spAutoFit/>
          </a:bodyPr>
          <a:lstStyle/>
          <a:p>
            <a:r>
              <a:rPr lang="en-US" sz="2400" b="1" dirty="0" smtClean="0">
                <a:latin typeface="Arial" charset="0"/>
                <a:cs typeface="Arial" charset="0"/>
              </a:rPr>
              <a:t>    School</a:t>
            </a:r>
            <a:r>
              <a:rPr lang="en-US" sz="2400" b="1" dirty="0">
                <a:latin typeface="Arial" charset="0"/>
                <a:cs typeface="Arial" charset="0"/>
              </a:rPr>
              <a:t>-Based Administration </a:t>
            </a:r>
            <a:r>
              <a:rPr lang="en-US" dirty="0">
                <a:latin typeface="Arial" charset="0"/>
                <a:cs typeface="Arial" charset="0"/>
              </a:rPr>
              <a:t>(BoQ 1, 16, 28</a:t>
            </a:r>
            <a:r>
              <a:rPr lang="en-US" dirty="0" smtClean="0">
                <a:latin typeface="Arial" charset="0"/>
                <a:cs typeface="Arial" charset="0"/>
              </a:rPr>
              <a:t>)</a:t>
            </a:r>
          </a:p>
          <a:p>
            <a:endParaRPr lang="en-US" sz="2400" dirty="0">
              <a:latin typeface="Arial" charset="0"/>
              <a:cs typeface="Arial" charset="0"/>
            </a:endParaRPr>
          </a:p>
          <a:p>
            <a:pPr marL="857250" lvl="1" indent="-457200">
              <a:buFont typeface="Century Gothic" charset="0"/>
              <a:buAutoNum type="arabicPeriod"/>
            </a:pPr>
            <a:r>
              <a:rPr lang="en-US" sz="2000" dirty="0">
                <a:cs typeface="Arial" charset="0"/>
              </a:rPr>
              <a:t>Clearly committed to PBS implementation </a:t>
            </a:r>
          </a:p>
          <a:p>
            <a:pPr marL="857250" lvl="1" indent="-457200">
              <a:buFont typeface="Century Gothic" charset="0"/>
              <a:buAutoNum type="arabicPeriod"/>
            </a:pPr>
            <a:r>
              <a:rPr lang="en-US" sz="2000" dirty="0">
                <a:cs typeface="Arial" charset="0"/>
              </a:rPr>
              <a:t>Attends all PBS meetings</a:t>
            </a:r>
          </a:p>
          <a:p>
            <a:pPr marL="857250" lvl="1" indent="-457200">
              <a:buFont typeface="Century Gothic" charset="0"/>
              <a:buAutoNum type="arabicPeriod"/>
            </a:pPr>
            <a:r>
              <a:rPr lang="en-US" sz="2000" dirty="0">
                <a:cs typeface="Arial" charset="0"/>
              </a:rPr>
              <a:t>Discusses PBS activities, data and progress at every staff meeting</a:t>
            </a:r>
          </a:p>
          <a:p>
            <a:pPr marL="857250" lvl="1" indent="-457200">
              <a:buFont typeface="Century Gothic" charset="0"/>
              <a:buAutoNum type="arabicPeriod"/>
            </a:pPr>
            <a:r>
              <a:rPr lang="en-US" sz="2000" dirty="0">
                <a:cs typeface="Arial" charset="0"/>
              </a:rPr>
              <a:t>Provides time and resources for PBS team to function effectively</a:t>
            </a:r>
          </a:p>
          <a:p>
            <a:pPr marL="857250" lvl="1" indent="-457200">
              <a:buFont typeface="Century Gothic" charset="0"/>
              <a:buAutoNum type="arabicPeriod"/>
            </a:pPr>
            <a:r>
              <a:rPr lang="en-US" sz="2000" dirty="0">
                <a:cs typeface="Arial" charset="0"/>
              </a:rPr>
              <a:t>Ensures and supports staff involvement in PBS implementation</a:t>
            </a:r>
          </a:p>
          <a:p>
            <a:pPr marL="857250" lvl="1" indent="-457200">
              <a:buFont typeface="Century Gothic" charset="0"/>
              <a:buAutoNum type="arabicPeriod"/>
            </a:pPr>
            <a:r>
              <a:rPr lang="en-US" sz="2000" dirty="0">
                <a:cs typeface="Arial" charset="0"/>
              </a:rPr>
              <a:t>Encourages family participation in PBS activities</a:t>
            </a:r>
          </a:p>
        </p:txBody>
      </p:sp>
      <p:sp>
        <p:nvSpPr>
          <p:cNvPr id="4" name="TextBox 3"/>
          <p:cNvSpPr txBox="1"/>
          <p:nvPr/>
        </p:nvSpPr>
        <p:spPr>
          <a:xfrm>
            <a:off x="907491" y="3459425"/>
            <a:ext cx="7988018" cy="1969770"/>
          </a:xfrm>
          <a:prstGeom prst="rect">
            <a:avLst/>
          </a:prstGeom>
          <a:noFill/>
        </p:spPr>
        <p:txBody>
          <a:bodyPr wrap="square" rtlCol="0">
            <a:spAutoFit/>
          </a:bodyPr>
          <a:lstStyle/>
          <a:p>
            <a:r>
              <a:rPr lang="en-US" sz="2400" b="1" dirty="0" smtClean="0">
                <a:solidFill>
                  <a:srgbClr val="C00000"/>
                </a:solidFill>
                <a:latin typeface="Arial" charset="0"/>
                <a:cs typeface="Arial" charset="0"/>
              </a:rPr>
              <a:t>    </a:t>
            </a:r>
            <a:r>
              <a:rPr lang="en-US" sz="2400" b="1" dirty="0" smtClean="0">
                <a:solidFill>
                  <a:srgbClr val="008000"/>
                </a:solidFill>
                <a:latin typeface="Arial" charset="0"/>
                <a:cs typeface="Arial" charset="0"/>
              </a:rPr>
              <a:t>Discussion </a:t>
            </a:r>
            <a:r>
              <a:rPr lang="en-US" sz="2400" b="1" dirty="0">
                <a:solidFill>
                  <a:srgbClr val="008000"/>
                </a:solidFill>
                <a:latin typeface="Arial" charset="0"/>
                <a:cs typeface="Arial" charset="0"/>
              </a:rPr>
              <a:t>– </a:t>
            </a:r>
            <a:r>
              <a:rPr lang="en-US" sz="2400" b="1" dirty="0" smtClean="0">
                <a:solidFill>
                  <a:srgbClr val="008000"/>
                </a:solidFill>
                <a:latin typeface="Arial" charset="0"/>
                <a:cs typeface="Arial" charset="0"/>
              </a:rPr>
              <a:t>Where are you?</a:t>
            </a:r>
            <a:endParaRPr lang="en-US" sz="2000" i="1" dirty="0">
              <a:solidFill>
                <a:srgbClr val="008000"/>
              </a:solidFill>
              <a:latin typeface="Arial" charset="0"/>
              <a:cs typeface="Arial" charset="0"/>
            </a:endParaRPr>
          </a:p>
          <a:p>
            <a:pPr marL="857250" lvl="1" indent="-457200">
              <a:buFont typeface="Century Gothic" charset="0"/>
              <a:buAutoNum type="arabicPeriod"/>
            </a:pPr>
            <a:r>
              <a:rPr lang="en-US" sz="2000" i="1" dirty="0">
                <a:solidFill>
                  <a:srgbClr val="008000"/>
                </a:solidFill>
                <a:cs typeface="Arial" charset="0"/>
              </a:rPr>
              <a:t>What Administrative supports have been most beneficial for effectively implementing PBS on your campus? </a:t>
            </a:r>
          </a:p>
          <a:p>
            <a:pPr marL="857250" lvl="1" indent="-457200">
              <a:buFont typeface="Century Gothic" charset="0"/>
              <a:buAutoNum type="arabicPeriod"/>
            </a:pPr>
            <a:r>
              <a:rPr lang="en-US" sz="2000" i="1" dirty="0">
                <a:solidFill>
                  <a:srgbClr val="008000"/>
                </a:solidFill>
                <a:cs typeface="Arial" charset="0"/>
              </a:rPr>
              <a:t>In what areas would you like additional Administrative support?</a:t>
            </a:r>
          </a:p>
          <a:p>
            <a:pPr marL="857250" lvl="1" indent="-457200">
              <a:buFont typeface="Century Gothic" charset="0"/>
              <a:buAutoNum type="arabicPeriod"/>
            </a:pPr>
            <a:r>
              <a:rPr lang="en-US" sz="2000" i="1" dirty="0">
                <a:solidFill>
                  <a:srgbClr val="008000"/>
                </a:solidFill>
                <a:cs typeface="Arial" charset="0"/>
              </a:rPr>
              <a:t>What district supports might help address those concerns?</a:t>
            </a:r>
          </a:p>
          <a:p>
            <a:endParaRPr lang="en-US" dirty="0"/>
          </a:p>
        </p:txBody>
      </p:sp>
    </p:spTree>
    <p:extLst>
      <p:ext uri="{BB962C8B-B14F-4D97-AF65-F5344CB8AC3E}">
        <p14:creationId xmlns:p14="http://schemas.microsoft.com/office/powerpoint/2010/main" val="81286606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776350" y="353925"/>
            <a:ext cx="8229600" cy="5257800"/>
          </a:xfrm>
          <a:prstGeom prst="rect">
            <a:avLst/>
          </a:prstGeom>
        </p:spPr>
        <p:txBody>
          <a:bodyPr/>
          <a:lstStyle>
            <a:lvl1pPr marL="342900" indent="-342900" algn="l" defTabSz="457200" rtl="0" eaLnBrk="1" latinLnBrk="0" hangingPunct="1">
              <a:spcBef>
                <a:spcPct val="20000"/>
              </a:spcBef>
              <a:buSzPct val="100000"/>
              <a:buFont typeface="Arial"/>
              <a:buChar char="•"/>
              <a:defRPr sz="3200" kern="1200">
                <a:solidFill>
                  <a:schemeClr val="bg2">
                    <a:lumMod val="25000"/>
                  </a:schemeClr>
                </a:solidFill>
                <a:latin typeface="Arial"/>
                <a:ea typeface="+mn-ea"/>
                <a:cs typeface="Arial"/>
              </a:defRPr>
            </a:lvl1pPr>
            <a:lvl2pPr marL="742950" indent="-285750" algn="l" defTabSz="457200" rtl="0" eaLnBrk="1" latinLnBrk="0" hangingPunct="1">
              <a:spcBef>
                <a:spcPct val="20000"/>
              </a:spcBef>
              <a:buFont typeface="Courier New"/>
              <a:buChar char="o"/>
              <a:defRPr sz="2800" kern="1200">
                <a:solidFill>
                  <a:schemeClr val="bg2">
                    <a:lumMod val="2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2">
                    <a:lumMod val="10000"/>
                  </a:schemeClr>
                </a:solidFill>
                <a:latin typeface="Arial"/>
                <a:ea typeface="+mn-ea"/>
                <a:cs typeface="Arial"/>
              </a:defRPr>
            </a:lvl3pPr>
            <a:lvl4pPr marL="1371600" indent="0" algn="l" defTabSz="457200" rtl="0" eaLnBrk="1" latinLnBrk="0" hangingPunct="1">
              <a:spcBef>
                <a:spcPct val="20000"/>
              </a:spcBef>
              <a:buFont typeface="Arial"/>
              <a:buNone/>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200" b="1" dirty="0" smtClean="0">
                <a:latin typeface="Arial" charset="0"/>
                <a:cs typeface="Arial" charset="0"/>
              </a:rPr>
              <a:t>     </a:t>
            </a:r>
            <a:r>
              <a:rPr lang="en-US" sz="2400" b="1" dirty="0" smtClean="0">
                <a:solidFill>
                  <a:schemeClr val="tx1"/>
                </a:solidFill>
                <a:latin typeface="Arial" charset="0"/>
                <a:cs typeface="Arial" charset="0"/>
              </a:rPr>
              <a:t>Maintaining a Healthy PBS Team</a:t>
            </a:r>
            <a:r>
              <a:rPr lang="en-US" sz="2200" b="1" dirty="0" smtClean="0">
                <a:latin typeface="Arial" charset="0"/>
                <a:cs typeface="Arial" charset="0"/>
              </a:rPr>
              <a:t> </a:t>
            </a:r>
            <a:r>
              <a:rPr lang="en-US" sz="1800" dirty="0" smtClean="0">
                <a:latin typeface="Arial" charset="0"/>
                <a:cs typeface="Arial" charset="0"/>
              </a:rPr>
              <a:t>(BoQ 2-3)</a:t>
            </a:r>
          </a:p>
          <a:p>
            <a:pPr marL="0" indent="0">
              <a:buNone/>
            </a:pPr>
            <a:endParaRPr lang="en-US" sz="2200" dirty="0" smtClean="0">
              <a:latin typeface="Arial" charset="0"/>
              <a:cs typeface="Arial" charset="0"/>
            </a:endParaRPr>
          </a:p>
          <a:p>
            <a:pPr marL="857250" lvl="1" indent="-457200">
              <a:spcBef>
                <a:spcPts val="400"/>
              </a:spcBef>
              <a:buFont typeface="Century Gothic" charset="0"/>
              <a:buAutoNum type="arabicPeriod"/>
            </a:pPr>
            <a:r>
              <a:rPr lang="en-US" sz="1900" dirty="0" smtClean="0"/>
              <a:t>Established group norms</a:t>
            </a:r>
          </a:p>
          <a:p>
            <a:pPr marL="857250" lvl="1" indent="-457200">
              <a:spcBef>
                <a:spcPts val="400"/>
              </a:spcBef>
              <a:buFont typeface="Century Gothic" charset="0"/>
              <a:buAutoNum type="arabicPeriod"/>
            </a:pPr>
            <a:r>
              <a:rPr lang="en-US" sz="1900" dirty="0" smtClean="0">
                <a:cs typeface="Arial" charset="0"/>
              </a:rPr>
              <a:t>Ground rules developed and regularly reviewed</a:t>
            </a:r>
          </a:p>
          <a:p>
            <a:pPr marL="857250" lvl="1" indent="-457200">
              <a:spcBef>
                <a:spcPts val="400"/>
              </a:spcBef>
              <a:buFont typeface="Century Gothic" charset="0"/>
              <a:buAutoNum type="arabicPeriod"/>
            </a:pPr>
            <a:r>
              <a:rPr lang="en-US" sz="1900" dirty="0" smtClean="0">
                <a:cs typeface="Arial" charset="0"/>
              </a:rPr>
              <a:t>Roles/responsibilities assigned and rotated across all members </a:t>
            </a:r>
          </a:p>
          <a:p>
            <a:pPr marL="857250" lvl="1" indent="-457200">
              <a:spcBef>
                <a:spcPts val="400"/>
              </a:spcBef>
              <a:buFont typeface="Century Gothic" charset="0"/>
              <a:buAutoNum type="arabicPeriod"/>
            </a:pPr>
            <a:r>
              <a:rPr lang="en-US" sz="1900" dirty="0" smtClean="0">
                <a:cs typeface="Arial" charset="0"/>
              </a:rPr>
              <a:t>New team members recruited yearly and provided training</a:t>
            </a:r>
          </a:p>
          <a:p>
            <a:pPr marL="857250" lvl="1" indent="-457200">
              <a:spcBef>
                <a:spcPts val="400"/>
              </a:spcBef>
              <a:buFont typeface="Century Gothic" charset="0"/>
              <a:buAutoNum type="arabicPeriod"/>
            </a:pPr>
            <a:r>
              <a:rPr lang="en-US" sz="1900" dirty="0" smtClean="0">
                <a:cs typeface="Arial" charset="0"/>
              </a:rPr>
              <a:t>Experienced team members paired with new members</a:t>
            </a:r>
          </a:p>
          <a:p>
            <a:pPr marL="857250" lvl="1" indent="-457200">
              <a:spcBef>
                <a:spcPts val="400"/>
              </a:spcBef>
              <a:buFont typeface="Century Gothic" charset="0"/>
              <a:buAutoNum type="arabicPeriod"/>
            </a:pPr>
            <a:r>
              <a:rPr lang="en-US" sz="1900" dirty="0" smtClean="0">
                <a:cs typeface="Arial" charset="0"/>
              </a:rPr>
              <a:t>Shared goals developed and reviewed</a:t>
            </a:r>
          </a:p>
          <a:p>
            <a:pPr marL="857250" lvl="1" indent="-457200">
              <a:spcBef>
                <a:spcPts val="400"/>
              </a:spcBef>
              <a:buFont typeface="Century Gothic" charset="0"/>
              <a:buAutoNum type="arabicPeriod"/>
            </a:pPr>
            <a:r>
              <a:rPr lang="en-US" sz="1900" dirty="0" smtClean="0"/>
              <a:t>Team members </a:t>
            </a:r>
            <a:r>
              <a:rPr lang="ja-JP" altLang="en-US" sz="1900" dirty="0" smtClean="0"/>
              <a:t>‘</a:t>
            </a:r>
            <a:r>
              <a:rPr lang="en-US" sz="1900" dirty="0" smtClean="0"/>
              <a:t>recommit</a:t>
            </a:r>
            <a:r>
              <a:rPr lang="ja-JP" altLang="en-US" sz="1900" dirty="0" smtClean="0"/>
              <a:t>’</a:t>
            </a:r>
            <a:r>
              <a:rPr lang="en-US" sz="1900" dirty="0" smtClean="0"/>
              <a:t> to PBS every year</a:t>
            </a:r>
          </a:p>
          <a:p>
            <a:pPr marL="400050" lvl="1" indent="0">
              <a:spcBef>
                <a:spcPts val="400"/>
              </a:spcBef>
              <a:buNone/>
            </a:pPr>
            <a:endParaRPr lang="en-US" sz="800" dirty="0" smtClean="0"/>
          </a:p>
          <a:p>
            <a:pPr marL="0" indent="0">
              <a:buNone/>
            </a:pPr>
            <a:r>
              <a:rPr lang="en-US" sz="2200" b="1" dirty="0" smtClean="0">
                <a:solidFill>
                  <a:srgbClr val="C00000"/>
                </a:solidFill>
                <a:latin typeface="Arial" charset="0"/>
                <a:cs typeface="Arial" charset="0"/>
              </a:rPr>
              <a:t>     </a:t>
            </a:r>
            <a:r>
              <a:rPr lang="en-US" sz="2200" b="1" dirty="0" smtClean="0">
                <a:solidFill>
                  <a:srgbClr val="008000"/>
                </a:solidFill>
                <a:latin typeface="Arial" charset="0"/>
                <a:cs typeface="Arial" charset="0"/>
              </a:rPr>
              <a:t>Discussion – What Happened?</a:t>
            </a:r>
          </a:p>
          <a:p>
            <a:pPr marL="857250" lvl="1" indent="-457200">
              <a:spcBef>
                <a:spcPts val="400"/>
              </a:spcBef>
              <a:buFont typeface="Century Gothic" charset="0"/>
              <a:buAutoNum type="arabicPeriod"/>
            </a:pPr>
            <a:r>
              <a:rPr lang="en-US" sz="1900" i="1" dirty="0" smtClean="0">
                <a:solidFill>
                  <a:srgbClr val="008000"/>
                </a:solidFill>
                <a:cs typeface="Arial" charset="0"/>
              </a:rPr>
              <a:t>What strategies have been effective in maintaining a healthy PBS team?</a:t>
            </a:r>
          </a:p>
          <a:p>
            <a:pPr marL="857250" lvl="1" indent="-457200">
              <a:spcBef>
                <a:spcPts val="400"/>
              </a:spcBef>
              <a:buFont typeface="Century Gothic" charset="0"/>
              <a:buAutoNum type="arabicPeriod"/>
            </a:pPr>
            <a:r>
              <a:rPr lang="en-US" sz="1900" i="1" dirty="0" smtClean="0">
                <a:solidFill>
                  <a:srgbClr val="008000"/>
                </a:solidFill>
                <a:cs typeface="Arial" charset="0"/>
              </a:rPr>
              <a:t>What barriers may be hindering a healthy PBS leadership team on your campus?  </a:t>
            </a:r>
          </a:p>
          <a:p>
            <a:pPr marL="857250" lvl="1" indent="-457200">
              <a:spcBef>
                <a:spcPts val="400"/>
              </a:spcBef>
              <a:buFont typeface="Century Gothic" charset="0"/>
              <a:buAutoNum type="arabicPeriod"/>
            </a:pPr>
            <a:r>
              <a:rPr lang="en-US" sz="1900" i="1" dirty="0" smtClean="0">
                <a:solidFill>
                  <a:srgbClr val="008000"/>
                </a:solidFill>
                <a:cs typeface="Arial" charset="0"/>
              </a:rPr>
              <a:t>What administrative or district supports might help eliminate those barriers?</a:t>
            </a:r>
          </a:p>
          <a:p>
            <a:pPr marL="857250" lvl="1" indent="-457200">
              <a:buFontTx/>
              <a:buNone/>
            </a:pPr>
            <a:endParaRPr lang="en-US" sz="2000" dirty="0" smtClean="0"/>
          </a:p>
          <a:p>
            <a:pPr marL="857250" lvl="1" indent="-457200">
              <a:buFont typeface="Arial" charset="0"/>
              <a:buChar char="•"/>
            </a:pPr>
            <a:endParaRPr lang="en-US" sz="2000" dirty="0">
              <a:cs typeface="Arial" charset="0"/>
            </a:endParaRPr>
          </a:p>
        </p:txBody>
      </p:sp>
    </p:spTree>
    <p:extLst>
      <p:ext uri="{BB962C8B-B14F-4D97-AF65-F5344CB8AC3E}">
        <p14:creationId xmlns:p14="http://schemas.microsoft.com/office/powerpoint/2010/main" val="4101288216"/>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746552" y="434487"/>
            <a:ext cx="8534400" cy="4968875"/>
          </a:xfrm>
          <a:prstGeom prst="rect">
            <a:avLst/>
          </a:prstGeom>
        </p:spPr>
        <p:txBody>
          <a:bodyPr/>
          <a:lstStyle>
            <a:lvl1pPr marL="342900" indent="-342900" algn="l" defTabSz="457200" rtl="0" eaLnBrk="1" latinLnBrk="0" hangingPunct="1">
              <a:spcBef>
                <a:spcPct val="20000"/>
              </a:spcBef>
              <a:buSzPct val="100000"/>
              <a:buFont typeface="Arial"/>
              <a:buChar char="•"/>
              <a:defRPr sz="3200" kern="1200">
                <a:solidFill>
                  <a:schemeClr val="bg2">
                    <a:lumMod val="25000"/>
                  </a:schemeClr>
                </a:solidFill>
                <a:latin typeface="Arial"/>
                <a:ea typeface="+mn-ea"/>
                <a:cs typeface="Arial"/>
              </a:defRPr>
            </a:lvl1pPr>
            <a:lvl2pPr marL="742950" indent="-285750" algn="l" defTabSz="457200" rtl="0" eaLnBrk="1" latinLnBrk="0" hangingPunct="1">
              <a:spcBef>
                <a:spcPct val="20000"/>
              </a:spcBef>
              <a:buFont typeface="Courier New"/>
              <a:buChar char="o"/>
              <a:defRPr sz="2800" kern="1200">
                <a:solidFill>
                  <a:schemeClr val="bg2">
                    <a:lumMod val="2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2">
                    <a:lumMod val="10000"/>
                  </a:schemeClr>
                </a:solidFill>
                <a:latin typeface="Arial"/>
                <a:ea typeface="+mn-ea"/>
                <a:cs typeface="Arial"/>
              </a:defRPr>
            </a:lvl3pPr>
            <a:lvl4pPr marL="1371600" indent="0" algn="l" defTabSz="457200" rtl="0" eaLnBrk="1" latinLnBrk="0" hangingPunct="1">
              <a:spcBef>
                <a:spcPct val="20000"/>
              </a:spcBef>
              <a:buFont typeface="Arial"/>
              <a:buNone/>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lvl="2" indent="-342900">
              <a:buFontTx/>
              <a:buNone/>
            </a:pPr>
            <a:r>
              <a:rPr lang="en-US" b="1" dirty="0" smtClean="0">
                <a:solidFill>
                  <a:schemeClr val="tx1"/>
                </a:solidFill>
                <a:cs typeface="Arial" charset="0"/>
              </a:rPr>
              <a:t>     Staff Commitment   </a:t>
            </a:r>
            <a:r>
              <a:rPr lang="en-US" sz="1800" dirty="0" smtClean="0">
                <a:solidFill>
                  <a:schemeClr val="tx1"/>
                </a:solidFill>
                <a:cs typeface="Arial" charset="0"/>
              </a:rPr>
              <a:t>(BoQ 4-6, 16, 21, 28, 33, 35-38, 40, 49)</a:t>
            </a:r>
          </a:p>
          <a:p>
            <a:pPr marL="342900" lvl="2" indent="-342900">
              <a:buFontTx/>
              <a:buNone/>
            </a:pPr>
            <a:endParaRPr lang="en-US" sz="1800" b="1" dirty="0" smtClean="0">
              <a:solidFill>
                <a:schemeClr val="tx1"/>
              </a:solidFill>
              <a:cs typeface="Arial" charset="0"/>
            </a:endParaRPr>
          </a:p>
          <a:p>
            <a:pPr marL="914400" lvl="1" indent="-457200">
              <a:buFont typeface="Century Gothic" charset="0"/>
              <a:buAutoNum type="arabicPeriod"/>
            </a:pPr>
            <a:r>
              <a:rPr lang="en-US" sz="1900" dirty="0" smtClean="0">
                <a:solidFill>
                  <a:schemeClr val="tx1"/>
                </a:solidFill>
                <a:cs typeface="Arial" charset="0"/>
              </a:rPr>
              <a:t>Keep PBS </a:t>
            </a:r>
            <a:r>
              <a:rPr lang="en-US" sz="1900" dirty="0" smtClean="0">
                <a:solidFill>
                  <a:schemeClr val="tx1"/>
                </a:solidFill>
              </a:rPr>
              <a:t>novel and a priority across campus</a:t>
            </a:r>
          </a:p>
          <a:p>
            <a:pPr marL="914400" lvl="1" indent="-457200">
              <a:buFont typeface="Century Gothic" charset="0"/>
              <a:buAutoNum type="arabicPeriod"/>
            </a:pPr>
            <a:r>
              <a:rPr lang="en-US" sz="1900" dirty="0" smtClean="0">
                <a:solidFill>
                  <a:schemeClr val="tx1"/>
                </a:solidFill>
              </a:rPr>
              <a:t>Secure staff input on all aspects of PBS </a:t>
            </a:r>
            <a:r>
              <a:rPr lang="en-US" sz="1900" dirty="0" smtClean="0"/>
              <a:t>implementation (ownership)</a:t>
            </a:r>
          </a:p>
          <a:p>
            <a:pPr marL="914400" lvl="1" indent="-457200">
              <a:buFont typeface="Century Gothic" charset="0"/>
              <a:buAutoNum type="arabicPeriod"/>
            </a:pPr>
            <a:r>
              <a:rPr lang="en-US" sz="1900" dirty="0" smtClean="0"/>
              <a:t>Written process and procedures make PBS implementation easier (i.e., lesson plans, expectations and rules posted, reward and consequence systems well-defined, etc.)</a:t>
            </a:r>
          </a:p>
          <a:p>
            <a:pPr marL="914400" lvl="1" indent="-457200">
              <a:buFont typeface="Century Gothic" charset="0"/>
              <a:buAutoNum type="arabicPeriod"/>
            </a:pPr>
            <a:r>
              <a:rPr lang="en-US" sz="1900" dirty="0" smtClean="0"/>
              <a:t>Acknowledge staff for their participation and investment in PBS</a:t>
            </a:r>
          </a:p>
          <a:p>
            <a:pPr marL="914400" lvl="1" indent="-457200">
              <a:buFont typeface="Century Gothic" charset="0"/>
              <a:buAutoNum type="arabicPeriod"/>
            </a:pPr>
            <a:r>
              <a:rPr lang="en-US" sz="1900" dirty="0" smtClean="0"/>
              <a:t>Provide regular PBS updates (data, progress, student outcomes)</a:t>
            </a:r>
            <a:endParaRPr lang="en-US" sz="800" b="1" dirty="0" smtClean="0">
              <a:solidFill>
                <a:srgbClr val="C00000"/>
              </a:solidFill>
              <a:cs typeface="Arial" charset="0"/>
            </a:endParaRPr>
          </a:p>
          <a:p>
            <a:pPr marL="0" indent="0"/>
            <a:endParaRPr lang="en-US" sz="800" b="1" dirty="0" smtClean="0">
              <a:solidFill>
                <a:srgbClr val="C00000"/>
              </a:solidFill>
              <a:latin typeface="Arial" charset="0"/>
              <a:cs typeface="Arial" charset="0"/>
            </a:endParaRPr>
          </a:p>
          <a:p>
            <a:pPr marL="0" indent="0">
              <a:buNone/>
            </a:pPr>
            <a:r>
              <a:rPr lang="en-US" sz="2400" b="1" dirty="0" smtClean="0">
                <a:solidFill>
                  <a:srgbClr val="C00000"/>
                </a:solidFill>
                <a:latin typeface="Arial" charset="0"/>
                <a:cs typeface="Arial" charset="0"/>
              </a:rPr>
              <a:t>     </a:t>
            </a:r>
            <a:r>
              <a:rPr lang="en-US" sz="2400" b="1" dirty="0" smtClean="0">
                <a:solidFill>
                  <a:srgbClr val="008000"/>
                </a:solidFill>
                <a:latin typeface="Arial" charset="0"/>
                <a:cs typeface="Arial" charset="0"/>
              </a:rPr>
              <a:t>Discussion – What Happened?</a:t>
            </a:r>
          </a:p>
          <a:p>
            <a:pPr marL="914400" lvl="1" indent="-457200">
              <a:buFont typeface="Century Gothic" charset="0"/>
              <a:buAutoNum type="arabicPeriod"/>
            </a:pPr>
            <a:r>
              <a:rPr lang="en-US" sz="1900" i="1" dirty="0" smtClean="0">
                <a:solidFill>
                  <a:srgbClr val="008000"/>
                </a:solidFill>
                <a:cs typeface="Arial" charset="0"/>
              </a:rPr>
              <a:t>What strategies have been effective in maintaining staff buy-in?</a:t>
            </a:r>
          </a:p>
          <a:p>
            <a:pPr marL="914400" lvl="1" indent="-457200">
              <a:buFont typeface="Century Gothic" charset="0"/>
              <a:buAutoNum type="arabicPeriod"/>
            </a:pPr>
            <a:r>
              <a:rPr lang="en-US" sz="1900" i="1" dirty="0" smtClean="0">
                <a:solidFill>
                  <a:srgbClr val="008000"/>
                </a:solidFill>
                <a:cs typeface="Arial" charset="0"/>
              </a:rPr>
              <a:t>What have been some barriers for maintaining staff commitment ?</a:t>
            </a:r>
          </a:p>
          <a:p>
            <a:pPr marL="914400" lvl="1" indent="-457200">
              <a:buFont typeface="Century Gothic" charset="0"/>
              <a:buAutoNum type="arabicPeriod"/>
            </a:pPr>
            <a:r>
              <a:rPr lang="en-US" sz="1900" i="1" dirty="0" smtClean="0">
                <a:solidFill>
                  <a:srgbClr val="008000"/>
                </a:solidFill>
                <a:cs typeface="Arial" charset="0"/>
              </a:rPr>
              <a:t>What are some possible strategies to address those barriers?</a:t>
            </a:r>
          </a:p>
          <a:p>
            <a:pPr marL="914400" lvl="1" indent="-457200">
              <a:buFont typeface="Century Gothic" charset="0"/>
              <a:buAutoNum type="arabicPeriod"/>
            </a:pPr>
            <a:r>
              <a:rPr lang="en-US" sz="1900" i="1" dirty="0" smtClean="0">
                <a:solidFill>
                  <a:srgbClr val="008000"/>
                </a:solidFill>
                <a:cs typeface="Arial" charset="0"/>
              </a:rPr>
              <a:t>What administrative or district supports might be helpful in eliminating those barriers?</a:t>
            </a:r>
            <a:endParaRPr lang="en-US" sz="1900" i="1" dirty="0">
              <a:solidFill>
                <a:srgbClr val="008000"/>
              </a:solidFill>
              <a:cs typeface="Arial" charset="0"/>
            </a:endParaRPr>
          </a:p>
        </p:txBody>
      </p:sp>
    </p:spTree>
    <p:extLst>
      <p:ext uri="{BB962C8B-B14F-4D97-AF65-F5344CB8AC3E}">
        <p14:creationId xmlns:p14="http://schemas.microsoft.com/office/powerpoint/2010/main" val="129206705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81412" y="530273"/>
            <a:ext cx="5417694" cy="523220"/>
          </a:xfrm>
          <a:prstGeom prst="rect">
            <a:avLst/>
          </a:prstGeom>
          <a:noFill/>
        </p:spPr>
        <p:txBody>
          <a:bodyPr wrap="none" rtlCol="0">
            <a:spAutoFit/>
          </a:bodyPr>
          <a:lstStyle/>
          <a:p>
            <a:r>
              <a:rPr lang="en-US" sz="2800" dirty="0" smtClean="0">
                <a:solidFill>
                  <a:srgbClr val="FF6600"/>
                </a:solidFill>
              </a:rPr>
              <a:t>Comprehensive Intervention Design </a:t>
            </a:r>
            <a:endParaRPr lang="en-US" sz="2800" dirty="0">
              <a:solidFill>
                <a:srgbClr val="FF6600"/>
              </a:solidFill>
            </a:endParaRPr>
          </a:p>
        </p:txBody>
      </p:sp>
      <p:sp>
        <p:nvSpPr>
          <p:cNvPr id="4" name="Oval 3"/>
          <p:cNvSpPr/>
          <p:nvPr/>
        </p:nvSpPr>
        <p:spPr>
          <a:xfrm>
            <a:off x="2360706" y="1210236"/>
            <a:ext cx="5005294" cy="4826000"/>
          </a:xfrm>
          <a:prstGeom prst="ellipse">
            <a:avLst/>
          </a:prstGeom>
          <a:blipFill dpi="0" rotWithShape="1">
            <a:blip r:embed="rId2">
              <a:alphaModFix amt="57000"/>
            </a:blip>
            <a:srcRect/>
            <a:stretch>
              <a:fillRect/>
            </a:stretch>
          </a:blipFill>
          <a:ln>
            <a:solidFill>
              <a:srgbClr val="0000FF"/>
            </a:solidFill>
          </a:ln>
          <a:effectLst>
            <a:outerShdw blurRad="76200" dir="18900000" sy="23000" kx="-1200000" algn="bl" rotWithShape="0">
              <a:prstClr val="black">
                <a:alpha val="2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Oval 4"/>
          <p:cNvSpPr/>
          <p:nvPr/>
        </p:nvSpPr>
        <p:spPr>
          <a:xfrm>
            <a:off x="2747076" y="2496312"/>
            <a:ext cx="3466353" cy="3272118"/>
          </a:xfrm>
          <a:prstGeom prst="ellipse">
            <a:avLst/>
          </a:prstGeom>
          <a:solidFill>
            <a:srgbClr val="CCFFCC"/>
          </a:solidFill>
          <a:ln>
            <a:solidFill>
              <a:srgbClr val="008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6" name="TextBox 5"/>
          <p:cNvSpPr txBox="1"/>
          <p:nvPr/>
        </p:nvSpPr>
        <p:spPr>
          <a:xfrm>
            <a:off x="3698799" y="2613387"/>
            <a:ext cx="1498577" cy="461665"/>
          </a:xfrm>
          <a:prstGeom prst="rect">
            <a:avLst/>
          </a:prstGeom>
          <a:noFill/>
        </p:spPr>
        <p:txBody>
          <a:bodyPr wrap="none" rtlCol="0">
            <a:spAutoFit/>
          </a:bodyPr>
          <a:lstStyle/>
          <a:p>
            <a:r>
              <a:rPr lang="en-US" sz="2400" dirty="0" smtClean="0">
                <a:solidFill>
                  <a:srgbClr val="008000"/>
                </a:solidFill>
              </a:rPr>
              <a:t>4 Step PSP</a:t>
            </a:r>
            <a:endParaRPr lang="en-US" sz="2400" dirty="0">
              <a:solidFill>
                <a:srgbClr val="008000"/>
              </a:solidFill>
            </a:endParaRPr>
          </a:p>
        </p:txBody>
      </p:sp>
      <p:pic>
        <p:nvPicPr>
          <p:cNvPr id="8" name="Picture 1"/>
          <p:cNvPicPr>
            <a:picLocks noChangeAspect="1" noChangeArrowheads="1"/>
          </p:cNvPicPr>
          <p:nvPr/>
        </p:nvPicPr>
        <p:blipFill>
          <a:blip r:embed="rId3">
            <a:alphaModFix amt="40000"/>
            <a:extLst>
              <a:ext uri="{28A0092B-C50C-407E-A947-70E740481C1C}">
                <a14:useLocalDpi xmlns:a14="http://schemas.microsoft.com/office/drawing/2010/main" val="0"/>
              </a:ext>
            </a:extLst>
          </a:blip>
          <a:srcRect/>
          <a:stretch>
            <a:fillRect/>
          </a:stretch>
        </p:blipFill>
        <p:spPr bwMode="auto">
          <a:xfrm>
            <a:off x="2900257" y="2982037"/>
            <a:ext cx="2860708" cy="266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 name="Oval 6"/>
          <p:cNvSpPr/>
          <p:nvPr/>
        </p:nvSpPr>
        <p:spPr>
          <a:xfrm>
            <a:off x="3916456" y="4449601"/>
            <a:ext cx="1195294" cy="1225176"/>
          </a:xfrm>
          <a:prstGeom prst="ellipse">
            <a:avLst/>
          </a:prstGeom>
          <a:solidFill>
            <a:schemeClr val="accent6">
              <a:lumMod val="40000"/>
              <a:lumOff val="60000"/>
            </a:schemeClr>
          </a:solidFill>
          <a:ln>
            <a:solidFill>
              <a:srgbClr val="FF66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dirty="0" smtClean="0">
                <a:solidFill>
                  <a:srgbClr val="FF6600"/>
                </a:solidFill>
              </a:rPr>
              <a:t>CID</a:t>
            </a:r>
            <a:endParaRPr lang="en-US" sz="3200" dirty="0">
              <a:solidFill>
                <a:srgbClr val="FF6600"/>
              </a:solidFill>
            </a:endParaRPr>
          </a:p>
        </p:txBody>
      </p:sp>
      <p:sp>
        <p:nvSpPr>
          <p:cNvPr id="3" name="TextBox 2"/>
          <p:cNvSpPr txBox="1"/>
          <p:nvPr/>
        </p:nvSpPr>
        <p:spPr>
          <a:xfrm>
            <a:off x="2924276" y="1844050"/>
            <a:ext cx="3967753" cy="523220"/>
          </a:xfrm>
          <a:prstGeom prst="rect">
            <a:avLst/>
          </a:prstGeom>
          <a:noFill/>
        </p:spPr>
        <p:txBody>
          <a:bodyPr wrap="none" rtlCol="0">
            <a:spAutoFit/>
          </a:bodyPr>
          <a:lstStyle/>
          <a:p>
            <a:r>
              <a:rPr lang="en-US" sz="2800" dirty="0" smtClean="0">
                <a:solidFill>
                  <a:srgbClr val="0000FF"/>
                </a:solidFill>
              </a:rPr>
              <a:t>Implementation Blueprint</a:t>
            </a:r>
            <a:endParaRPr lang="en-US" sz="2800" dirty="0">
              <a:solidFill>
                <a:srgbClr val="0000FF"/>
              </a:solidFill>
            </a:endParaRPr>
          </a:p>
        </p:txBody>
      </p:sp>
      <p:sp>
        <p:nvSpPr>
          <p:cNvPr id="9" name="TextBox 8"/>
          <p:cNvSpPr txBox="1"/>
          <p:nvPr/>
        </p:nvSpPr>
        <p:spPr>
          <a:xfrm>
            <a:off x="4124255" y="4580324"/>
            <a:ext cx="835122" cy="369332"/>
          </a:xfrm>
          <a:prstGeom prst="rect">
            <a:avLst/>
          </a:prstGeom>
          <a:noFill/>
        </p:spPr>
        <p:txBody>
          <a:bodyPr wrap="none" rtlCol="0">
            <a:spAutoFit/>
          </a:bodyPr>
          <a:lstStyle/>
          <a:p>
            <a:r>
              <a:rPr lang="en-US" dirty="0" smtClean="0">
                <a:solidFill>
                  <a:srgbClr val="FF6600"/>
                </a:solidFill>
              </a:rPr>
              <a:t>Step 3:</a:t>
            </a:r>
            <a:endParaRPr lang="en-US" dirty="0">
              <a:solidFill>
                <a:srgbClr val="FF6600"/>
              </a:solidFill>
            </a:endParaRPr>
          </a:p>
        </p:txBody>
      </p:sp>
    </p:spTree>
    <p:extLst>
      <p:ext uri="{BB962C8B-B14F-4D97-AF65-F5344CB8AC3E}">
        <p14:creationId xmlns:p14="http://schemas.microsoft.com/office/powerpoint/2010/main" val="82415764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childTnLst>
                          </p:cTn>
                        </p:par>
                        <p:par>
                          <p:cTn id="8" fill="hold">
                            <p:stCondLst>
                              <p:cond delay="2000"/>
                            </p:stCondLst>
                            <p:childTnLst>
                              <p:par>
                                <p:cTn id="9" presetID="9"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ssolv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32"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out)">
                                      <p:cBhvr>
                                        <p:cTn id="16" dur="2000"/>
                                        <p:tgtEl>
                                          <p:spTgt spid="5"/>
                                        </p:tgtEl>
                                      </p:cBhvr>
                                    </p:animEffect>
                                  </p:childTnLst>
                                </p:cTn>
                              </p:par>
                              <p:par>
                                <p:cTn id="17" presetID="6" presetClass="entr" presetSubtype="3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2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32"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ircle(out)">
                                      <p:cBhvr>
                                        <p:cTn id="27" dur="2000"/>
                                        <p:tgtEl>
                                          <p:spTgt spid="7"/>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dissolve">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animBg="1"/>
      <p:bldP spid="3"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94974" y="331338"/>
            <a:ext cx="5417694" cy="523220"/>
          </a:xfrm>
          <a:prstGeom prst="rect">
            <a:avLst/>
          </a:prstGeom>
          <a:noFill/>
        </p:spPr>
        <p:txBody>
          <a:bodyPr wrap="none" rtlCol="0">
            <a:spAutoFit/>
          </a:bodyPr>
          <a:lstStyle/>
          <a:p>
            <a:r>
              <a:rPr lang="en-US" sz="2800" dirty="0" smtClean="0">
                <a:solidFill>
                  <a:srgbClr val="008000"/>
                </a:solidFill>
              </a:rPr>
              <a:t>Comprehensive Intervention Design</a:t>
            </a:r>
            <a:endParaRPr lang="en-US" sz="2800" dirty="0">
              <a:solidFill>
                <a:srgbClr val="008000"/>
              </a:solidFill>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2401163970"/>
              </p:ext>
            </p:extLst>
          </p:nvPr>
        </p:nvGraphicFramePr>
        <p:xfrm>
          <a:off x="1409625" y="1064263"/>
          <a:ext cx="7121784" cy="4851455"/>
        </p:xfrm>
        <a:graphic>
          <a:graphicData uri="http://schemas.openxmlformats.org/presentationml/2006/ole">
            <mc:AlternateContent xmlns:mc="http://schemas.openxmlformats.org/markup-compatibility/2006">
              <mc:Choice xmlns:v="urn:schemas-microsoft-com:vml" Requires="v">
                <p:oleObj spid="_x0000_s3106" name="Document" r:id="rId3" imgW="9283700" imgH="6324600" progId="Word.Document.12">
                  <p:embed/>
                </p:oleObj>
              </mc:Choice>
              <mc:Fallback>
                <p:oleObj name="Document" r:id="rId3" imgW="9283700" imgH="6324600" progId="Word.Document.12">
                  <p:embed/>
                  <p:pic>
                    <p:nvPicPr>
                      <p:cNvPr id="0" name=""/>
                      <p:cNvPicPr/>
                      <p:nvPr/>
                    </p:nvPicPr>
                    <p:blipFill>
                      <a:blip r:embed="rId4"/>
                      <a:stretch>
                        <a:fillRect/>
                      </a:stretch>
                    </p:blipFill>
                    <p:spPr>
                      <a:xfrm>
                        <a:off x="1409625" y="1064263"/>
                        <a:ext cx="7121784" cy="4851455"/>
                      </a:xfrm>
                      <a:prstGeom prst="rect">
                        <a:avLst/>
                      </a:prstGeom>
                    </p:spPr>
                  </p:pic>
                </p:oleObj>
              </mc:Fallback>
            </mc:AlternateContent>
          </a:graphicData>
        </a:graphic>
      </p:graphicFrame>
    </p:spTree>
    <p:extLst>
      <p:ext uri="{BB962C8B-B14F-4D97-AF65-F5344CB8AC3E}">
        <p14:creationId xmlns:p14="http://schemas.microsoft.com/office/powerpoint/2010/main" val="406412480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Intervention Plan</a:t>
            </a:r>
            <a:endParaRPr lang="en-US" dirty="0"/>
          </a:p>
        </p:txBody>
      </p:sp>
      <p:sp>
        <p:nvSpPr>
          <p:cNvPr id="3" name="Content Placeholder 2"/>
          <p:cNvSpPr>
            <a:spLocks noGrp="1"/>
          </p:cNvSpPr>
          <p:nvPr>
            <p:ph idx="1"/>
          </p:nvPr>
        </p:nvSpPr>
        <p:spPr>
          <a:xfrm>
            <a:off x="1320800" y="920033"/>
            <a:ext cx="7366000" cy="2208740"/>
          </a:xfrm>
        </p:spPr>
        <p:txBody>
          <a:bodyPr>
            <a:normAutofit/>
          </a:bodyPr>
          <a:lstStyle/>
          <a:p>
            <a:pPr>
              <a:lnSpc>
                <a:spcPct val="90000"/>
              </a:lnSpc>
            </a:pPr>
            <a:r>
              <a:rPr lang="en-US" sz="2400" dirty="0" smtClean="0"/>
              <a:t>documented in BASIS in Tier records</a:t>
            </a:r>
          </a:p>
          <a:p>
            <a:pPr>
              <a:lnSpc>
                <a:spcPct val="90000"/>
              </a:lnSpc>
            </a:pPr>
            <a:r>
              <a:rPr lang="en-US" sz="2400" dirty="0" smtClean="0"/>
              <a:t>provides details of </a:t>
            </a:r>
            <a:r>
              <a:rPr lang="en-US" sz="2400" i="1" dirty="0" smtClean="0"/>
              <a:t>actual plan</a:t>
            </a:r>
          </a:p>
          <a:p>
            <a:pPr>
              <a:lnSpc>
                <a:spcPct val="90000"/>
              </a:lnSpc>
            </a:pPr>
            <a:r>
              <a:rPr lang="en-US" sz="2400" dirty="0" smtClean="0"/>
              <a:t>answers who, what, when and where</a:t>
            </a:r>
          </a:p>
          <a:p>
            <a:pPr>
              <a:lnSpc>
                <a:spcPct val="90000"/>
              </a:lnSpc>
            </a:pPr>
            <a:r>
              <a:rPr lang="en-US" sz="2400" dirty="0" smtClean="0"/>
              <a:t>written in operational and detailed terms so anyone stepping in can follow the plan</a:t>
            </a:r>
          </a:p>
          <a:p>
            <a:endParaRPr lang="en-US" sz="2800" dirty="0"/>
          </a:p>
        </p:txBody>
      </p:sp>
      <p:pic>
        <p:nvPicPr>
          <p:cNvPr id="5" name="Picture 4" descr="Screen Shot 2015-11-20 at 11.31.00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0800" y="2937674"/>
            <a:ext cx="7570095" cy="3199626"/>
          </a:xfrm>
          <a:prstGeom prst="rect">
            <a:avLst/>
          </a:prstGeom>
        </p:spPr>
      </p:pic>
      <p:sp>
        <p:nvSpPr>
          <p:cNvPr id="6" name="TextBox 5"/>
          <p:cNvSpPr txBox="1"/>
          <p:nvPr/>
        </p:nvSpPr>
        <p:spPr>
          <a:xfrm>
            <a:off x="6142814" y="5250728"/>
            <a:ext cx="635042" cy="369332"/>
          </a:xfrm>
          <a:prstGeom prst="rect">
            <a:avLst/>
          </a:prstGeom>
          <a:noFill/>
        </p:spPr>
        <p:txBody>
          <a:bodyPr wrap="square" rtlCol="0">
            <a:spAutoFit/>
          </a:bodyPr>
          <a:lstStyle/>
          <a:p>
            <a:r>
              <a:rPr lang="en-US" dirty="0" smtClean="0"/>
              <a:t>Who</a:t>
            </a:r>
            <a:endParaRPr lang="en-US" dirty="0"/>
          </a:p>
        </p:txBody>
      </p:sp>
      <p:sp>
        <p:nvSpPr>
          <p:cNvPr id="7" name="TextBox 6"/>
          <p:cNvSpPr txBox="1"/>
          <p:nvPr/>
        </p:nvSpPr>
        <p:spPr>
          <a:xfrm>
            <a:off x="5752021" y="5451972"/>
            <a:ext cx="635042" cy="369332"/>
          </a:xfrm>
          <a:prstGeom prst="rect">
            <a:avLst/>
          </a:prstGeom>
          <a:noFill/>
        </p:spPr>
        <p:txBody>
          <a:bodyPr wrap="square" rtlCol="0">
            <a:spAutoFit/>
          </a:bodyPr>
          <a:lstStyle/>
          <a:p>
            <a:r>
              <a:rPr lang="en-US" dirty="0" smtClean="0"/>
              <a:t>Who</a:t>
            </a:r>
            <a:endParaRPr lang="en-US" dirty="0"/>
          </a:p>
        </p:txBody>
      </p:sp>
      <p:sp>
        <p:nvSpPr>
          <p:cNvPr id="8" name="TextBox 7"/>
          <p:cNvSpPr txBox="1"/>
          <p:nvPr/>
        </p:nvSpPr>
        <p:spPr>
          <a:xfrm>
            <a:off x="1966189" y="4786710"/>
            <a:ext cx="699192" cy="369332"/>
          </a:xfrm>
          <a:prstGeom prst="rect">
            <a:avLst/>
          </a:prstGeom>
          <a:noFill/>
        </p:spPr>
        <p:txBody>
          <a:bodyPr wrap="none" rtlCol="0">
            <a:spAutoFit/>
          </a:bodyPr>
          <a:lstStyle/>
          <a:p>
            <a:r>
              <a:rPr lang="en-US" dirty="0" smtClean="0"/>
              <a:t>What</a:t>
            </a:r>
            <a:endParaRPr lang="en-US" dirty="0"/>
          </a:p>
        </p:txBody>
      </p:sp>
      <p:sp>
        <p:nvSpPr>
          <p:cNvPr id="9" name="TextBox 8"/>
          <p:cNvSpPr txBox="1"/>
          <p:nvPr/>
        </p:nvSpPr>
        <p:spPr>
          <a:xfrm>
            <a:off x="7400685" y="3309180"/>
            <a:ext cx="747433" cy="369332"/>
          </a:xfrm>
          <a:prstGeom prst="rect">
            <a:avLst/>
          </a:prstGeom>
          <a:noFill/>
        </p:spPr>
        <p:txBody>
          <a:bodyPr wrap="none" rtlCol="0">
            <a:spAutoFit/>
          </a:bodyPr>
          <a:lstStyle/>
          <a:p>
            <a:r>
              <a:rPr lang="en-US" dirty="0" smtClean="0"/>
              <a:t>When</a:t>
            </a:r>
            <a:endParaRPr lang="en-US" dirty="0"/>
          </a:p>
        </p:txBody>
      </p:sp>
      <p:sp>
        <p:nvSpPr>
          <p:cNvPr id="10" name="TextBox 9"/>
          <p:cNvSpPr txBox="1"/>
          <p:nvPr/>
        </p:nvSpPr>
        <p:spPr>
          <a:xfrm>
            <a:off x="7032824" y="3507084"/>
            <a:ext cx="821484" cy="369332"/>
          </a:xfrm>
          <a:prstGeom prst="rect">
            <a:avLst/>
          </a:prstGeom>
          <a:noFill/>
        </p:spPr>
        <p:txBody>
          <a:bodyPr wrap="none" rtlCol="0">
            <a:spAutoFit/>
          </a:bodyPr>
          <a:lstStyle/>
          <a:p>
            <a:r>
              <a:rPr lang="en-US" dirty="0" smtClean="0"/>
              <a:t>Where</a:t>
            </a:r>
            <a:endParaRPr lang="en-US" dirty="0"/>
          </a:p>
        </p:txBody>
      </p:sp>
      <p:sp>
        <p:nvSpPr>
          <p:cNvPr id="11" name="TextBox 10"/>
          <p:cNvSpPr txBox="1"/>
          <p:nvPr/>
        </p:nvSpPr>
        <p:spPr>
          <a:xfrm>
            <a:off x="7835461" y="3961893"/>
            <a:ext cx="747433" cy="369332"/>
          </a:xfrm>
          <a:prstGeom prst="rect">
            <a:avLst/>
          </a:prstGeom>
          <a:noFill/>
        </p:spPr>
        <p:txBody>
          <a:bodyPr wrap="none" rtlCol="0">
            <a:spAutoFit/>
          </a:bodyPr>
          <a:lstStyle/>
          <a:p>
            <a:r>
              <a:rPr lang="en-US" dirty="0" smtClean="0"/>
              <a:t>When</a:t>
            </a:r>
            <a:endParaRPr lang="en-US" dirty="0"/>
          </a:p>
        </p:txBody>
      </p:sp>
      <p:sp>
        <p:nvSpPr>
          <p:cNvPr id="12" name="TextBox 11"/>
          <p:cNvSpPr txBox="1"/>
          <p:nvPr/>
        </p:nvSpPr>
        <p:spPr>
          <a:xfrm>
            <a:off x="5292820" y="5693326"/>
            <a:ext cx="747433" cy="369332"/>
          </a:xfrm>
          <a:prstGeom prst="rect">
            <a:avLst/>
          </a:prstGeom>
          <a:noFill/>
        </p:spPr>
        <p:txBody>
          <a:bodyPr wrap="none" rtlCol="0">
            <a:spAutoFit/>
          </a:bodyPr>
          <a:lstStyle/>
          <a:p>
            <a:r>
              <a:rPr lang="en-US" dirty="0" smtClean="0"/>
              <a:t>When</a:t>
            </a:r>
            <a:endParaRPr lang="en-US" dirty="0"/>
          </a:p>
        </p:txBody>
      </p:sp>
    </p:spTree>
    <p:extLst>
      <p:ext uri="{BB962C8B-B14F-4D97-AF65-F5344CB8AC3E}">
        <p14:creationId xmlns:p14="http://schemas.microsoft.com/office/powerpoint/2010/main" val="282349005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Support Plan</a:t>
            </a:r>
            <a:endParaRPr lang="en-US" dirty="0"/>
          </a:p>
        </p:txBody>
      </p:sp>
      <p:sp>
        <p:nvSpPr>
          <p:cNvPr id="3" name="Content Placeholder 2"/>
          <p:cNvSpPr>
            <a:spLocks noGrp="1"/>
          </p:cNvSpPr>
          <p:nvPr>
            <p:ph idx="1"/>
          </p:nvPr>
        </p:nvSpPr>
        <p:spPr>
          <a:xfrm>
            <a:off x="1320798" y="984246"/>
            <a:ext cx="8067101" cy="2122616"/>
          </a:xfrm>
        </p:spPr>
        <p:txBody>
          <a:bodyPr>
            <a:normAutofit/>
          </a:bodyPr>
          <a:lstStyle/>
          <a:p>
            <a:r>
              <a:rPr lang="en-US" sz="2400" dirty="0" smtClean="0"/>
              <a:t>has not been added to BASIS (yet)</a:t>
            </a:r>
          </a:p>
          <a:p>
            <a:r>
              <a:rPr lang="en-US" sz="2400" dirty="0" smtClean="0"/>
              <a:t>details the support provided </a:t>
            </a:r>
            <a:r>
              <a:rPr lang="en-US" sz="2400" i="1" dirty="0" smtClean="0"/>
              <a:t>to the interventionis</a:t>
            </a:r>
            <a:r>
              <a:rPr lang="en-US" sz="2400" dirty="0" smtClean="0"/>
              <a:t>t to ensure that the plan can be implemented</a:t>
            </a:r>
          </a:p>
          <a:p>
            <a:r>
              <a:rPr lang="en-US" sz="2400" dirty="0" smtClean="0"/>
              <a:t>may bring in other resources: people, time, materials</a:t>
            </a:r>
            <a:endParaRPr lang="en-US" sz="2400" dirty="0"/>
          </a:p>
        </p:txBody>
      </p:sp>
      <p:graphicFrame>
        <p:nvGraphicFramePr>
          <p:cNvPr id="4" name="Table 3"/>
          <p:cNvGraphicFramePr>
            <a:graphicFrameLocks noGrp="1"/>
          </p:cNvGraphicFramePr>
          <p:nvPr>
            <p:extLst>
              <p:ext uri="{D42A27DB-BD31-4B8C-83A1-F6EECF244321}">
                <p14:modId xmlns:p14="http://schemas.microsoft.com/office/powerpoint/2010/main" val="348887422"/>
              </p:ext>
            </p:extLst>
          </p:nvPr>
        </p:nvGraphicFramePr>
        <p:xfrm>
          <a:off x="1540080" y="3106862"/>
          <a:ext cx="7146720" cy="2651760"/>
        </p:xfrm>
        <a:graphic>
          <a:graphicData uri="http://schemas.openxmlformats.org/drawingml/2006/table">
            <a:tbl>
              <a:tblPr firstRow="1" bandRow="1">
                <a:tableStyleId>{2D5ABB26-0587-4C30-8999-92F81FD0307C}</a:tableStyleId>
              </a:tblPr>
              <a:tblGrid>
                <a:gridCol w="1786680"/>
                <a:gridCol w="1786680"/>
                <a:gridCol w="1786680"/>
                <a:gridCol w="1786680"/>
              </a:tblGrid>
              <a:tr h="333037">
                <a:tc>
                  <a:txBody>
                    <a:bodyPr/>
                    <a:lstStyle/>
                    <a:p>
                      <a:pPr algn="ctr"/>
                      <a:r>
                        <a:rPr lang="en-US" dirty="0" smtClean="0"/>
                        <a:t>Who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dirty="0" smtClean="0"/>
                        <a:t>What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dirty="0" smtClean="0"/>
                        <a:t>When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dirty="0" smtClean="0"/>
                        <a:t>Where</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r>
              <a:tr h="1141956">
                <a:tc>
                  <a:txBody>
                    <a:bodyPr/>
                    <a:lstStyle/>
                    <a:p>
                      <a:r>
                        <a:rPr lang="en-US" dirty="0" smtClean="0"/>
                        <a:t>Debbie</a:t>
                      </a:r>
                      <a:r>
                        <a:rPr lang="en-US" baseline="0" dirty="0" smtClean="0"/>
                        <a:t> </a:t>
                      </a:r>
                      <a:r>
                        <a:rPr lang="en-US" baseline="0" dirty="0" err="1" smtClean="0"/>
                        <a:t>DoGood</a:t>
                      </a:r>
                      <a:r>
                        <a:rPr lang="en-US" baseline="0" dirty="0" smtClean="0"/>
                        <a:t>,</a:t>
                      </a:r>
                      <a:endParaRPr lang="en-US" baseline="0" dirty="0" smtClean="0"/>
                    </a:p>
                    <a:p>
                      <a:r>
                        <a:rPr lang="en-US" baseline="0" dirty="0" smtClean="0"/>
                        <a:t>(</a:t>
                      </a:r>
                      <a:r>
                        <a:rPr lang="en-US" baseline="0" dirty="0" err="1" smtClean="0"/>
                        <a:t>Parapro</a:t>
                      </a:r>
                      <a:r>
                        <a:rPr lang="en-US" baseline="0" dirty="0" smtClean="0"/>
                        <a:t> from other classroom)</a:t>
                      </a:r>
                    </a:p>
                    <a:p>
                      <a:endParaRPr lang="en-US" baseline="0" dirty="0" smtClean="0"/>
                    </a:p>
                    <a:p>
                      <a:r>
                        <a:rPr lang="en-US" baseline="0" dirty="0" smtClean="0"/>
                        <a:t>Frank </a:t>
                      </a:r>
                      <a:r>
                        <a:rPr lang="en-US" baseline="0" dirty="0" err="1" smtClean="0"/>
                        <a:t>Furter</a:t>
                      </a:r>
                      <a:r>
                        <a:rPr lang="en-US" baseline="0" dirty="0" smtClean="0"/>
                        <a:t>, if DD is unavailable</a:t>
                      </a:r>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r>
                        <a:rPr lang="en-US" baseline="0" dirty="0" smtClean="0"/>
                        <a:t>will supervise class’s independent work time while teacher works with small intervention group</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r>
                        <a:rPr lang="en-US" dirty="0" smtClean="0"/>
                        <a:t>at 2:15 – 2:45pm every Tuesday and Thursday</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r>
                        <a:rPr lang="en-US" baseline="0" dirty="0" smtClean="0"/>
                        <a:t>DD will come to Teacher’s classroom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6588161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 Plan</a:t>
            </a:r>
            <a:endParaRPr lang="en-US" dirty="0"/>
          </a:p>
        </p:txBody>
      </p:sp>
      <p:sp>
        <p:nvSpPr>
          <p:cNvPr id="3" name="Content Placeholder 2"/>
          <p:cNvSpPr>
            <a:spLocks noGrp="1"/>
          </p:cNvSpPr>
          <p:nvPr>
            <p:ph idx="1"/>
          </p:nvPr>
        </p:nvSpPr>
        <p:spPr>
          <a:xfrm>
            <a:off x="1320800" y="1061373"/>
            <a:ext cx="7366000" cy="4657411"/>
          </a:xfrm>
        </p:spPr>
        <p:txBody>
          <a:bodyPr>
            <a:normAutofit/>
          </a:bodyPr>
          <a:lstStyle/>
          <a:p>
            <a:r>
              <a:rPr lang="en-US" sz="2400" dirty="0"/>
              <a:t>details the </a:t>
            </a:r>
            <a:r>
              <a:rPr lang="en-US" sz="2400" dirty="0" smtClean="0"/>
              <a:t>the assessments needed to </a:t>
            </a:r>
            <a:r>
              <a:rPr lang="en-US" sz="2400" dirty="0"/>
              <a:t>ensure that the plan </a:t>
            </a:r>
            <a:r>
              <a:rPr lang="en-US" sz="2400" dirty="0" smtClean="0"/>
              <a:t>is being implemented </a:t>
            </a:r>
            <a:r>
              <a:rPr lang="en-US" sz="2400" i="1" dirty="0" smtClean="0"/>
              <a:t>with fidelity</a:t>
            </a:r>
            <a:endParaRPr lang="en-US" sz="2400" i="1" dirty="0"/>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563861936"/>
              </p:ext>
            </p:extLst>
          </p:nvPr>
        </p:nvGraphicFramePr>
        <p:xfrm>
          <a:off x="1540080" y="2209979"/>
          <a:ext cx="7146720" cy="3508805"/>
        </p:xfrm>
        <a:graphic>
          <a:graphicData uri="http://schemas.openxmlformats.org/drawingml/2006/table">
            <a:tbl>
              <a:tblPr firstRow="1" bandRow="1">
                <a:tableStyleId>{2D5ABB26-0587-4C30-8999-92F81FD0307C}</a:tableStyleId>
              </a:tblPr>
              <a:tblGrid>
                <a:gridCol w="1786680"/>
                <a:gridCol w="1786680"/>
                <a:gridCol w="1786680"/>
                <a:gridCol w="1786680"/>
              </a:tblGrid>
              <a:tr h="399845">
                <a:tc>
                  <a:txBody>
                    <a:bodyPr/>
                    <a:lstStyle/>
                    <a:p>
                      <a:pPr algn="ctr"/>
                      <a:r>
                        <a:rPr lang="en-US" dirty="0" smtClean="0"/>
                        <a:t>Who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dirty="0" smtClean="0"/>
                        <a:t>What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dirty="0" smtClean="0"/>
                        <a:t>When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dirty="0" smtClean="0"/>
                        <a:t>How</a:t>
                      </a:r>
                      <a:r>
                        <a:rPr lang="en-US" baseline="0" dirty="0" smtClean="0"/>
                        <a:t> shared</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r>
              <a:tr h="2134088">
                <a:tc>
                  <a:txBody>
                    <a:bodyPr/>
                    <a:lstStyle/>
                    <a:p>
                      <a:r>
                        <a:rPr lang="en-US" baseline="0" dirty="0" smtClean="0"/>
                        <a:t>Charlie Brown (Assistant Principal)</a:t>
                      </a:r>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pPr marL="0" indent="0">
                        <a:buFont typeface="Arial"/>
                        <a:buNone/>
                      </a:pPr>
                      <a:r>
                        <a:rPr lang="en-US" dirty="0" smtClean="0">
                          <a:latin typeface="Wingdings"/>
                          <a:ea typeface="Wingdings"/>
                          <a:cs typeface="Wingdings"/>
                          <a:sym typeface="Wingdings"/>
                        </a:rPr>
                        <a:t></a:t>
                      </a:r>
                      <a:r>
                        <a:rPr lang="en-US" dirty="0" smtClean="0"/>
                        <a:t>will ensure DD is is made available</a:t>
                      </a:r>
                    </a:p>
                    <a:p>
                      <a:pPr marL="0" indent="0">
                        <a:buFont typeface="Arial"/>
                        <a:buNone/>
                      </a:pPr>
                      <a:r>
                        <a:rPr lang="en-US" dirty="0" smtClean="0">
                          <a:latin typeface="Wingdings"/>
                          <a:ea typeface="Wingdings"/>
                          <a:cs typeface="Wingdings"/>
                          <a:sym typeface="Wingdings"/>
                        </a:rPr>
                        <a:t></a:t>
                      </a:r>
                      <a:r>
                        <a:rPr lang="en-US" dirty="0" smtClean="0"/>
                        <a:t>will create a sign in log for DD in classroom</a:t>
                      </a:r>
                    </a:p>
                    <a:p>
                      <a:pPr marL="0" indent="0">
                        <a:buFont typeface="Arial"/>
                        <a:buNone/>
                      </a:pPr>
                      <a:r>
                        <a:rPr lang="en-US" dirty="0" smtClean="0">
                          <a:latin typeface="Wingdings"/>
                          <a:ea typeface="Wingdings"/>
                          <a:cs typeface="Wingdings"/>
                          <a:sym typeface="Wingdings"/>
                        </a:rPr>
                        <a:t></a:t>
                      </a:r>
                      <a:r>
                        <a:rPr lang="en-US" dirty="0" smtClean="0"/>
                        <a:t>will</a:t>
                      </a:r>
                      <a:r>
                        <a:rPr lang="en-US" baseline="0" dirty="0" smtClean="0"/>
                        <a:t> review curriculum for intervention group with teacher</a:t>
                      </a:r>
                      <a:endParaRPr lang="en-US" dirty="0" smtClean="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r>
                        <a:rPr lang="en-US" dirty="0" smtClean="0"/>
                        <a:t>every other Thursday, starting next week</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r>
                        <a:rPr lang="en-US" dirty="0" smtClean="0"/>
                        <a:t>data will be shared with RtI:B Team in meeting on 1/18/16</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69828336"/>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Monitoring Plan</a:t>
            </a:r>
            <a:endParaRPr lang="en-US" dirty="0"/>
          </a:p>
        </p:txBody>
      </p:sp>
      <p:sp>
        <p:nvSpPr>
          <p:cNvPr id="3" name="Content Placeholder 2"/>
          <p:cNvSpPr>
            <a:spLocks noGrp="1"/>
          </p:cNvSpPr>
          <p:nvPr>
            <p:ph idx="1"/>
          </p:nvPr>
        </p:nvSpPr>
        <p:spPr>
          <a:xfrm>
            <a:off x="1320800" y="1009772"/>
            <a:ext cx="7366000" cy="1261473"/>
          </a:xfrm>
        </p:spPr>
        <p:txBody>
          <a:bodyPr>
            <a:normAutofit lnSpcReduction="10000"/>
          </a:bodyPr>
          <a:lstStyle/>
          <a:p>
            <a:r>
              <a:rPr lang="en-US" sz="2400" dirty="0" smtClean="0"/>
              <a:t>details the </a:t>
            </a:r>
            <a:r>
              <a:rPr lang="en-US" sz="2400" i="1" dirty="0" smtClean="0"/>
              <a:t>student outcome </a:t>
            </a:r>
            <a:r>
              <a:rPr lang="en-US" sz="2400" dirty="0" smtClean="0"/>
              <a:t>of the intervention</a:t>
            </a:r>
          </a:p>
          <a:p>
            <a:r>
              <a:rPr lang="en-US" sz="2400" dirty="0" smtClean="0"/>
              <a:t>collection of measurable, observable data to evaluate</a:t>
            </a:r>
            <a:endParaRPr lang="en-US" sz="2400" dirty="0"/>
          </a:p>
        </p:txBody>
      </p:sp>
      <p:graphicFrame>
        <p:nvGraphicFramePr>
          <p:cNvPr id="4" name="Table 3"/>
          <p:cNvGraphicFramePr>
            <a:graphicFrameLocks noGrp="1"/>
          </p:cNvGraphicFramePr>
          <p:nvPr>
            <p:extLst>
              <p:ext uri="{D42A27DB-BD31-4B8C-83A1-F6EECF244321}">
                <p14:modId xmlns:p14="http://schemas.microsoft.com/office/powerpoint/2010/main" val="1388415539"/>
              </p:ext>
            </p:extLst>
          </p:nvPr>
        </p:nvGraphicFramePr>
        <p:xfrm>
          <a:off x="1418496" y="2274364"/>
          <a:ext cx="7146720" cy="3783125"/>
        </p:xfrm>
        <a:graphic>
          <a:graphicData uri="http://schemas.openxmlformats.org/drawingml/2006/table">
            <a:tbl>
              <a:tblPr firstRow="1" bandRow="1">
                <a:tableStyleId>{2D5ABB26-0587-4C30-8999-92F81FD0307C}</a:tableStyleId>
              </a:tblPr>
              <a:tblGrid>
                <a:gridCol w="1786680"/>
                <a:gridCol w="1786680"/>
                <a:gridCol w="1786680"/>
                <a:gridCol w="1786680"/>
              </a:tblGrid>
              <a:tr h="399845">
                <a:tc>
                  <a:txBody>
                    <a:bodyPr/>
                    <a:lstStyle/>
                    <a:p>
                      <a:pPr algn="ctr"/>
                      <a:r>
                        <a:rPr lang="en-US" dirty="0" smtClean="0"/>
                        <a:t>Who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dirty="0" smtClean="0"/>
                        <a:t>What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dirty="0" smtClean="0"/>
                        <a:t>When </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c>
                  <a:txBody>
                    <a:bodyPr/>
                    <a:lstStyle/>
                    <a:p>
                      <a:pPr algn="ctr"/>
                      <a:r>
                        <a:rPr lang="en-US" baseline="0" dirty="0" smtClean="0"/>
                        <a:t>Shared / Criteria</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CCFFCC"/>
                    </a:solidFill>
                  </a:tcPr>
                </a:tc>
              </a:tr>
              <a:tr h="2134088">
                <a:tc>
                  <a:txBody>
                    <a:bodyPr/>
                    <a:lstStyle/>
                    <a:p>
                      <a:r>
                        <a:rPr lang="en-US" baseline="0" dirty="0" smtClean="0"/>
                        <a:t>John Doe (Guidance)</a:t>
                      </a:r>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pPr marL="0" indent="0">
                        <a:buFont typeface="Arial"/>
                        <a:buNone/>
                      </a:pPr>
                      <a:r>
                        <a:rPr lang="en-US" dirty="0" smtClean="0"/>
                        <a:t>will collect student</a:t>
                      </a:r>
                      <a:r>
                        <a:rPr lang="en-US" baseline="0" dirty="0" smtClean="0"/>
                        <a:t> work </a:t>
                      </a:r>
                    </a:p>
                    <a:p>
                      <a:pPr marL="0" indent="0">
                        <a:buFont typeface="Arial"/>
                        <a:buNone/>
                      </a:pPr>
                      <a:r>
                        <a:rPr lang="en-US" baseline="0" dirty="0" smtClean="0"/>
                        <a:t>and assessment samples from teacher, analyze, and graph</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r>
                        <a:rPr lang="en-US" dirty="0" smtClean="0"/>
                        <a:t>every other Thursday at 3:00pm, starting next week</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c>
                  <a:txBody>
                    <a:bodyPr/>
                    <a:lstStyle/>
                    <a:p>
                      <a:r>
                        <a:rPr lang="en-US" dirty="0" smtClean="0"/>
                        <a:t>analyzed data will be shared </a:t>
                      </a:r>
                      <a:r>
                        <a:rPr lang="en-US" i="1" dirty="0" smtClean="0"/>
                        <a:t>in graph format </a:t>
                      </a:r>
                      <a:r>
                        <a:rPr lang="en-US" dirty="0" smtClean="0"/>
                        <a:t>with RtI:B Team in meeting on 1/18/16</a:t>
                      </a:r>
                    </a:p>
                    <a:p>
                      <a:r>
                        <a:rPr lang="en-US" u="sng" dirty="0" smtClean="0"/>
                        <a:t>Good outcome </a:t>
                      </a:r>
                      <a:r>
                        <a:rPr lang="en-US" dirty="0" smtClean="0"/>
                        <a:t>=</a:t>
                      </a:r>
                    </a:p>
                    <a:p>
                      <a:r>
                        <a:rPr lang="en-US" dirty="0" smtClean="0"/>
                        <a:t>70% of intervention group &gt;80% average on assessments</a:t>
                      </a:r>
                      <a:endParaRPr lang="en-US" dirty="0"/>
                    </a:p>
                  </a:txBody>
                  <a:tcP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57541286"/>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83447" y="524619"/>
            <a:ext cx="6275877" cy="584776"/>
          </a:xfrm>
          <a:prstGeom prst="rect">
            <a:avLst/>
          </a:prstGeom>
          <a:noFill/>
        </p:spPr>
        <p:txBody>
          <a:bodyPr wrap="none" rtlCol="0">
            <a:spAutoFit/>
          </a:bodyPr>
          <a:lstStyle/>
          <a:p>
            <a:pPr algn="ctr"/>
            <a:r>
              <a:rPr lang="en-US" sz="3200" dirty="0" smtClean="0">
                <a:solidFill>
                  <a:srgbClr val="008000"/>
                </a:solidFill>
              </a:rPr>
              <a:t>Break-out Sessions: 50 minutes each</a:t>
            </a:r>
          </a:p>
        </p:txBody>
      </p:sp>
      <p:sp>
        <p:nvSpPr>
          <p:cNvPr id="3" name="TextBox 2"/>
          <p:cNvSpPr txBox="1"/>
          <p:nvPr/>
        </p:nvSpPr>
        <p:spPr>
          <a:xfrm>
            <a:off x="1159608" y="1742733"/>
            <a:ext cx="2858024" cy="1200328"/>
          </a:xfrm>
          <a:prstGeom prst="rect">
            <a:avLst/>
          </a:prstGeom>
          <a:noFill/>
        </p:spPr>
        <p:txBody>
          <a:bodyPr wrap="none" rtlCol="0">
            <a:spAutoFit/>
          </a:bodyPr>
          <a:lstStyle/>
          <a:p>
            <a:r>
              <a:rPr lang="en-US" sz="2400" b="1" dirty="0" smtClean="0"/>
              <a:t>Faculty Commitment</a:t>
            </a:r>
          </a:p>
          <a:p>
            <a:r>
              <a:rPr lang="en-US" sz="2400" dirty="0" smtClean="0"/>
              <a:t>   Micque Feldman</a:t>
            </a:r>
          </a:p>
          <a:p>
            <a:r>
              <a:rPr lang="en-US" sz="2400" dirty="0" smtClean="0"/>
              <a:t>      Amber Boles</a:t>
            </a:r>
            <a:endParaRPr lang="en-US" sz="2400" dirty="0"/>
          </a:p>
        </p:txBody>
      </p:sp>
      <p:sp>
        <p:nvSpPr>
          <p:cNvPr id="4" name="TextBox 3"/>
          <p:cNvSpPr txBox="1"/>
          <p:nvPr/>
        </p:nvSpPr>
        <p:spPr>
          <a:xfrm>
            <a:off x="4021326" y="1736656"/>
            <a:ext cx="2301081" cy="1200328"/>
          </a:xfrm>
          <a:prstGeom prst="rect">
            <a:avLst/>
          </a:prstGeom>
          <a:noFill/>
        </p:spPr>
        <p:txBody>
          <a:bodyPr wrap="none" rtlCol="0">
            <a:spAutoFit/>
          </a:bodyPr>
          <a:lstStyle/>
          <a:p>
            <a:r>
              <a:rPr lang="en-US" sz="2400" b="1" dirty="0" smtClean="0"/>
              <a:t>     4 Step PSP</a:t>
            </a:r>
          </a:p>
          <a:p>
            <a:r>
              <a:rPr lang="en-US" sz="2400" dirty="0" smtClean="0"/>
              <a:t>Valerie Blackwell</a:t>
            </a:r>
          </a:p>
          <a:p>
            <a:r>
              <a:rPr lang="en-US" sz="2400" dirty="0" smtClean="0"/>
              <a:t>   Vince Watson</a:t>
            </a:r>
            <a:endParaRPr lang="en-US" sz="2400" dirty="0"/>
          </a:p>
        </p:txBody>
      </p:sp>
      <p:sp>
        <p:nvSpPr>
          <p:cNvPr id="5" name="TextBox 4"/>
          <p:cNvSpPr txBox="1"/>
          <p:nvPr/>
        </p:nvSpPr>
        <p:spPr>
          <a:xfrm>
            <a:off x="6502089" y="1742733"/>
            <a:ext cx="2332039" cy="830997"/>
          </a:xfrm>
          <a:prstGeom prst="rect">
            <a:avLst/>
          </a:prstGeom>
          <a:noFill/>
        </p:spPr>
        <p:txBody>
          <a:bodyPr wrap="none" rtlCol="0">
            <a:spAutoFit/>
          </a:bodyPr>
          <a:lstStyle/>
          <a:p>
            <a:r>
              <a:rPr lang="en-US" sz="2400" b="1" smtClean="0"/>
              <a:t>    BASIS </a:t>
            </a:r>
            <a:r>
              <a:rPr lang="en-US" sz="2400" b="1" dirty="0" smtClean="0"/>
              <a:t>Entry</a:t>
            </a:r>
          </a:p>
          <a:p>
            <a:r>
              <a:rPr lang="en-US" sz="2400" dirty="0" err="1" smtClean="0"/>
              <a:t>Georeanne</a:t>
            </a:r>
            <a:r>
              <a:rPr lang="en-US" sz="2400" dirty="0" smtClean="0"/>
              <a:t> Nigro</a:t>
            </a:r>
            <a:endParaRPr lang="en-US" sz="2400" dirty="0"/>
          </a:p>
        </p:txBody>
      </p:sp>
      <p:sp>
        <p:nvSpPr>
          <p:cNvPr id="6" name="Down Arrow 5"/>
          <p:cNvSpPr/>
          <p:nvPr/>
        </p:nvSpPr>
        <p:spPr>
          <a:xfrm>
            <a:off x="5017004" y="1221246"/>
            <a:ext cx="295912" cy="45356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Down Arrow 7"/>
          <p:cNvSpPr/>
          <p:nvPr/>
        </p:nvSpPr>
        <p:spPr>
          <a:xfrm>
            <a:off x="2555875" y="1221246"/>
            <a:ext cx="295912" cy="45356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Down Arrow 8"/>
          <p:cNvSpPr/>
          <p:nvPr/>
        </p:nvSpPr>
        <p:spPr>
          <a:xfrm>
            <a:off x="7440286" y="1221246"/>
            <a:ext cx="295912" cy="45356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3435468" y="3478467"/>
            <a:ext cx="3463658" cy="523220"/>
          </a:xfrm>
          <a:prstGeom prst="rect">
            <a:avLst/>
          </a:prstGeom>
          <a:noFill/>
        </p:spPr>
        <p:txBody>
          <a:bodyPr wrap="none" rtlCol="0">
            <a:spAutoFit/>
          </a:bodyPr>
          <a:lstStyle/>
          <a:p>
            <a:r>
              <a:rPr lang="en-US" sz="2800" dirty="0" smtClean="0">
                <a:solidFill>
                  <a:srgbClr val="008000"/>
                </a:solidFill>
              </a:rPr>
              <a:t>10 Minute switch time</a:t>
            </a:r>
            <a:endParaRPr lang="en-US" sz="2800" dirty="0">
              <a:solidFill>
                <a:srgbClr val="008000"/>
              </a:solidFill>
            </a:endParaRPr>
          </a:p>
        </p:txBody>
      </p:sp>
      <p:sp>
        <p:nvSpPr>
          <p:cNvPr id="10" name="TextBox 9"/>
          <p:cNvSpPr txBox="1"/>
          <p:nvPr/>
        </p:nvSpPr>
        <p:spPr>
          <a:xfrm>
            <a:off x="2374596" y="4531466"/>
            <a:ext cx="5514475" cy="523220"/>
          </a:xfrm>
          <a:prstGeom prst="rect">
            <a:avLst/>
          </a:prstGeom>
          <a:noFill/>
        </p:spPr>
        <p:txBody>
          <a:bodyPr wrap="none" rtlCol="0">
            <a:spAutoFit/>
          </a:bodyPr>
          <a:lstStyle/>
          <a:p>
            <a:pPr algn="ctr"/>
            <a:r>
              <a:rPr lang="en-US" sz="2800" dirty="0" smtClean="0">
                <a:solidFill>
                  <a:srgbClr val="008000"/>
                </a:solidFill>
              </a:rPr>
              <a:t>Break-out Sessions: 50 minutes each</a:t>
            </a:r>
          </a:p>
        </p:txBody>
      </p:sp>
      <p:sp>
        <p:nvSpPr>
          <p:cNvPr id="11" name="TextBox 10"/>
          <p:cNvSpPr txBox="1"/>
          <p:nvPr/>
        </p:nvSpPr>
        <p:spPr>
          <a:xfrm>
            <a:off x="4399430" y="5598933"/>
            <a:ext cx="1487006" cy="523220"/>
          </a:xfrm>
          <a:prstGeom prst="rect">
            <a:avLst/>
          </a:prstGeom>
          <a:noFill/>
        </p:spPr>
        <p:txBody>
          <a:bodyPr wrap="none" rtlCol="0">
            <a:spAutoFit/>
          </a:bodyPr>
          <a:lstStyle/>
          <a:p>
            <a:r>
              <a:rPr lang="en-US" sz="2800" dirty="0" smtClean="0">
                <a:solidFill>
                  <a:srgbClr val="008000"/>
                </a:solidFill>
              </a:rPr>
              <a:t>Wrap UP</a:t>
            </a:r>
            <a:endParaRPr lang="en-US" sz="2800" dirty="0">
              <a:solidFill>
                <a:srgbClr val="008000"/>
              </a:solidFill>
            </a:endParaRPr>
          </a:p>
        </p:txBody>
      </p:sp>
      <p:sp>
        <p:nvSpPr>
          <p:cNvPr id="12" name="Down Arrow 11"/>
          <p:cNvSpPr/>
          <p:nvPr/>
        </p:nvSpPr>
        <p:spPr>
          <a:xfrm>
            <a:off x="5028715" y="3041714"/>
            <a:ext cx="295912" cy="45356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Down Arrow 12"/>
          <p:cNvSpPr/>
          <p:nvPr/>
        </p:nvSpPr>
        <p:spPr>
          <a:xfrm>
            <a:off x="2567586" y="3041714"/>
            <a:ext cx="295912" cy="45356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Down Arrow 13"/>
          <p:cNvSpPr/>
          <p:nvPr/>
        </p:nvSpPr>
        <p:spPr>
          <a:xfrm>
            <a:off x="7451997" y="3041714"/>
            <a:ext cx="295912" cy="45356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Down Arrow 14"/>
          <p:cNvSpPr/>
          <p:nvPr/>
        </p:nvSpPr>
        <p:spPr>
          <a:xfrm>
            <a:off x="5033531" y="4112294"/>
            <a:ext cx="295912" cy="45356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Down Arrow 15"/>
          <p:cNvSpPr/>
          <p:nvPr/>
        </p:nvSpPr>
        <p:spPr>
          <a:xfrm>
            <a:off x="5028715" y="5168691"/>
            <a:ext cx="295912" cy="45356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483878"/>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5-12-02 at 9.28.48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561611">
            <a:off x="5505681" y="480916"/>
            <a:ext cx="3012326" cy="3549450"/>
          </a:xfrm>
          <a:prstGeom prst="rect">
            <a:avLst/>
          </a:prstGeom>
        </p:spPr>
      </p:pic>
      <p:sp>
        <p:nvSpPr>
          <p:cNvPr id="2" name="TextBox 1"/>
          <p:cNvSpPr txBox="1"/>
          <p:nvPr/>
        </p:nvSpPr>
        <p:spPr>
          <a:xfrm>
            <a:off x="3663122" y="439538"/>
            <a:ext cx="1863160" cy="646331"/>
          </a:xfrm>
          <a:prstGeom prst="rect">
            <a:avLst/>
          </a:prstGeom>
          <a:noFill/>
        </p:spPr>
        <p:txBody>
          <a:bodyPr wrap="none" rtlCol="0">
            <a:spAutoFit/>
          </a:bodyPr>
          <a:lstStyle/>
          <a:p>
            <a:r>
              <a:rPr lang="en-US" sz="3600" dirty="0" smtClean="0">
                <a:solidFill>
                  <a:srgbClr val="008000"/>
                </a:solidFill>
              </a:rPr>
              <a:t>Wrap Up</a:t>
            </a:r>
            <a:endParaRPr lang="en-US" sz="3600" dirty="0">
              <a:solidFill>
                <a:srgbClr val="008000"/>
              </a:solidFill>
            </a:endParaRPr>
          </a:p>
        </p:txBody>
      </p:sp>
      <p:sp>
        <p:nvSpPr>
          <p:cNvPr id="5" name="Content Placeholder 4"/>
          <p:cNvSpPr>
            <a:spLocks noGrp="1"/>
          </p:cNvSpPr>
          <p:nvPr>
            <p:ph idx="1"/>
          </p:nvPr>
        </p:nvSpPr>
        <p:spPr>
          <a:xfrm>
            <a:off x="1320800" y="1468753"/>
            <a:ext cx="7366000" cy="2340992"/>
          </a:xfrm>
        </p:spPr>
        <p:txBody>
          <a:bodyPr>
            <a:normAutofit/>
          </a:bodyPr>
          <a:lstStyle/>
          <a:p>
            <a:pPr>
              <a:lnSpc>
                <a:spcPct val="130000"/>
              </a:lnSpc>
            </a:pPr>
            <a:r>
              <a:rPr lang="en-US" sz="2400" dirty="0"/>
              <a:t>R</a:t>
            </a:r>
            <a:r>
              <a:rPr lang="en-US" sz="2400" dirty="0" smtClean="0"/>
              <a:t>eport out from sessions</a:t>
            </a:r>
          </a:p>
          <a:p>
            <a:pPr>
              <a:lnSpc>
                <a:spcPct val="130000"/>
              </a:lnSpc>
            </a:pPr>
            <a:r>
              <a:rPr lang="en-US" sz="2400" dirty="0" smtClean="0"/>
              <a:t>Q and </a:t>
            </a:r>
            <a:r>
              <a:rPr lang="en-US" sz="2400" dirty="0" smtClean="0"/>
              <a:t>A</a:t>
            </a:r>
          </a:p>
          <a:p>
            <a:pPr>
              <a:lnSpc>
                <a:spcPct val="130000"/>
              </a:lnSpc>
            </a:pPr>
            <a:r>
              <a:rPr lang="en-US" sz="2400" dirty="0" smtClean="0"/>
              <a:t>Binders</a:t>
            </a:r>
            <a:endParaRPr lang="en-US" sz="2400" dirty="0" smtClean="0"/>
          </a:p>
          <a:p>
            <a:pPr>
              <a:lnSpc>
                <a:spcPct val="130000"/>
              </a:lnSpc>
            </a:pPr>
            <a:r>
              <a:rPr lang="en-US" sz="2400" dirty="0" smtClean="0">
                <a:solidFill>
                  <a:srgbClr val="FF6600"/>
                </a:solidFill>
              </a:rPr>
              <a:t>Post Survey = gift!!</a:t>
            </a:r>
            <a:endParaRPr lang="en-US" sz="2400" dirty="0" smtClean="0">
              <a:solidFill>
                <a:srgbClr val="FF6600"/>
              </a:solidFill>
            </a:endParaRPr>
          </a:p>
        </p:txBody>
      </p:sp>
      <p:sp>
        <p:nvSpPr>
          <p:cNvPr id="4" name="TextBox 3"/>
          <p:cNvSpPr txBox="1"/>
          <p:nvPr/>
        </p:nvSpPr>
        <p:spPr>
          <a:xfrm>
            <a:off x="1120532" y="4566720"/>
            <a:ext cx="7700145" cy="1077218"/>
          </a:xfrm>
          <a:prstGeom prst="rect">
            <a:avLst/>
          </a:prstGeom>
          <a:noFill/>
        </p:spPr>
        <p:txBody>
          <a:bodyPr wrap="none" rtlCol="0">
            <a:spAutoFit/>
          </a:bodyPr>
          <a:lstStyle/>
          <a:p>
            <a:pPr algn="ctr"/>
            <a:r>
              <a:rPr lang="en-US" sz="3200" dirty="0" smtClean="0">
                <a:solidFill>
                  <a:srgbClr val="660066"/>
                </a:solidFill>
              </a:rPr>
              <a:t>Please complete your Post Survey at:</a:t>
            </a:r>
          </a:p>
          <a:p>
            <a:pPr algn="ctr"/>
            <a:r>
              <a:rPr lang="en-US" sz="3200" dirty="0">
                <a:solidFill>
                  <a:srgbClr val="660066"/>
                </a:solidFill>
              </a:rPr>
              <a:t> https://</a:t>
            </a:r>
            <a:r>
              <a:rPr lang="en-US" sz="3200" dirty="0" err="1">
                <a:solidFill>
                  <a:srgbClr val="660066"/>
                </a:solidFill>
              </a:rPr>
              <a:t>www.surveymonkey.com</a:t>
            </a:r>
            <a:r>
              <a:rPr lang="en-US" sz="3200" dirty="0">
                <a:solidFill>
                  <a:srgbClr val="660066"/>
                </a:solidFill>
              </a:rPr>
              <a:t>/r/J7D866V</a:t>
            </a:r>
          </a:p>
        </p:txBody>
      </p:sp>
      <p:sp>
        <p:nvSpPr>
          <p:cNvPr id="6" name="Down Arrow 5"/>
          <p:cNvSpPr/>
          <p:nvPr/>
        </p:nvSpPr>
        <p:spPr>
          <a:xfrm rot="18769441">
            <a:off x="520811" y="3958577"/>
            <a:ext cx="1199444" cy="1216287"/>
          </a:xfrm>
          <a:prstGeom prst="downArrow">
            <a:avLst/>
          </a:prstGeom>
          <a:gradFill flip="none" rotWithShape="1">
            <a:gsLst>
              <a:gs pos="0">
                <a:srgbClr val="660066"/>
              </a:gs>
              <a:gs pos="97000">
                <a:srgbClr val="FFFFFF"/>
              </a:gs>
            </a:gsLst>
            <a:lin ang="16200000" scaled="0"/>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008000"/>
              </a:solidFill>
            </a:endParaRPr>
          </a:p>
        </p:txBody>
      </p:sp>
    </p:spTree>
    <p:extLst>
      <p:ext uri="{BB962C8B-B14F-4D97-AF65-F5344CB8AC3E}">
        <p14:creationId xmlns:p14="http://schemas.microsoft.com/office/powerpoint/2010/main" val="113123030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endCondLst>
                                    <p:cond evt="onNext" delay="0">
                                      <p:tgtEl>
                                        <p:sldTgt/>
                                      </p:tgtEl>
                                    </p:cond>
                                  </p:endCondLst>
                                  <p:childTnLst>
                                    <p:anim calcmode="discrete" valueType="str">
                                      <p:cBhvr>
                                        <p:cTn id="6" dur="1000" fill="hold"/>
                                        <p:tgtEl>
                                          <p:spTgt spid="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5" y="701675"/>
            <a:ext cx="7521575" cy="549275"/>
          </a:xfrm>
        </p:spPr>
        <p:txBody>
          <a:bodyPr>
            <a:noAutofit/>
          </a:bodyPr>
          <a:lstStyle/>
          <a:p>
            <a:pPr algn="ctr">
              <a:defRPr/>
            </a:pPr>
            <a:r>
              <a:rPr lang="en-US" sz="3600" dirty="0" smtClean="0">
                <a:solidFill>
                  <a:srgbClr val="FF6600"/>
                </a:solidFill>
                <a:latin typeface="Arial"/>
                <a:cs typeface="Arial"/>
              </a:rPr>
              <a:t>Contact Information</a:t>
            </a:r>
            <a:endParaRPr lang="en-US" sz="3600" dirty="0">
              <a:solidFill>
                <a:srgbClr val="FF6600"/>
              </a:solidFill>
              <a:latin typeface="Arial"/>
              <a:cs typeface="Arial"/>
            </a:endParaRPr>
          </a:p>
        </p:txBody>
      </p:sp>
      <p:grpSp>
        <p:nvGrpSpPr>
          <p:cNvPr id="76805" name="Group 7"/>
          <p:cNvGrpSpPr>
            <a:grpSpLocks/>
          </p:cNvGrpSpPr>
          <p:nvPr/>
        </p:nvGrpSpPr>
        <p:grpSpPr bwMode="auto">
          <a:xfrm>
            <a:off x="1935305" y="5169592"/>
            <a:ext cx="6274923" cy="725488"/>
            <a:chOff x="2658360" y="5162227"/>
            <a:chExt cx="4839417" cy="725766"/>
          </a:xfrm>
        </p:grpSpPr>
        <p:sp>
          <p:nvSpPr>
            <p:cNvPr id="76808" name="TextBox 8"/>
            <p:cNvSpPr txBox="1">
              <a:spLocks noChangeArrowheads="1"/>
            </p:cNvSpPr>
            <p:nvPr/>
          </p:nvSpPr>
          <p:spPr bwMode="auto">
            <a:xfrm>
              <a:off x="3971764" y="5233386"/>
              <a:ext cx="3526013" cy="338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400" b="1" dirty="0">
                  <a:solidFill>
                    <a:srgbClr val="1F497D"/>
                  </a:solidFill>
                  <a:latin typeface="Times New Roman Bold" charset="0"/>
                  <a:cs typeface="Times New Roman Bold" charset="0"/>
                </a:rPr>
                <a:t>@ </a:t>
              </a:r>
              <a:r>
                <a:rPr lang="en-US" sz="1600" b="1" dirty="0">
                  <a:solidFill>
                    <a:srgbClr val="1F497D"/>
                  </a:solidFill>
                  <a:latin typeface="Times New Roman Bold" charset="0"/>
                  <a:cs typeface="Times New Roman Bold" charset="0"/>
                </a:rPr>
                <a:t>Broward, Prevention &amp; Intervention </a:t>
              </a:r>
            </a:p>
          </p:txBody>
        </p:sp>
        <p:sp>
          <p:nvSpPr>
            <p:cNvPr id="76809" name="TextBox 9"/>
            <p:cNvSpPr txBox="1">
              <a:spLocks noChangeArrowheads="1"/>
            </p:cNvSpPr>
            <p:nvPr/>
          </p:nvSpPr>
          <p:spPr bwMode="auto">
            <a:xfrm>
              <a:off x="3943483" y="5512395"/>
              <a:ext cx="2868950" cy="307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400" dirty="0">
                  <a:solidFill>
                    <a:srgbClr val="00B0F0"/>
                  </a:solidFill>
                  <a:latin typeface="Times New Roman" charset="0"/>
                  <a:cs typeface="Times New Roman" charset="0"/>
                </a:rPr>
                <a:t> </a:t>
              </a:r>
              <a:r>
                <a:rPr lang="en-US" sz="1400" dirty="0">
                  <a:solidFill>
                    <a:prstClr val="black"/>
                  </a:solidFill>
                  <a:latin typeface="Times New Roman" charset="0"/>
                  <a:cs typeface="Times New Roman" charset="0"/>
                </a:rPr>
                <a:t>@ </a:t>
              </a:r>
              <a:r>
                <a:rPr lang="en-US" sz="1600" b="1" dirty="0" err="1" smtClean="0">
                  <a:solidFill>
                    <a:prstClr val="black"/>
                  </a:solidFill>
                  <a:latin typeface="Times New Roman" charset="0"/>
                  <a:cs typeface="Times New Roman" charset="0"/>
                </a:rPr>
                <a:t>DiversityBCPS</a:t>
              </a:r>
              <a:endParaRPr lang="en-US" sz="1600" b="1" dirty="0">
                <a:solidFill>
                  <a:prstClr val="black"/>
                </a:solidFill>
                <a:latin typeface="Times New Roman" charset="0"/>
                <a:cs typeface="Times New Roman" charset="0"/>
              </a:endParaRPr>
            </a:p>
          </p:txBody>
        </p:sp>
        <p:pic>
          <p:nvPicPr>
            <p:cNvPr id="76810" name="Picture 2" descr="http://www.hocktoberfest.com/wp-content/uploads/2012/10/Like_us_on_FB___Follow_us_on_Twitt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8360" y="5162227"/>
              <a:ext cx="1392286" cy="72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6807" name="TextBox 13"/>
          <p:cNvSpPr txBox="1">
            <a:spLocks noChangeArrowheads="1"/>
          </p:cNvSpPr>
          <p:nvPr/>
        </p:nvSpPr>
        <p:spPr bwMode="auto">
          <a:xfrm>
            <a:off x="1021560" y="1815945"/>
            <a:ext cx="7073852"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3200" dirty="0" smtClean="0">
                <a:solidFill>
                  <a:srgbClr val="577293"/>
                </a:solidFill>
                <a:latin typeface="Arial"/>
                <a:cs typeface="Arial"/>
              </a:rPr>
              <a:t>Diversity</a:t>
            </a:r>
            <a:r>
              <a:rPr lang="en-US" sz="3200" dirty="0">
                <a:solidFill>
                  <a:srgbClr val="577293"/>
                </a:solidFill>
                <a:latin typeface="Arial"/>
                <a:cs typeface="Arial"/>
              </a:rPr>
              <a:t>, Prevention &amp; </a:t>
            </a:r>
            <a:r>
              <a:rPr lang="en-US" sz="3200" dirty="0" smtClean="0">
                <a:solidFill>
                  <a:srgbClr val="577293"/>
                </a:solidFill>
                <a:latin typeface="Arial"/>
                <a:cs typeface="Arial"/>
              </a:rPr>
              <a:t>Intervention</a:t>
            </a:r>
            <a:endParaRPr lang="en-US" sz="3200" dirty="0" smtClean="0">
              <a:solidFill>
                <a:srgbClr val="577293"/>
              </a:solidFill>
            </a:endParaRPr>
          </a:p>
          <a:p>
            <a:pPr algn="ctr"/>
            <a:r>
              <a:rPr lang="en-US" dirty="0"/>
              <a:t>Lauderdale Manors Resource Center</a:t>
            </a:r>
          </a:p>
          <a:p>
            <a:pPr algn="ctr"/>
            <a:r>
              <a:rPr lang="en-US" dirty="0"/>
              <a:t>754-321-</a:t>
            </a:r>
            <a:r>
              <a:rPr lang="en-US" dirty="0" smtClean="0"/>
              <a:t>1655</a:t>
            </a:r>
          </a:p>
          <a:p>
            <a:pPr algn="ctr"/>
            <a:endParaRPr lang="en-US" dirty="0" smtClean="0"/>
          </a:p>
          <a:p>
            <a:pPr algn="ctr"/>
            <a:endParaRPr lang="en-US" dirty="0"/>
          </a:p>
          <a:p>
            <a:pPr algn="ctr"/>
            <a:r>
              <a:rPr lang="en-US" dirty="0" smtClean="0"/>
              <a:t>or visit our website at:</a:t>
            </a:r>
          </a:p>
          <a:p>
            <a:pPr algn="ctr"/>
            <a:r>
              <a:rPr lang="en-US" dirty="0" smtClean="0">
                <a:hlinkClick r:id="rId4"/>
              </a:rPr>
              <a:t>www.browardprevention.org</a:t>
            </a:r>
            <a:endParaRPr lang="en-US" dirty="0" smtClean="0"/>
          </a:p>
          <a:p>
            <a:endParaRPr lang="en-US" sz="3200" dirty="0">
              <a:solidFill>
                <a:prstClr val="black"/>
              </a:solidFill>
            </a:endParaRPr>
          </a:p>
        </p:txBody>
      </p:sp>
      <p:pic>
        <p:nvPicPr>
          <p:cNvPr id="3" name="Picture 2" descr="DPI logo - color.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8353" y="3646105"/>
            <a:ext cx="2036800" cy="1417171"/>
          </a:xfrm>
          <a:prstGeom prst="rect">
            <a:avLst/>
          </a:prstGeom>
        </p:spPr>
      </p:pic>
      <p:pic>
        <p:nvPicPr>
          <p:cNvPr id="4" name="Picture 3" descr="RtI-logos-1.3.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93647" y="3487656"/>
            <a:ext cx="2076440" cy="1644573"/>
          </a:xfrm>
          <a:prstGeom prst="rect">
            <a:avLst/>
          </a:prstGeom>
        </p:spPr>
      </p:pic>
    </p:spTree>
    <p:extLst>
      <p:ext uri="{BB962C8B-B14F-4D97-AF65-F5344CB8AC3E}">
        <p14:creationId xmlns:p14="http://schemas.microsoft.com/office/powerpoint/2010/main" val="4066929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3232</TotalTime>
  <Words>1728</Words>
  <Application>Microsoft Macintosh PowerPoint</Application>
  <PresentationFormat>On-screen Show (4:3)</PresentationFormat>
  <Paragraphs>293</Paragraphs>
  <Slides>22</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4" baseType="lpstr">
      <vt:lpstr>1_Office Theme</vt:lpstr>
      <vt:lpstr>Document</vt:lpstr>
      <vt:lpstr>RtI:B Booster Training 12/16/2015  Comprehensive Implementation Planning</vt:lpstr>
      <vt:lpstr>PowerPoint Presentation</vt:lpstr>
      <vt:lpstr>RtI:B Implementation</vt:lpstr>
      <vt:lpstr>PowerPoint Presentation</vt:lpstr>
      <vt:lpstr>PowerPoint Presentation</vt:lpstr>
      <vt:lpstr>PowerPoint Presentation</vt:lpstr>
      <vt:lpstr>PowerPoint Presentation</vt:lpstr>
      <vt:lpstr>PowerPoint Presentation</vt:lpstr>
      <vt:lpstr>PowerPoint Presentation</vt:lpstr>
      <vt:lpstr>Avoid the RtI:B Pitfalls</vt:lpstr>
      <vt:lpstr>PowerPoint Presentation</vt:lpstr>
      <vt:lpstr>PowerPoint Presentation</vt:lpstr>
      <vt:lpstr>PowerPoint Presentation</vt:lpstr>
      <vt:lpstr>PowerPoint Presentation</vt:lpstr>
      <vt:lpstr>PowerPoint Presentation</vt:lpstr>
      <vt:lpstr>Intervention Plan</vt:lpstr>
      <vt:lpstr>Support Plan</vt:lpstr>
      <vt:lpstr>Assessment Plan</vt:lpstr>
      <vt:lpstr>Monitoring Plan</vt:lpstr>
      <vt:lpstr>PowerPoint Presentation</vt:lpstr>
      <vt:lpstr>PowerPoint Presentation</vt:lpstr>
      <vt:lpstr>Contact Information</vt:lpstr>
    </vt:vector>
  </TitlesOfParts>
  <Company>Broward County Public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Comprehensive  Implementation  Design  Multi Tiered Supports Systems</dc:title>
  <dc:creator>SBBC Office</dc:creator>
  <cp:lastModifiedBy>SBBC Office</cp:lastModifiedBy>
  <cp:revision>65</cp:revision>
  <dcterms:created xsi:type="dcterms:W3CDTF">2015-11-10T19:37:50Z</dcterms:created>
  <dcterms:modified xsi:type="dcterms:W3CDTF">2015-12-02T17:27:45Z</dcterms:modified>
</cp:coreProperties>
</file>