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charts/chart2.xml" ContentType="application/vnd.openxmlformats-officedocument.drawingml.chart+xml"/>
  <Override PartName="/ppt/theme/themeOverride2.xml" ContentType="application/vnd.openxmlformats-officedocument.themeOverride+xml"/>
  <Override PartName="/ppt/charts/chart3.xml" ContentType="application/vnd.openxmlformats-officedocument.drawingml.chart+xml"/>
  <Override PartName="/ppt/theme/themeOverride3.xml" ContentType="application/vnd.openxmlformats-officedocument.themeOverride+xml"/>
  <Override PartName="/ppt/charts/chart4.xml" ContentType="application/vnd.openxmlformats-officedocument.drawingml.chart+xml"/>
  <Override PartName="/ppt/theme/themeOverride4.xml" ContentType="application/vnd.openxmlformats-officedocument.themeOverride+xml"/>
  <Override PartName="/ppt/charts/chart5.xml" ContentType="application/vnd.openxmlformats-officedocument.drawingml.chart+xml"/>
  <Override PartName="/ppt/theme/themeOverride5.xml" ContentType="application/vnd.openxmlformats-officedocument.themeOverride+xml"/>
  <Override PartName="/ppt/charts/chart6.xml" ContentType="application/vnd.openxmlformats-officedocument.drawingml.chart+xml"/>
  <Override PartName="/ppt/theme/themeOverride6.xml" ContentType="application/vnd.openxmlformats-officedocument.themeOverride+xml"/>
  <Override PartName="/ppt/charts/chart7.xml" ContentType="application/vnd.openxmlformats-officedocument.drawingml.chart+xml"/>
  <Override PartName="/ppt/theme/themeOverride7.xml" ContentType="application/vnd.openxmlformats-officedocument.themeOverride+xml"/>
  <Override PartName="/ppt/charts/chart8.xml" ContentType="application/vnd.openxmlformats-officedocument.drawingml.chart+xml"/>
  <Override PartName="/ppt/theme/themeOverride8.xml" ContentType="application/vnd.openxmlformats-officedocument.themeOverr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 id="2147483672" r:id="rId2"/>
    <p:sldMasterId id="2147483684" r:id="rId3"/>
  </p:sldMasterIdLst>
  <p:notesMasterIdLst>
    <p:notesMasterId r:id="rId36"/>
  </p:notesMasterIdLst>
  <p:sldIdLst>
    <p:sldId id="258" r:id="rId4"/>
    <p:sldId id="276" r:id="rId5"/>
    <p:sldId id="265" r:id="rId6"/>
    <p:sldId id="266" r:id="rId7"/>
    <p:sldId id="267" r:id="rId8"/>
    <p:sldId id="268" r:id="rId9"/>
    <p:sldId id="269" r:id="rId10"/>
    <p:sldId id="270" r:id="rId11"/>
    <p:sldId id="271" r:id="rId12"/>
    <p:sldId id="273" r:id="rId13"/>
    <p:sldId id="263" r:id="rId14"/>
    <p:sldId id="277" r:id="rId15"/>
    <p:sldId id="278" r:id="rId16"/>
    <p:sldId id="279" r:id="rId17"/>
    <p:sldId id="280" r:id="rId18"/>
    <p:sldId id="281" r:id="rId19"/>
    <p:sldId id="282" r:id="rId20"/>
    <p:sldId id="283" r:id="rId21"/>
    <p:sldId id="284" r:id="rId22"/>
    <p:sldId id="285" r:id="rId23"/>
    <p:sldId id="286" r:id="rId24"/>
    <p:sldId id="287" r:id="rId25"/>
    <p:sldId id="288" r:id="rId26"/>
    <p:sldId id="289" r:id="rId27"/>
    <p:sldId id="290" r:id="rId28"/>
    <p:sldId id="291" r:id="rId29"/>
    <p:sldId id="292" r:id="rId30"/>
    <p:sldId id="274" r:id="rId31"/>
    <p:sldId id="275" r:id="rId32"/>
    <p:sldId id="260" r:id="rId33"/>
    <p:sldId id="262" r:id="rId34"/>
    <p:sldId id="259" r:id="rId3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6494" autoAdjust="0"/>
  </p:normalViewPr>
  <p:slideViewPr>
    <p:cSldViewPr snapToGrid="0" snapToObjects="1">
      <p:cViewPr varScale="1">
        <p:scale>
          <a:sx n="68" d="100"/>
          <a:sy n="68" d="100"/>
        </p:scale>
        <p:origin x="1267" y="6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theme" Target="theme/theme1.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s>
</file>

<file path=ppt/charts/_rels/chart1.xml.rels><?xml version="1.0" encoding="UTF-8" standalone="yes"?>
<Relationships xmlns="http://schemas.openxmlformats.org/package/2006/relationships"><Relationship Id="rId2" Type="http://schemas.openxmlformats.org/officeDocument/2006/relationships/package" Target="../embeddings/Microsoft_Excel_Worksheet1.xlsx"/><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Worksheet2.xlsx"/><Relationship Id="rId1" Type="http://schemas.openxmlformats.org/officeDocument/2006/relationships/themeOverride" Target="../theme/themeOverride2.xml"/></Relationships>
</file>

<file path=ppt/charts/_rels/chart3.xml.rels><?xml version="1.0" encoding="UTF-8" standalone="yes"?>
<Relationships xmlns="http://schemas.openxmlformats.org/package/2006/relationships"><Relationship Id="rId2" Type="http://schemas.openxmlformats.org/officeDocument/2006/relationships/package" Target="../embeddings/Microsoft_Excel_Worksheet3.xlsx"/><Relationship Id="rId1" Type="http://schemas.openxmlformats.org/officeDocument/2006/relationships/themeOverride" Target="../theme/themeOverride3.xml"/></Relationships>
</file>

<file path=ppt/charts/_rels/chart4.xml.rels><?xml version="1.0" encoding="UTF-8" standalone="yes"?>
<Relationships xmlns="http://schemas.openxmlformats.org/package/2006/relationships"><Relationship Id="rId2" Type="http://schemas.openxmlformats.org/officeDocument/2006/relationships/package" Target="../embeddings/Microsoft_Excel_Worksheet4.xlsx"/><Relationship Id="rId1" Type="http://schemas.openxmlformats.org/officeDocument/2006/relationships/themeOverride" Target="../theme/themeOverride4.xml"/></Relationships>
</file>

<file path=ppt/charts/_rels/chart5.xml.rels><?xml version="1.0" encoding="UTF-8" standalone="yes"?>
<Relationships xmlns="http://schemas.openxmlformats.org/package/2006/relationships"><Relationship Id="rId2" Type="http://schemas.openxmlformats.org/officeDocument/2006/relationships/package" Target="../embeddings/Microsoft_Excel_Worksheet5.xlsx"/><Relationship Id="rId1" Type="http://schemas.openxmlformats.org/officeDocument/2006/relationships/themeOverride" Target="../theme/themeOverride5.xml"/></Relationships>
</file>

<file path=ppt/charts/_rels/chart6.xml.rels><?xml version="1.0" encoding="UTF-8" standalone="yes"?>
<Relationships xmlns="http://schemas.openxmlformats.org/package/2006/relationships"><Relationship Id="rId2" Type="http://schemas.openxmlformats.org/officeDocument/2006/relationships/package" Target="../embeddings/Microsoft_Excel_Worksheet6.xlsx"/><Relationship Id="rId1" Type="http://schemas.openxmlformats.org/officeDocument/2006/relationships/themeOverride" Target="../theme/themeOverride6.xml"/></Relationships>
</file>

<file path=ppt/charts/_rels/chart7.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7.xml"/></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8.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lrMapOvr bg1="lt1" tx1="dk1" bg2="lt2" tx2="dk2" accent1="accent1" accent2="accent2" accent3="accent3" accent4="accent4" accent5="accent5" accent6="accent6" hlink="hlink" folHlink="folHlink"/>
  <c:chart>
    <c:autoTitleDeleted val="1"/>
    <c:plotArea>
      <c:layout/>
      <c:barChart>
        <c:barDir val="col"/>
        <c:grouping val="stacked"/>
        <c:varyColors val="0"/>
        <c:ser>
          <c:idx val="0"/>
          <c:order val="0"/>
          <c:tx>
            <c:strRef>
              <c:f>Sheet1!$B$1</c:f>
              <c:strCache>
                <c:ptCount val="1"/>
                <c:pt idx="0">
                  <c:v>2014/15</c:v>
                </c:pt>
              </c:strCache>
            </c:strRef>
          </c:tx>
          <c:invertIfNegative val="0"/>
          <c:dPt>
            <c:idx val="0"/>
            <c:invertIfNegative val="0"/>
            <c:bubble3D val="0"/>
            <c:spPr>
              <a:solidFill>
                <a:srgbClr val="3366FF"/>
              </a:solidFill>
            </c:spPr>
          </c:dPt>
          <c:dPt>
            <c:idx val="1"/>
            <c:invertIfNegative val="0"/>
            <c:bubble3D val="0"/>
            <c:spPr>
              <a:solidFill>
                <a:srgbClr val="008000"/>
              </a:solidFill>
            </c:spPr>
          </c:dPt>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2"/>
                <c:pt idx="0">
                  <c:v>2014/15</c:v>
                </c:pt>
                <c:pt idx="1">
                  <c:v>2015/16</c:v>
                </c:pt>
              </c:strCache>
            </c:strRef>
          </c:cat>
          <c:val>
            <c:numRef>
              <c:f>Sheet1!$B$2:$B$3</c:f>
              <c:numCache>
                <c:formatCode>General</c:formatCode>
                <c:ptCount val="2"/>
                <c:pt idx="0">
                  <c:v>28</c:v>
                </c:pt>
                <c:pt idx="1">
                  <c:v>40</c:v>
                </c:pt>
              </c:numCache>
            </c:numRef>
          </c:val>
        </c:ser>
        <c:dLbls>
          <c:showLegendKey val="0"/>
          <c:showVal val="0"/>
          <c:showCatName val="0"/>
          <c:showSerName val="0"/>
          <c:showPercent val="0"/>
          <c:showBubbleSize val="0"/>
        </c:dLbls>
        <c:gapWidth val="150"/>
        <c:overlap val="100"/>
        <c:axId val="426040032"/>
        <c:axId val="426040424"/>
      </c:barChart>
      <c:catAx>
        <c:axId val="426040032"/>
        <c:scaling>
          <c:orientation val="minMax"/>
        </c:scaling>
        <c:delete val="0"/>
        <c:axPos val="b"/>
        <c:numFmt formatCode="General" sourceLinked="0"/>
        <c:majorTickMark val="out"/>
        <c:minorTickMark val="none"/>
        <c:tickLblPos val="nextTo"/>
        <c:crossAx val="426040424"/>
        <c:crosses val="autoZero"/>
        <c:auto val="1"/>
        <c:lblAlgn val="ctr"/>
        <c:lblOffset val="100"/>
        <c:noMultiLvlLbl val="0"/>
      </c:catAx>
      <c:valAx>
        <c:axId val="426040424"/>
        <c:scaling>
          <c:orientation val="minMax"/>
        </c:scaling>
        <c:delete val="0"/>
        <c:axPos val="l"/>
        <c:majorGridlines/>
        <c:numFmt formatCode="General" sourceLinked="1"/>
        <c:majorTickMark val="out"/>
        <c:minorTickMark val="none"/>
        <c:tickLblPos val="nextTo"/>
        <c:crossAx val="426040032"/>
        <c:crosses val="autoZero"/>
        <c:crossBetween val="between"/>
      </c:valAx>
    </c:plotArea>
    <c:plotVisOnly val="1"/>
    <c:dispBlanksAs val="gap"/>
    <c:showDLblsOverMax val="0"/>
  </c:chart>
  <c:txPr>
    <a:bodyPr/>
    <a:lstStyle/>
    <a:p>
      <a:pPr>
        <a:defRPr sz="1800"/>
      </a:pPr>
      <a:endParaRPr lang="en-US"/>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lrMapOvr bg1="lt1" tx1="dk1" bg2="lt2" tx2="dk2" accent1="accent1" accent2="accent2" accent3="accent3" accent4="accent4" accent5="accent5" accent6="accent6" hlink="hlink" folHlink="folHlink"/>
  <c:chart>
    <c:autoTitleDeleted val="1"/>
    <c:plotArea>
      <c:layout/>
      <c:barChart>
        <c:barDir val="col"/>
        <c:grouping val="stacked"/>
        <c:varyColors val="0"/>
        <c:ser>
          <c:idx val="0"/>
          <c:order val="0"/>
          <c:tx>
            <c:strRef>
              <c:f>Sheet1!$B$1</c:f>
              <c:strCache>
                <c:ptCount val="1"/>
                <c:pt idx="0">
                  <c:v>Column1</c:v>
                </c:pt>
              </c:strCache>
            </c:strRef>
          </c:tx>
          <c:invertIfNegative val="0"/>
          <c:dPt>
            <c:idx val="0"/>
            <c:invertIfNegative val="0"/>
            <c:bubble3D val="0"/>
            <c:spPr>
              <a:solidFill>
                <a:srgbClr val="3366FF"/>
              </a:solidFill>
            </c:spPr>
          </c:dPt>
          <c:dPt>
            <c:idx val="1"/>
            <c:invertIfNegative val="0"/>
            <c:bubble3D val="0"/>
            <c:spPr>
              <a:solidFill>
                <a:srgbClr val="008000"/>
              </a:solidFill>
            </c:spPr>
          </c:dPt>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2"/>
                <c:pt idx="0">
                  <c:v>2014/15</c:v>
                </c:pt>
                <c:pt idx="1">
                  <c:v>2015/16</c:v>
                </c:pt>
              </c:strCache>
            </c:strRef>
          </c:cat>
          <c:val>
            <c:numRef>
              <c:f>Sheet1!$B$2:$B$3</c:f>
              <c:numCache>
                <c:formatCode>General</c:formatCode>
                <c:ptCount val="2"/>
                <c:pt idx="0">
                  <c:v>51</c:v>
                </c:pt>
                <c:pt idx="1">
                  <c:v>51</c:v>
                </c:pt>
              </c:numCache>
            </c:numRef>
          </c:val>
        </c:ser>
        <c:dLbls>
          <c:showLegendKey val="0"/>
          <c:showVal val="0"/>
          <c:showCatName val="0"/>
          <c:showSerName val="0"/>
          <c:showPercent val="0"/>
          <c:showBubbleSize val="0"/>
        </c:dLbls>
        <c:gapWidth val="150"/>
        <c:overlap val="100"/>
        <c:axId val="426041600"/>
        <c:axId val="426041992"/>
      </c:barChart>
      <c:catAx>
        <c:axId val="426041600"/>
        <c:scaling>
          <c:orientation val="minMax"/>
        </c:scaling>
        <c:delete val="0"/>
        <c:axPos val="b"/>
        <c:numFmt formatCode="General" sourceLinked="0"/>
        <c:majorTickMark val="out"/>
        <c:minorTickMark val="none"/>
        <c:tickLblPos val="nextTo"/>
        <c:crossAx val="426041992"/>
        <c:crosses val="autoZero"/>
        <c:auto val="1"/>
        <c:lblAlgn val="ctr"/>
        <c:lblOffset val="100"/>
        <c:noMultiLvlLbl val="0"/>
      </c:catAx>
      <c:valAx>
        <c:axId val="426041992"/>
        <c:scaling>
          <c:orientation val="minMax"/>
        </c:scaling>
        <c:delete val="0"/>
        <c:axPos val="l"/>
        <c:majorGridlines/>
        <c:numFmt formatCode="General" sourceLinked="1"/>
        <c:majorTickMark val="out"/>
        <c:minorTickMark val="none"/>
        <c:tickLblPos val="nextTo"/>
        <c:crossAx val="426041600"/>
        <c:crosses val="autoZero"/>
        <c:crossBetween val="between"/>
      </c:valAx>
    </c:plotArea>
    <c:plotVisOnly val="1"/>
    <c:dispBlanksAs val="gap"/>
    <c:showDLblsOverMax val="0"/>
  </c:chart>
  <c:txPr>
    <a:bodyPr/>
    <a:lstStyle/>
    <a:p>
      <a:pPr>
        <a:defRPr sz="1800"/>
      </a:pPr>
      <a:endParaRPr lang="en-US"/>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lrMapOvr bg1="lt1" tx1="dk1" bg2="lt2" tx2="dk2" accent1="accent1" accent2="accent2" accent3="accent3" accent4="accent4" accent5="accent5" accent6="accent6" hlink="hlink" folHlink="folHlink"/>
  <c:chart>
    <c:autoTitleDeleted val="1"/>
    <c:plotArea>
      <c:layout/>
      <c:barChart>
        <c:barDir val="col"/>
        <c:grouping val="stacked"/>
        <c:varyColors val="0"/>
        <c:ser>
          <c:idx val="0"/>
          <c:order val="0"/>
          <c:tx>
            <c:strRef>
              <c:f>Sheet1!$B$1</c:f>
              <c:strCache>
                <c:ptCount val="1"/>
                <c:pt idx="0">
                  <c:v>Column1</c:v>
                </c:pt>
              </c:strCache>
            </c:strRef>
          </c:tx>
          <c:invertIfNegative val="0"/>
          <c:dPt>
            <c:idx val="0"/>
            <c:invertIfNegative val="0"/>
            <c:bubble3D val="0"/>
            <c:spPr>
              <a:solidFill>
                <a:srgbClr val="3366FF"/>
              </a:solidFill>
            </c:spPr>
          </c:dPt>
          <c:dPt>
            <c:idx val="1"/>
            <c:invertIfNegative val="0"/>
            <c:bubble3D val="0"/>
            <c:spPr>
              <a:solidFill>
                <a:srgbClr val="008000"/>
              </a:solidFill>
            </c:spPr>
          </c:dPt>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2"/>
                <c:pt idx="0">
                  <c:v>2014/15</c:v>
                </c:pt>
                <c:pt idx="1">
                  <c:v>2015/16</c:v>
                </c:pt>
              </c:strCache>
            </c:strRef>
          </c:cat>
          <c:val>
            <c:numRef>
              <c:f>Sheet1!$B$2:$B$3</c:f>
              <c:numCache>
                <c:formatCode>General</c:formatCode>
                <c:ptCount val="2"/>
                <c:pt idx="0">
                  <c:v>9.0399999999999991</c:v>
                </c:pt>
                <c:pt idx="1">
                  <c:v>7.9</c:v>
                </c:pt>
              </c:numCache>
            </c:numRef>
          </c:val>
        </c:ser>
        <c:dLbls>
          <c:showLegendKey val="0"/>
          <c:showVal val="0"/>
          <c:showCatName val="0"/>
          <c:showSerName val="0"/>
          <c:showPercent val="0"/>
          <c:showBubbleSize val="0"/>
        </c:dLbls>
        <c:gapWidth val="150"/>
        <c:overlap val="100"/>
        <c:axId val="426043168"/>
        <c:axId val="426043560"/>
      </c:barChart>
      <c:catAx>
        <c:axId val="426043168"/>
        <c:scaling>
          <c:orientation val="minMax"/>
        </c:scaling>
        <c:delete val="0"/>
        <c:axPos val="b"/>
        <c:numFmt formatCode="General" sourceLinked="0"/>
        <c:majorTickMark val="out"/>
        <c:minorTickMark val="none"/>
        <c:tickLblPos val="nextTo"/>
        <c:crossAx val="426043560"/>
        <c:crosses val="autoZero"/>
        <c:auto val="1"/>
        <c:lblAlgn val="ctr"/>
        <c:lblOffset val="100"/>
        <c:noMultiLvlLbl val="0"/>
      </c:catAx>
      <c:valAx>
        <c:axId val="426043560"/>
        <c:scaling>
          <c:orientation val="minMax"/>
        </c:scaling>
        <c:delete val="0"/>
        <c:axPos val="l"/>
        <c:majorGridlines/>
        <c:numFmt formatCode="General" sourceLinked="1"/>
        <c:majorTickMark val="out"/>
        <c:minorTickMark val="none"/>
        <c:tickLblPos val="nextTo"/>
        <c:crossAx val="426043168"/>
        <c:crosses val="autoZero"/>
        <c:crossBetween val="between"/>
      </c:valAx>
    </c:plotArea>
    <c:plotVisOnly val="1"/>
    <c:dispBlanksAs val="gap"/>
    <c:showDLblsOverMax val="0"/>
  </c:chart>
  <c:txPr>
    <a:bodyPr/>
    <a:lstStyle/>
    <a:p>
      <a:pPr>
        <a:defRPr sz="1800"/>
      </a:pPr>
      <a:endParaRPr lang="en-US"/>
    </a:p>
  </c:txPr>
  <c:externalData r:id="rId2">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lrMapOvr bg1="lt1" tx1="dk1" bg2="lt2" tx2="dk2" accent1="accent1" accent2="accent2" accent3="accent3" accent4="accent4" accent5="accent5" accent6="accent6" hlink="hlink" folHlink="folHlink"/>
  <c:chart>
    <c:autoTitleDeleted val="1"/>
    <c:plotArea>
      <c:layout/>
      <c:barChart>
        <c:barDir val="col"/>
        <c:grouping val="stacked"/>
        <c:varyColors val="0"/>
        <c:ser>
          <c:idx val="0"/>
          <c:order val="0"/>
          <c:tx>
            <c:strRef>
              <c:f>Sheet1!$B$1</c:f>
              <c:strCache>
                <c:ptCount val="1"/>
                <c:pt idx="0">
                  <c:v>Column1</c:v>
                </c:pt>
              </c:strCache>
            </c:strRef>
          </c:tx>
          <c:invertIfNegative val="0"/>
          <c:dPt>
            <c:idx val="0"/>
            <c:invertIfNegative val="0"/>
            <c:bubble3D val="0"/>
            <c:spPr>
              <a:solidFill>
                <a:srgbClr val="3366FF"/>
              </a:solidFill>
            </c:spPr>
          </c:dPt>
          <c:dPt>
            <c:idx val="1"/>
            <c:invertIfNegative val="0"/>
            <c:bubble3D val="0"/>
            <c:spPr>
              <a:solidFill>
                <a:srgbClr val="008000"/>
              </a:solidFill>
            </c:spPr>
          </c:dPt>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2"/>
                <c:pt idx="0">
                  <c:v>2014/15</c:v>
                </c:pt>
                <c:pt idx="1">
                  <c:v>2015/16</c:v>
                </c:pt>
              </c:strCache>
            </c:strRef>
          </c:cat>
          <c:val>
            <c:numRef>
              <c:f>Sheet1!$B$2:$B$3</c:f>
              <c:numCache>
                <c:formatCode>General</c:formatCode>
                <c:ptCount val="2"/>
                <c:pt idx="0">
                  <c:v>54.6</c:v>
                </c:pt>
                <c:pt idx="1">
                  <c:v>18.100000000000001</c:v>
                </c:pt>
              </c:numCache>
            </c:numRef>
          </c:val>
        </c:ser>
        <c:dLbls>
          <c:showLegendKey val="0"/>
          <c:showVal val="0"/>
          <c:showCatName val="0"/>
          <c:showSerName val="0"/>
          <c:showPercent val="0"/>
          <c:showBubbleSize val="0"/>
        </c:dLbls>
        <c:gapWidth val="150"/>
        <c:overlap val="100"/>
        <c:axId val="426420960"/>
        <c:axId val="426421352"/>
      </c:barChart>
      <c:catAx>
        <c:axId val="426420960"/>
        <c:scaling>
          <c:orientation val="minMax"/>
        </c:scaling>
        <c:delete val="0"/>
        <c:axPos val="b"/>
        <c:numFmt formatCode="General" sourceLinked="0"/>
        <c:majorTickMark val="out"/>
        <c:minorTickMark val="none"/>
        <c:tickLblPos val="nextTo"/>
        <c:crossAx val="426421352"/>
        <c:crosses val="autoZero"/>
        <c:auto val="1"/>
        <c:lblAlgn val="ctr"/>
        <c:lblOffset val="100"/>
        <c:noMultiLvlLbl val="0"/>
      </c:catAx>
      <c:valAx>
        <c:axId val="426421352"/>
        <c:scaling>
          <c:orientation val="minMax"/>
        </c:scaling>
        <c:delete val="0"/>
        <c:axPos val="l"/>
        <c:majorGridlines/>
        <c:numFmt formatCode="General" sourceLinked="1"/>
        <c:majorTickMark val="out"/>
        <c:minorTickMark val="none"/>
        <c:tickLblPos val="nextTo"/>
        <c:crossAx val="426420960"/>
        <c:crosses val="autoZero"/>
        <c:crossBetween val="between"/>
      </c:valAx>
    </c:plotArea>
    <c:plotVisOnly val="1"/>
    <c:dispBlanksAs val="gap"/>
    <c:showDLblsOverMax val="0"/>
  </c:chart>
  <c:txPr>
    <a:bodyPr/>
    <a:lstStyle/>
    <a:p>
      <a:pPr>
        <a:defRPr sz="1800"/>
      </a:pPr>
      <a:endParaRPr lang="en-US"/>
    </a:p>
  </c:txPr>
  <c:externalData r:id="rId2">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lrMapOvr bg1="lt1" tx1="dk1" bg2="lt2" tx2="dk2" accent1="accent1" accent2="accent2" accent3="accent3" accent4="accent4" accent5="accent5" accent6="accent6" hlink="hlink" folHlink="folHlink"/>
  <c:chart>
    <c:autoTitleDeleted val="1"/>
    <c:plotArea>
      <c:layout/>
      <c:barChart>
        <c:barDir val="col"/>
        <c:grouping val="stacked"/>
        <c:varyColors val="0"/>
        <c:ser>
          <c:idx val="0"/>
          <c:order val="0"/>
          <c:tx>
            <c:strRef>
              <c:f>Sheet1!$B$1</c:f>
              <c:strCache>
                <c:ptCount val="1"/>
                <c:pt idx="0">
                  <c:v>Column1</c:v>
                </c:pt>
              </c:strCache>
            </c:strRef>
          </c:tx>
          <c:invertIfNegative val="0"/>
          <c:dPt>
            <c:idx val="0"/>
            <c:invertIfNegative val="0"/>
            <c:bubble3D val="0"/>
            <c:spPr>
              <a:solidFill>
                <a:srgbClr val="3366FF"/>
              </a:solidFill>
            </c:spPr>
          </c:dPt>
          <c:dPt>
            <c:idx val="1"/>
            <c:invertIfNegative val="0"/>
            <c:bubble3D val="0"/>
            <c:spPr>
              <a:solidFill>
                <a:srgbClr val="008000"/>
              </a:solidFill>
            </c:spPr>
          </c:dPt>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2"/>
                <c:pt idx="0">
                  <c:v>2014/15</c:v>
                </c:pt>
                <c:pt idx="1">
                  <c:v>2015/16</c:v>
                </c:pt>
              </c:strCache>
            </c:strRef>
          </c:cat>
          <c:val>
            <c:numRef>
              <c:f>Sheet1!$B$2:$B$3</c:f>
              <c:numCache>
                <c:formatCode>General</c:formatCode>
                <c:ptCount val="2"/>
                <c:pt idx="0">
                  <c:v>707</c:v>
                </c:pt>
                <c:pt idx="1">
                  <c:v>345</c:v>
                </c:pt>
              </c:numCache>
            </c:numRef>
          </c:val>
        </c:ser>
        <c:dLbls>
          <c:showLegendKey val="0"/>
          <c:showVal val="0"/>
          <c:showCatName val="0"/>
          <c:showSerName val="0"/>
          <c:showPercent val="0"/>
          <c:showBubbleSize val="0"/>
        </c:dLbls>
        <c:gapWidth val="150"/>
        <c:overlap val="100"/>
        <c:axId val="426041208"/>
        <c:axId val="426421744"/>
      </c:barChart>
      <c:catAx>
        <c:axId val="426041208"/>
        <c:scaling>
          <c:orientation val="minMax"/>
        </c:scaling>
        <c:delete val="0"/>
        <c:axPos val="b"/>
        <c:numFmt formatCode="General" sourceLinked="0"/>
        <c:majorTickMark val="out"/>
        <c:minorTickMark val="none"/>
        <c:tickLblPos val="nextTo"/>
        <c:crossAx val="426421744"/>
        <c:crosses val="autoZero"/>
        <c:auto val="1"/>
        <c:lblAlgn val="ctr"/>
        <c:lblOffset val="100"/>
        <c:noMultiLvlLbl val="0"/>
      </c:catAx>
      <c:valAx>
        <c:axId val="426421744"/>
        <c:scaling>
          <c:orientation val="minMax"/>
        </c:scaling>
        <c:delete val="0"/>
        <c:axPos val="l"/>
        <c:majorGridlines/>
        <c:numFmt formatCode="General" sourceLinked="1"/>
        <c:majorTickMark val="out"/>
        <c:minorTickMark val="none"/>
        <c:tickLblPos val="nextTo"/>
        <c:crossAx val="426041208"/>
        <c:crosses val="autoZero"/>
        <c:crossBetween val="between"/>
      </c:valAx>
    </c:plotArea>
    <c:plotVisOnly val="1"/>
    <c:dispBlanksAs val="gap"/>
    <c:showDLblsOverMax val="0"/>
  </c:chart>
  <c:txPr>
    <a:bodyPr/>
    <a:lstStyle/>
    <a:p>
      <a:pPr>
        <a:defRPr sz="1800"/>
      </a:pPr>
      <a:endParaRPr lang="en-US"/>
    </a:p>
  </c:txPr>
  <c:externalData r:id="rId2">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lrMapOvr bg1="lt1" tx1="dk1" bg2="lt2" tx2="dk2" accent1="accent1" accent2="accent2" accent3="accent3" accent4="accent4" accent5="accent5" accent6="accent6" hlink="hlink" folHlink="folHlink"/>
  <c:chart>
    <c:autoTitleDeleted val="1"/>
    <c:plotArea>
      <c:layout/>
      <c:barChart>
        <c:barDir val="col"/>
        <c:grouping val="stacked"/>
        <c:varyColors val="0"/>
        <c:ser>
          <c:idx val="0"/>
          <c:order val="0"/>
          <c:tx>
            <c:strRef>
              <c:f>Sheet1!$B$1</c:f>
              <c:strCache>
                <c:ptCount val="1"/>
                <c:pt idx="0">
                  <c:v>Column1</c:v>
                </c:pt>
              </c:strCache>
            </c:strRef>
          </c:tx>
          <c:invertIfNegative val="0"/>
          <c:dPt>
            <c:idx val="0"/>
            <c:invertIfNegative val="0"/>
            <c:bubble3D val="0"/>
            <c:spPr>
              <a:solidFill>
                <a:srgbClr val="3366FF"/>
              </a:solidFill>
            </c:spPr>
          </c:dPt>
          <c:dPt>
            <c:idx val="1"/>
            <c:invertIfNegative val="0"/>
            <c:bubble3D val="0"/>
            <c:spPr>
              <a:solidFill>
                <a:srgbClr val="008000"/>
              </a:solidFill>
            </c:spPr>
          </c:dPt>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2"/>
                <c:pt idx="0">
                  <c:v>2014/15</c:v>
                </c:pt>
                <c:pt idx="1">
                  <c:v>2015/16</c:v>
                </c:pt>
              </c:strCache>
            </c:strRef>
          </c:cat>
          <c:val>
            <c:numRef>
              <c:f>Sheet1!$B$2:$B$3</c:f>
              <c:numCache>
                <c:formatCode>General</c:formatCode>
                <c:ptCount val="2"/>
                <c:pt idx="0">
                  <c:v>47.5</c:v>
                </c:pt>
                <c:pt idx="1">
                  <c:v>78</c:v>
                </c:pt>
              </c:numCache>
            </c:numRef>
          </c:val>
        </c:ser>
        <c:dLbls>
          <c:showLegendKey val="0"/>
          <c:showVal val="0"/>
          <c:showCatName val="0"/>
          <c:showSerName val="0"/>
          <c:showPercent val="0"/>
          <c:showBubbleSize val="0"/>
        </c:dLbls>
        <c:gapWidth val="150"/>
        <c:overlap val="100"/>
        <c:axId val="426422528"/>
        <c:axId val="426422920"/>
      </c:barChart>
      <c:catAx>
        <c:axId val="426422528"/>
        <c:scaling>
          <c:orientation val="minMax"/>
        </c:scaling>
        <c:delete val="0"/>
        <c:axPos val="b"/>
        <c:numFmt formatCode="General" sourceLinked="0"/>
        <c:majorTickMark val="out"/>
        <c:minorTickMark val="none"/>
        <c:tickLblPos val="nextTo"/>
        <c:crossAx val="426422920"/>
        <c:crosses val="autoZero"/>
        <c:auto val="1"/>
        <c:lblAlgn val="ctr"/>
        <c:lblOffset val="100"/>
        <c:noMultiLvlLbl val="0"/>
      </c:catAx>
      <c:valAx>
        <c:axId val="426422920"/>
        <c:scaling>
          <c:orientation val="minMax"/>
        </c:scaling>
        <c:delete val="0"/>
        <c:axPos val="l"/>
        <c:majorGridlines/>
        <c:numFmt formatCode="General" sourceLinked="1"/>
        <c:majorTickMark val="out"/>
        <c:minorTickMark val="none"/>
        <c:tickLblPos val="nextTo"/>
        <c:crossAx val="426422528"/>
        <c:crosses val="autoZero"/>
        <c:crossBetween val="between"/>
      </c:valAx>
    </c:plotArea>
    <c:plotVisOnly val="1"/>
    <c:dispBlanksAs val="gap"/>
    <c:showDLblsOverMax val="0"/>
  </c:chart>
  <c:txPr>
    <a:bodyPr/>
    <a:lstStyle/>
    <a:p>
      <a:pPr>
        <a:defRPr sz="1800"/>
      </a:pPr>
      <a:endParaRPr lang="en-US"/>
    </a:p>
  </c:txPr>
  <c:externalData r:id="rId2">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lrMapOvr bg1="lt1" tx1="dk1" bg2="lt2" tx2="dk2" accent1="accent1" accent2="accent2" accent3="accent3" accent4="accent4" accent5="accent5" accent6="accent6" hlink="hlink" folHlink="folHlink"/>
  <c:chart>
    <c:autoTitleDeleted val="1"/>
    <c:plotArea>
      <c:layout/>
      <c:barChart>
        <c:barDir val="col"/>
        <c:grouping val="stacked"/>
        <c:varyColors val="0"/>
        <c:ser>
          <c:idx val="0"/>
          <c:order val="0"/>
          <c:tx>
            <c:strRef>
              <c:f>Sheet1!$B$1</c:f>
              <c:strCache>
                <c:ptCount val="1"/>
                <c:pt idx="0">
                  <c:v>Column1</c:v>
                </c:pt>
              </c:strCache>
            </c:strRef>
          </c:tx>
          <c:invertIfNegative val="0"/>
          <c:dPt>
            <c:idx val="0"/>
            <c:invertIfNegative val="0"/>
            <c:bubble3D val="0"/>
            <c:spPr>
              <a:solidFill>
                <a:srgbClr val="3366FF"/>
              </a:solidFill>
            </c:spPr>
          </c:dPt>
          <c:dPt>
            <c:idx val="1"/>
            <c:invertIfNegative val="0"/>
            <c:bubble3D val="0"/>
            <c:spPr>
              <a:solidFill>
                <a:srgbClr val="008000"/>
              </a:solidFill>
            </c:spPr>
          </c:dPt>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2"/>
                <c:pt idx="0">
                  <c:v>2014/15</c:v>
                </c:pt>
                <c:pt idx="1">
                  <c:v>2015/16</c:v>
                </c:pt>
              </c:strCache>
            </c:strRef>
          </c:cat>
          <c:val>
            <c:numRef>
              <c:f>Sheet1!$B$2:$B$3</c:f>
              <c:numCache>
                <c:formatCode>General</c:formatCode>
                <c:ptCount val="2"/>
                <c:pt idx="0">
                  <c:v>21</c:v>
                </c:pt>
                <c:pt idx="1">
                  <c:v>77</c:v>
                </c:pt>
              </c:numCache>
            </c:numRef>
          </c:val>
        </c:ser>
        <c:dLbls>
          <c:showLegendKey val="0"/>
          <c:showVal val="0"/>
          <c:showCatName val="0"/>
          <c:showSerName val="0"/>
          <c:showPercent val="0"/>
          <c:showBubbleSize val="0"/>
        </c:dLbls>
        <c:gapWidth val="150"/>
        <c:overlap val="100"/>
        <c:axId val="426424096"/>
        <c:axId val="426424488"/>
      </c:barChart>
      <c:catAx>
        <c:axId val="426424096"/>
        <c:scaling>
          <c:orientation val="minMax"/>
        </c:scaling>
        <c:delete val="0"/>
        <c:axPos val="b"/>
        <c:numFmt formatCode="General" sourceLinked="0"/>
        <c:majorTickMark val="out"/>
        <c:minorTickMark val="none"/>
        <c:tickLblPos val="nextTo"/>
        <c:crossAx val="426424488"/>
        <c:crosses val="autoZero"/>
        <c:auto val="1"/>
        <c:lblAlgn val="ctr"/>
        <c:lblOffset val="100"/>
        <c:noMultiLvlLbl val="0"/>
      </c:catAx>
      <c:valAx>
        <c:axId val="426424488"/>
        <c:scaling>
          <c:orientation val="minMax"/>
        </c:scaling>
        <c:delete val="0"/>
        <c:axPos val="l"/>
        <c:majorGridlines/>
        <c:numFmt formatCode="General" sourceLinked="1"/>
        <c:majorTickMark val="out"/>
        <c:minorTickMark val="none"/>
        <c:tickLblPos val="nextTo"/>
        <c:crossAx val="426424096"/>
        <c:crosses val="autoZero"/>
        <c:crossBetween val="between"/>
      </c:valAx>
    </c:plotArea>
    <c:plotVisOnly val="1"/>
    <c:dispBlanksAs val="gap"/>
    <c:showDLblsOverMax val="0"/>
  </c:chart>
  <c:txPr>
    <a:bodyPr/>
    <a:lstStyle/>
    <a:p>
      <a:pPr>
        <a:defRPr sz="1800"/>
      </a:pPr>
      <a:endParaRPr lang="en-US"/>
    </a:p>
  </c:txPr>
  <c:externalData r:id="rId2">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lrMapOvr bg1="lt1" tx1="dk1" bg2="lt2" tx2="dk2" accent1="accent1" accent2="accent2" accent3="accent3" accent4="accent4" accent5="accent5" accent6="accent6" hlink="hlink" folHlink="folHlink"/>
  <c:chart>
    <c:autoTitleDeleted val="1"/>
    <c:plotArea>
      <c:layout/>
      <c:barChart>
        <c:barDir val="col"/>
        <c:grouping val="stacked"/>
        <c:varyColors val="0"/>
        <c:ser>
          <c:idx val="0"/>
          <c:order val="0"/>
          <c:tx>
            <c:strRef>
              <c:f>Sheet1!$B$1</c:f>
              <c:strCache>
                <c:ptCount val="1"/>
                <c:pt idx="0">
                  <c:v>Column1</c:v>
                </c:pt>
              </c:strCache>
            </c:strRef>
          </c:tx>
          <c:invertIfNegative val="0"/>
          <c:dPt>
            <c:idx val="0"/>
            <c:invertIfNegative val="0"/>
            <c:bubble3D val="0"/>
            <c:spPr>
              <a:solidFill>
                <a:srgbClr val="3366FF"/>
              </a:solidFill>
            </c:spPr>
          </c:dPt>
          <c:dPt>
            <c:idx val="1"/>
            <c:invertIfNegative val="0"/>
            <c:bubble3D val="0"/>
            <c:spPr>
              <a:solidFill>
                <a:srgbClr val="008000"/>
              </a:solidFill>
            </c:spPr>
          </c:dPt>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2"/>
                <c:pt idx="0">
                  <c:v>2014/15</c:v>
                </c:pt>
                <c:pt idx="1">
                  <c:v>2015/16</c:v>
                </c:pt>
              </c:strCache>
            </c:strRef>
          </c:cat>
          <c:val>
            <c:numRef>
              <c:f>Sheet1!$B$2:$B$3</c:f>
              <c:numCache>
                <c:formatCode>General</c:formatCode>
                <c:ptCount val="2"/>
                <c:pt idx="0">
                  <c:v>82</c:v>
                </c:pt>
                <c:pt idx="1">
                  <c:v>77</c:v>
                </c:pt>
              </c:numCache>
            </c:numRef>
          </c:val>
        </c:ser>
        <c:dLbls>
          <c:showLegendKey val="0"/>
          <c:showVal val="0"/>
          <c:showCatName val="0"/>
          <c:showSerName val="0"/>
          <c:showPercent val="0"/>
          <c:showBubbleSize val="0"/>
        </c:dLbls>
        <c:gapWidth val="150"/>
        <c:overlap val="100"/>
        <c:axId val="426425272"/>
        <c:axId val="426425664"/>
      </c:barChart>
      <c:catAx>
        <c:axId val="426425272"/>
        <c:scaling>
          <c:orientation val="minMax"/>
        </c:scaling>
        <c:delete val="0"/>
        <c:axPos val="b"/>
        <c:numFmt formatCode="General" sourceLinked="0"/>
        <c:majorTickMark val="out"/>
        <c:minorTickMark val="none"/>
        <c:tickLblPos val="nextTo"/>
        <c:crossAx val="426425664"/>
        <c:crosses val="autoZero"/>
        <c:auto val="1"/>
        <c:lblAlgn val="ctr"/>
        <c:lblOffset val="100"/>
        <c:noMultiLvlLbl val="0"/>
      </c:catAx>
      <c:valAx>
        <c:axId val="426425664"/>
        <c:scaling>
          <c:orientation val="minMax"/>
        </c:scaling>
        <c:delete val="0"/>
        <c:axPos val="l"/>
        <c:majorGridlines/>
        <c:numFmt formatCode="General" sourceLinked="1"/>
        <c:majorTickMark val="out"/>
        <c:minorTickMark val="none"/>
        <c:tickLblPos val="nextTo"/>
        <c:crossAx val="426425272"/>
        <c:crosses val="autoZero"/>
        <c:crossBetween val="between"/>
      </c:valAx>
    </c:plotArea>
    <c:plotVisOnly val="1"/>
    <c:dispBlanksAs val="gap"/>
    <c:showDLblsOverMax val="0"/>
  </c:chart>
  <c:txPr>
    <a:bodyPr/>
    <a:lstStyle/>
    <a:p>
      <a:pPr>
        <a:defRPr sz="1800"/>
      </a:pPr>
      <a:endParaRPr lang="en-US"/>
    </a:p>
  </c:txPr>
  <c:externalData r:id="rId2">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7580FC0-D78E-CA46-BF8C-4512D62692C9}" type="datetimeFigureOut">
              <a:rPr lang="en-US" smtClean="0"/>
              <a:t>11/8/2016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EB0070C-C6EA-C242-92DB-A930B1A8B01B}" type="slidenum">
              <a:rPr lang="en-US" smtClean="0"/>
              <a:t>‹#›</a:t>
            </a:fld>
            <a:endParaRPr lang="en-US"/>
          </a:p>
        </p:txBody>
      </p:sp>
    </p:spTree>
    <p:extLst>
      <p:ext uri="{BB962C8B-B14F-4D97-AF65-F5344CB8AC3E}">
        <p14:creationId xmlns:p14="http://schemas.microsoft.com/office/powerpoint/2010/main" val="1886123648"/>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FD6AB3F-C461-44C7-9BB7-ABE920E21153}" type="slidenum">
              <a:rPr lang="en-US" smtClean="0">
                <a:solidFill>
                  <a:prstClr val="black"/>
                </a:solidFill>
                <a:latin typeface="Calibri"/>
              </a:rPr>
              <a:pPr/>
              <a:t>1</a:t>
            </a:fld>
            <a:endParaRPr lang="en-US">
              <a:solidFill>
                <a:prstClr val="black"/>
              </a:solidFill>
              <a:latin typeface="Calibri"/>
            </a:endParaRPr>
          </a:p>
        </p:txBody>
      </p:sp>
    </p:spTree>
    <p:extLst>
      <p:ext uri="{BB962C8B-B14F-4D97-AF65-F5344CB8AC3E}">
        <p14:creationId xmlns:p14="http://schemas.microsoft.com/office/powerpoint/2010/main" val="24775008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5F83BD3-1057-47D8-BD0E-D843BD65832E}" type="slidenum">
              <a:rPr lang="en-US" smtClean="0"/>
              <a:t>2</a:t>
            </a:fld>
            <a:endParaRPr lang="en-US"/>
          </a:p>
        </p:txBody>
      </p:sp>
    </p:spTree>
    <p:extLst>
      <p:ext uri="{BB962C8B-B14F-4D97-AF65-F5344CB8AC3E}">
        <p14:creationId xmlns:p14="http://schemas.microsoft.com/office/powerpoint/2010/main" val="33229610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29. A behavioral curriculum includes teaching expectations and rules.</a:t>
            </a:r>
          </a:p>
          <a:p>
            <a:r>
              <a:rPr lang="en-US" dirty="0" smtClean="0"/>
              <a:t>30. Lessons include examples and non-examples</a:t>
            </a:r>
          </a:p>
          <a:p>
            <a:endParaRPr lang="en-US" dirty="0" smtClean="0"/>
          </a:p>
          <a:p>
            <a:pPr>
              <a:buClr>
                <a:schemeClr val="accent2"/>
              </a:buClr>
            </a:pPr>
            <a:r>
              <a:rPr lang="en-US" dirty="0" smtClean="0"/>
              <a:t>Considerations:</a:t>
            </a:r>
          </a:p>
          <a:p>
            <a:pPr lvl="1">
              <a:buClr>
                <a:schemeClr val="accent2"/>
              </a:buClr>
            </a:pPr>
            <a:r>
              <a:rPr lang="en-US" dirty="0" smtClean="0"/>
              <a:t>Provide lesson plans to teachers; make them easily accessible and editable</a:t>
            </a:r>
          </a:p>
          <a:p>
            <a:pPr lvl="3">
              <a:buClr>
                <a:schemeClr val="accent2"/>
              </a:buClr>
            </a:pPr>
            <a:r>
              <a:rPr lang="en-US" dirty="0" smtClean="0"/>
              <a:t>Shared files, </a:t>
            </a:r>
            <a:r>
              <a:rPr lang="en-US" dirty="0" err="1" smtClean="0"/>
              <a:t>dropbox</a:t>
            </a:r>
            <a:r>
              <a:rPr lang="en-US" dirty="0" smtClean="0"/>
              <a:t>, website icons, outlook</a:t>
            </a:r>
          </a:p>
          <a:p>
            <a:pPr lvl="1">
              <a:buClr>
                <a:schemeClr val="accent2"/>
              </a:buClr>
            </a:pPr>
            <a:r>
              <a:rPr lang="en-US" dirty="0" smtClean="0"/>
              <a:t>Provide demonstrations of how to deliver lesson plans effectively</a:t>
            </a:r>
          </a:p>
          <a:p>
            <a:pPr lvl="2">
              <a:buClr>
                <a:schemeClr val="accent2"/>
              </a:buClr>
            </a:pPr>
            <a:r>
              <a:rPr lang="en-US" dirty="0" smtClean="0"/>
              <a:t>Videos: Create videos; find</a:t>
            </a:r>
            <a:r>
              <a:rPr lang="en-US" baseline="0" dirty="0" smtClean="0"/>
              <a:t> videos (explicitinstruction.org; </a:t>
            </a:r>
            <a:r>
              <a:rPr lang="en-US" baseline="0" dirty="0" err="1" smtClean="0"/>
              <a:t>abri</a:t>
            </a:r>
            <a:r>
              <a:rPr lang="en-US" baseline="0" dirty="0" smtClean="0"/>
              <a:t> videos)</a:t>
            </a:r>
            <a:endParaRPr lang="en-US" dirty="0" smtClean="0"/>
          </a:p>
          <a:p>
            <a:pPr lvl="2">
              <a:buClr>
                <a:schemeClr val="accent2"/>
              </a:buClr>
            </a:pPr>
            <a:r>
              <a:rPr lang="en-US" dirty="0" smtClean="0"/>
              <a:t>Live demos</a:t>
            </a:r>
          </a:p>
          <a:p>
            <a:pPr lvl="1">
              <a:buClr>
                <a:schemeClr val="accent2"/>
              </a:buClr>
            </a:pPr>
            <a:r>
              <a:rPr lang="en-US" dirty="0" smtClean="0"/>
              <a:t>Ensure critical features included</a:t>
            </a:r>
          </a:p>
          <a:p>
            <a:endParaRPr lang="en-US" dirty="0"/>
          </a:p>
        </p:txBody>
      </p:sp>
      <p:sp>
        <p:nvSpPr>
          <p:cNvPr id="4" name="Slide Number Placeholder 3"/>
          <p:cNvSpPr>
            <a:spLocks noGrp="1"/>
          </p:cNvSpPr>
          <p:nvPr>
            <p:ph type="sldNum" sz="quarter" idx="10"/>
          </p:nvPr>
        </p:nvSpPr>
        <p:spPr/>
        <p:txBody>
          <a:bodyPr/>
          <a:lstStyle/>
          <a:p>
            <a:fld id="{A5F83BD3-1057-47D8-BD0E-D843BD65832E}" type="slidenum">
              <a:rPr lang="en-US" smtClean="0">
                <a:solidFill>
                  <a:prstClr val="black"/>
                </a:solidFill>
              </a:rPr>
              <a:pPr/>
              <a:t>13</a:t>
            </a:fld>
            <a:endParaRPr lang="en-US">
              <a:solidFill>
                <a:prstClr val="black"/>
              </a:solidFill>
            </a:endParaRPr>
          </a:p>
        </p:txBody>
      </p:sp>
    </p:spTree>
    <p:extLst>
      <p:ext uri="{BB962C8B-B14F-4D97-AF65-F5344CB8AC3E}">
        <p14:creationId xmlns:p14="http://schemas.microsoft.com/office/powerpoint/2010/main" val="23406283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31. Lessons use a variety of teaching strategies</a:t>
            </a:r>
          </a:p>
          <a:p>
            <a:r>
              <a:rPr lang="en-US" dirty="0" smtClean="0"/>
              <a:t>32. Lessons are embedded into subject area curriculum</a:t>
            </a:r>
          </a:p>
          <a:p>
            <a:r>
              <a:rPr lang="en-US" dirty="0" smtClean="0"/>
              <a:t>33. Faculty/staff and students are involved in development &amp; delivery of behavioral curriculum</a:t>
            </a:r>
          </a:p>
          <a:p>
            <a:r>
              <a:rPr lang="en-US" dirty="0" smtClean="0"/>
              <a:t>34. Strategies to share key features of SWPBIS program with families/community are developed and implemented</a:t>
            </a:r>
          </a:p>
          <a:p>
            <a:endParaRPr lang="en-US" dirty="0"/>
          </a:p>
        </p:txBody>
      </p:sp>
      <p:sp>
        <p:nvSpPr>
          <p:cNvPr id="4" name="Slide Number Placeholder 3"/>
          <p:cNvSpPr>
            <a:spLocks noGrp="1"/>
          </p:cNvSpPr>
          <p:nvPr>
            <p:ph type="sldNum" sz="quarter" idx="10"/>
          </p:nvPr>
        </p:nvSpPr>
        <p:spPr/>
        <p:txBody>
          <a:bodyPr/>
          <a:lstStyle/>
          <a:p>
            <a:fld id="{A5F83BD3-1057-47D8-BD0E-D843BD65832E}" type="slidenum">
              <a:rPr lang="en-US" smtClean="0">
                <a:solidFill>
                  <a:prstClr val="black"/>
                </a:solidFill>
              </a:rPr>
              <a:pPr/>
              <a:t>14</a:t>
            </a:fld>
            <a:endParaRPr lang="en-US">
              <a:solidFill>
                <a:prstClr val="black"/>
              </a:solidFill>
            </a:endParaRPr>
          </a:p>
        </p:txBody>
      </p:sp>
    </p:spTree>
    <p:extLst>
      <p:ext uri="{BB962C8B-B14F-4D97-AF65-F5344CB8AC3E}">
        <p14:creationId xmlns:p14="http://schemas.microsoft.com/office/powerpoint/2010/main" val="34391347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31. Lessons use a variety of teaching strategies</a:t>
            </a:r>
          </a:p>
          <a:p>
            <a:r>
              <a:rPr lang="en-US" dirty="0" smtClean="0"/>
              <a:t>32. Lessons are embedded into subject area curriculum</a:t>
            </a:r>
          </a:p>
          <a:p>
            <a:r>
              <a:rPr lang="en-US" dirty="0" smtClean="0"/>
              <a:t>33. Faculty/staff and students are involved in development &amp; delivery of behavioral curriculum</a:t>
            </a:r>
          </a:p>
          <a:p>
            <a:r>
              <a:rPr lang="en-US" dirty="0" smtClean="0"/>
              <a:t>34. Strategies to share key features of SWPBIS program with families/community are developed and implemented</a:t>
            </a:r>
          </a:p>
          <a:p>
            <a:endParaRPr lang="en-US" dirty="0"/>
          </a:p>
        </p:txBody>
      </p:sp>
      <p:sp>
        <p:nvSpPr>
          <p:cNvPr id="4" name="Slide Number Placeholder 3"/>
          <p:cNvSpPr>
            <a:spLocks noGrp="1"/>
          </p:cNvSpPr>
          <p:nvPr>
            <p:ph type="sldNum" sz="quarter" idx="10"/>
          </p:nvPr>
        </p:nvSpPr>
        <p:spPr/>
        <p:txBody>
          <a:bodyPr/>
          <a:lstStyle/>
          <a:p>
            <a:fld id="{A5F83BD3-1057-47D8-BD0E-D843BD65832E}" type="slidenum">
              <a:rPr lang="en-US" smtClean="0">
                <a:solidFill>
                  <a:prstClr val="black"/>
                </a:solidFill>
              </a:rPr>
              <a:pPr/>
              <a:t>15</a:t>
            </a:fld>
            <a:endParaRPr lang="en-US">
              <a:solidFill>
                <a:prstClr val="black"/>
              </a:solidFill>
            </a:endParaRPr>
          </a:p>
        </p:txBody>
      </p:sp>
    </p:spTree>
    <p:extLst>
      <p:ext uri="{BB962C8B-B14F-4D97-AF65-F5344CB8AC3E}">
        <p14:creationId xmlns:p14="http://schemas.microsoft.com/office/powerpoint/2010/main" val="36771114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32. Lessons are embedded into subject area curriculum</a:t>
            </a:r>
          </a:p>
          <a:p>
            <a:r>
              <a:rPr lang="en-US" dirty="0" smtClean="0"/>
              <a:t>	2 pts: Nearly all teachers embed behavior teaching into subject area curriculum on a daily basis.</a:t>
            </a:r>
          </a:p>
          <a:p>
            <a:r>
              <a:rPr lang="en-US" dirty="0" smtClean="0"/>
              <a:t>	1 </a:t>
            </a:r>
            <a:r>
              <a:rPr lang="en-US" dirty="0" err="1" smtClean="0"/>
              <a:t>pt</a:t>
            </a:r>
            <a:r>
              <a:rPr lang="en-US" dirty="0" smtClean="0"/>
              <a:t>:  About 50% of teachers embed behavior teaching into subject area curriculum or embed behavior teaching fewer than 3 times per week</a:t>
            </a:r>
          </a:p>
          <a:p>
            <a:r>
              <a:rPr lang="en-US" dirty="0" smtClean="0"/>
              <a:t>	0 pts:  Less than 50% of all teachers embed behavior teaching into subject area curriculum or only occasionally remember to include behavior teaching in subject areas.</a:t>
            </a:r>
          </a:p>
          <a:p>
            <a:r>
              <a:rPr lang="en-US" dirty="0" smtClean="0"/>
              <a:t>33. Faculty/staff and students are involved in development &amp; delivery of behavioral curriculum</a:t>
            </a:r>
          </a:p>
          <a:p>
            <a:r>
              <a:rPr lang="en-US" dirty="0" smtClean="0"/>
              <a:t>34. Strategies to share key features of SWPBIS program with families/community are developed and implemented</a:t>
            </a:r>
          </a:p>
          <a:p>
            <a:endParaRPr lang="en-US" dirty="0"/>
          </a:p>
        </p:txBody>
      </p:sp>
      <p:sp>
        <p:nvSpPr>
          <p:cNvPr id="4" name="Slide Number Placeholder 3"/>
          <p:cNvSpPr>
            <a:spLocks noGrp="1"/>
          </p:cNvSpPr>
          <p:nvPr>
            <p:ph type="sldNum" sz="quarter" idx="10"/>
          </p:nvPr>
        </p:nvSpPr>
        <p:spPr/>
        <p:txBody>
          <a:bodyPr/>
          <a:lstStyle/>
          <a:p>
            <a:fld id="{A5F83BD3-1057-47D8-BD0E-D843BD65832E}" type="slidenum">
              <a:rPr lang="en-US" smtClean="0">
                <a:solidFill>
                  <a:prstClr val="black"/>
                </a:solidFill>
              </a:rPr>
              <a:pPr/>
              <a:t>16</a:t>
            </a:fld>
            <a:endParaRPr lang="en-US">
              <a:solidFill>
                <a:prstClr val="black"/>
              </a:solidFill>
            </a:endParaRPr>
          </a:p>
        </p:txBody>
      </p:sp>
    </p:spTree>
    <p:extLst>
      <p:ext uri="{BB962C8B-B14F-4D97-AF65-F5344CB8AC3E}">
        <p14:creationId xmlns:p14="http://schemas.microsoft.com/office/powerpoint/2010/main" val="15170329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Nearly all teachers embed behavior teaching into subject area curriculum on a daily basis.</a:t>
            </a:r>
            <a:endParaRPr lang="en-US" dirty="0"/>
          </a:p>
        </p:txBody>
      </p:sp>
      <p:sp>
        <p:nvSpPr>
          <p:cNvPr id="4" name="Slide Number Placeholder 3"/>
          <p:cNvSpPr>
            <a:spLocks noGrp="1"/>
          </p:cNvSpPr>
          <p:nvPr>
            <p:ph type="sldNum" sz="quarter" idx="10"/>
          </p:nvPr>
        </p:nvSpPr>
        <p:spPr/>
        <p:txBody>
          <a:bodyPr/>
          <a:lstStyle/>
          <a:p>
            <a:fld id="{A5F83BD3-1057-47D8-BD0E-D843BD65832E}" type="slidenum">
              <a:rPr lang="en-US" smtClean="0">
                <a:solidFill>
                  <a:prstClr val="black"/>
                </a:solidFill>
              </a:rPr>
              <a:pPr/>
              <a:t>17</a:t>
            </a:fld>
            <a:endParaRPr lang="en-US">
              <a:solidFill>
                <a:prstClr val="black"/>
              </a:solidFill>
            </a:endParaRPr>
          </a:p>
        </p:txBody>
      </p:sp>
    </p:spTree>
    <p:extLst>
      <p:ext uri="{BB962C8B-B14F-4D97-AF65-F5344CB8AC3E}">
        <p14:creationId xmlns:p14="http://schemas.microsoft.com/office/powerpoint/2010/main" val="28893857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32. Lessons are embedded into subject area curriculum</a:t>
            </a:r>
          </a:p>
          <a:p>
            <a:r>
              <a:rPr lang="en-US" dirty="0" smtClean="0"/>
              <a:t>33. Faculty/staff and students are involved in development &amp; delivery of behavioral curriculum</a:t>
            </a:r>
          </a:p>
          <a:p>
            <a:r>
              <a:rPr lang="en-US" dirty="0" smtClean="0"/>
              <a:t>34. Strategies to share key features of SWPBIS program with families/community are developed and implemented</a:t>
            </a:r>
          </a:p>
          <a:p>
            <a:endParaRPr lang="en-US" dirty="0"/>
          </a:p>
        </p:txBody>
      </p:sp>
      <p:sp>
        <p:nvSpPr>
          <p:cNvPr id="4" name="Slide Number Placeholder 3"/>
          <p:cNvSpPr>
            <a:spLocks noGrp="1"/>
          </p:cNvSpPr>
          <p:nvPr>
            <p:ph type="sldNum" sz="quarter" idx="10"/>
          </p:nvPr>
        </p:nvSpPr>
        <p:spPr/>
        <p:txBody>
          <a:bodyPr/>
          <a:lstStyle/>
          <a:p>
            <a:fld id="{A5F83BD3-1057-47D8-BD0E-D843BD65832E}" type="slidenum">
              <a:rPr lang="en-US" smtClean="0">
                <a:solidFill>
                  <a:prstClr val="black"/>
                </a:solidFill>
              </a:rPr>
              <a:pPr/>
              <a:t>18</a:t>
            </a:fld>
            <a:endParaRPr lang="en-US">
              <a:solidFill>
                <a:prstClr val="black"/>
              </a:solidFill>
            </a:endParaRPr>
          </a:p>
        </p:txBody>
      </p:sp>
    </p:spTree>
    <p:extLst>
      <p:ext uri="{BB962C8B-B14F-4D97-AF65-F5344CB8AC3E}">
        <p14:creationId xmlns:p14="http://schemas.microsoft.com/office/powerpoint/2010/main" val="7437821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29. A behavioral curriculum includes teaching expectations and rules.</a:t>
            </a:r>
          </a:p>
          <a:p>
            <a:r>
              <a:rPr lang="en-US" dirty="0" smtClean="0"/>
              <a:t>30. Lessons include examples and non-examples</a:t>
            </a:r>
          </a:p>
          <a:p>
            <a:r>
              <a:rPr lang="en-US" dirty="0" smtClean="0"/>
              <a:t>31. Lessons use a variety of teaching strategies</a:t>
            </a:r>
          </a:p>
          <a:p>
            <a:r>
              <a:rPr lang="en-US" dirty="0" smtClean="0"/>
              <a:t>32. Lessons are embedded into subject area curriculum</a:t>
            </a:r>
          </a:p>
          <a:p>
            <a:r>
              <a:rPr lang="en-US" dirty="0" smtClean="0"/>
              <a:t>33. Faculty/staff and students are involved in development &amp; delivery of behavioral curriculum</a:t>
            </a:r>
          </a:p>
          <a:p>
            <a:r>
              <a:rPr lang="en-US" dirty="0" smtClean="0"/>
              <a:t>34. Strategies to share key features of SWPBIS program with families/community are developed and implemented</a:t>
            </a:r>
          </a:p>
          <a:p>
            <a:endParaRPr lang="en-US" dirty="0"/>
          </a:p>
        </p:txBody>
      </p:sp>
      <p:sp>
        <p:nvSpPr>
          <p:cNvPr id="4" name="Slide Number Placeholder 3"/>
          <p:cNvSpPr>
            <a:spLocks noGrp="1"/>
          </p:cNvSpPr>
          <p:nvPr>
            <p:ph type="sldNum" sz="quarter" idx="10"/>
          </p:nvPr>
        </p:nvSpPr>
        <p:spPr/>
        <p:txBody>
          <a:bodyPr/>
          <a:lstStyle/>
          <a:p>
            <a:fld id="{A5F83BD3-1057-47D8-BD0E-D843BD65832E}" type="slidenum">
              <a:rPr lang="en-US" smtClean="0">
                <a:solidFill>
                  <a:prstClr val="black"/>
                </a:solidFill>
              </a:rPr>
              <a:pPr/>
              <a:t>19</a:t>
            </a:fld>
            <a:endParaRPr lang="en-US">
              <a:solidFill>
                <a:prstClr val="black"/>
              </a:solidFill>
            </a:endParaRPr>
          </a:p>
        </p:txBody>
      </p:sp>
    </p:spTree>
    <p:extLst>
      <p:ext uri="{BB962C8B-B14F-4D97-AF65-F5344CB8AC3E}">
        <p14:creationId xmlns:p14="http://schemas.microsoft.com/office/powerpoint/2010/main" val="2350144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34. Strategies to share key features of SWPBIS program with families/community are developed and implemented</a:t>
            </a:r>
          </a:p>
          <a:p>
            <a:endParaRPr lang="en-US" dirty="0" smtClean="0"/>
          </a:p>
          <a:p>
            <a:endParaRPr lang="en-US" dirty="0" smtClean="0"/>
          </a:p>
          <a:p>
            <a:r>
              <a:rPr lang="en-US" dirty="0" smtClean="0"/>
              <a:t>1 </a:t>
            </a:r>
            <a:r>
              <a:rPr lang="en-US" dirty="0" err="1" smtClean="0"/>
              <a:t>pt</a:t>
            </a:r>
            <a:r>
              <a:rPr lang="en-US" dirty="0" smtClean="0"/>
              <a:t>: The PBIS Plan includes strategies to reinforce lessons with families and the community (i.e., after‐school programs teach expectations, newsletters with tips for meeting expectations at home)</a:t>
            </a:r>
          </a:p>
          <a:p>
            <a:endParaRPr lang="en-US" dirty="0"/>
          </a:p>
        </p:txBody>
      </p:sp>
      <p:sp>
        <p:nvSpPr>
          <p:cNvPr id="4" name="Slide Number Placeholder 3"/>
          <p:cNvSpPr>
            <a:spLocks noGrp="1"/>
          </p:cNvSpPr>
          <p:nvPr>
            <p:ph type="sldNum" sz="quarter" idx="10"/>
          </p:nvPr>
        </p:nvSpPr>
        <p:spPr/>
        <p:txBody>
          <a:bodyPr/>
          <a:lstStyle/>
          <a:p>
            <a:fld id="{A5F83BD3-1057-47D8-BD0E-D843BD65832E}" type="slidenum">
              <a:rPr lang="en-US" smtClean="0">
                <a:solidFill>
                  <a:prstClr val="black"/>
                </a:solidFill>
              </a:rPr>
              <a:pPr/>
              <a:t>20</a:t>
            </a:fld>
            <a:endParaRPr lang="en-US">
              <a:solidFill>
                <a:prstClr val="black"/>
              </a:solidFill>
            </a:endParaRPr>
          </a:p>
        </p:txBody>
      </p:sp>
    </p:spTree>
    <p:extLst>
      <p:ext uri="{BB962C8B-B14F-4D97-AF65-F5344CB8AC3E}">
        <p14:creationId xmlns:p14="http://schemas.microsoft.com/office/powerpoint/2010/main" val="19725459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35. A curriculum to teach the components of the discipline system to all staff is developed and used</a:t>
            </a:r>
          </a:p>
          <a:p>
            <a:r>
              <a:rPr lang="en-US" dirty="0" smtClean="0"/>
              <a:t>36. Plans for training staff how to teach expectations/rules/rewards are developed, scheduled and delivered </a:t>
            </a:r>
          </a:p>
          <a:p>
            <a:r>
              <a:rPr lang="en-US" dirty="0" smtClean="0"/>
              <a:t>37. A plan for teaching students expectations/rules/rewards is developed scheduled and delivered</a:t>
            </a:r>
          </a:p>
          <a:p>
            <a:r>
              <a:rPr lang="en-US" dirty="0" smtClean="0"/>
              <a:t>38. Booster sessions for students and staff are planned, scheduled, and delivered</a:t>
            </a:r>
          </a:p>
          <a:p>
            <a:r>
              <a:rPr lang="en-US" dirty="0" smtClean="0"/>
              <a:t>39. Schedule for rewards/incentives for the year is planned </a:t>
            </a:r>
          </a:p>
          <a:p>
            <a:r>
              <a:rPr lang="en-US" dirty="0" smtClean="0"/>
              <a:t>40. Plans for orienting incoming staff and students are developed and implemented </a:t>
            </a:r>
          </a:p>
          <a:p>
            <a:r>
              <a:rPr lang="en-US" dirty="0" smtClean="0"/>
              <a:t>41. Plans for involving families/community are developed &amp; implemented</a:t>
            </a:r>
            <a:endParaRPr lang="en-US" dirty="0"/>
          </a:p>
        </p:txBody>
      </p:sp>
      <p:sp>
        <p:nvSpPr>
          <p:cNvPr id="4" name="Slide Number Placeholder 3"/>
          <p:cNvSpPr>
            <a:spLocks noGrp="1"/>
          </p:cNvSpPr>
          <p:nvPr>
            <p:ph type="sldNum" sz="quarter" idx="10"/>
          </p:nvPr>
        </p:nvSpPr>
        <p:spPr/>
        <p:txBody>
          <a:bodyPr/>
          <a:lstStyle/>
          <a:p>
            <a:fld id="{A5F83BD3-1057-47D8-BD0E-D843BD65832E}" type="slidenum">
              <a:rPr lang="en-US" smtClean="0">
                <a:solidFill>
                  <a:prstClr val="black"/>
                </a:solidFill>
              </a:rPr>
              <a:pPr/>
              <a:t>21</a:t>
            </a:fld>
            <a:endParaRPr lang="en-US">
              <a:solidFill>
                <a:prstClr val="black"/>
              </a:solidFill>
            </a:endParaRPr>
          </a:p>
        </p:txBody>
      </p:sp>
    </p:spTree>
    <p:extLst>
      <p:ext uri="{BB962C8B-B14F-4D97-AF65-F5344CB8AC3E}">
        <p14:creationId xmlns:p14="http://schemas.microsoft.com/office/powerpoint/2010/main" val="246602990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35. A curriculum to teach the components of the discipline system to all staff is developed and used</a:t>
            </a:r>
          </a:p>
          <a:p>
            <a:endParaRPr lang="en-US" dirty="0" smtClean="0"/>
          </a:p>
          <a:p>
            <a:r>
              <a:rPr lang="en-US" dirty="0" smtClean="0"/>
              <a:t>2pts:</a:t>
            </a:r>
            <a:r>
              <a:rPr lang="en-US" baseline="0" dirty="0" smtClean="0"/>
              <a:t> </a:t>
            </a:r>
            <a:r>
              <a:rPr lang="en-US" dirty="0" smtClean="0"/>
              <a:t>The team scheduled time to present and train faculty and staff on the discipline procedures and data system including checks for accuracy of information or comprehension. Training included all components: referral process (flowchart), definitions of problem behaviors, explanation of major vs. minor forms, and how the data will be used to guide the team in decision making.</a:t>
            </a:r>
          </a:p>
          <a:p>
            <a:endParaRPr lang="en-US" dirty="0" smtClean="0"/>
          </a:p>
          <a:p>
            <a:r>
              <a:rPr lang="en-US" dirty="0" smtClean="0"/>
              <a:t>1 pt.:</a:t>
            </a:r>
            <a:r>
              <a:rPr lang="en-US" baseline="0" dirty="0" smtClean="0"/>
              <a:t> </a:t>
            </a:r>
            <a:r>
              <a:rPr lang="en-US" dirty="0" smtClean="0"/>
              <a:t>The team scheduled time to present and train faculty and staff on the discipline procedures and data system, but there were no checks for accuracy of information or comprehension. OR training did not include all components (i.e., referral process (flowchart), definitions of problem behaviors, explanation of major vs. minor forms, and how the data will be used to guide the team in decision making.)</a:t>
            </a:r>
          </a:p>
        </p:txBody>
      </p:sp>
      <p:sp>
        <p:nvSpPr>
          <p:cNvPr id="4" name="Slide Number Placeholder 3"/>
          <p:cNvSpPr>
            <a:spLocks noGrp="1"/>
          </p:cNvSpPr>
          <p:nvPr>
            <p:ph type="sldNum" sz="quarter" idx="10"/>
          </p:nvPr>
        </p:nvSpPr>
        <p:spPr/>
        <p:txBody>
          <a:bodyPr/>
          <a:lstStyle/>
          <a:p>
            <a:fld id="{A5F83BD3-1057-47D8-BD0E-D843BD65832E}" type="slidenum">
              <a:rPr lang="en-US" smtClean="0">
                <a:solidFill>
                  <a:prstClr val="black"/>
                </a:solidFill>
              </a:rPr>
              <a:pPr/>
              <a:t>22</a:t>
            </a:fld>
            <a:endParaRPr lang="en-US">
              <a:solidFill>
                <a:prstClr val="black"/>
              </a:solidFill>
            </a:endParaRPr>
          </a:p>
        </p:txBody>
      </p:sp>
    </p:spTree>
    <p:extLst>
      <p:ext uri="{BB962C8B-B14F-4D97-AF65-F5344CB8AC3E}">
        <p14:creationId xmlns:p14="http://schemas.microsoft.com/office/powerpoint/2010/main" val="309671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35. A curriculum to teach the components of the discipline system to all staff is developed and used</a:t>
            </a:r>
          </a:p>
          <a:p>
            <a:r>
              <a:rPr lang="en-US" dirty="0" smtClean="0"/>
              <a:t>36. Plans for training staff how to teach expectations/rules/rewards are developed, scheduled and delivered </a:t>
            </a:r>
          </a:p>
          <a:p>
            <a:r>
              <a:rPr lang="en-US" dirty="0" smtClean="0"/>
              <a:t>37. A plan for teaching students expectations/rules/rewards is developed scheduled and delivered</a:t>
            </a:r>
          </a:p>
          <a:p>
            <a:r>
              <a:rPr lang="en-US" dirty="0" smtClean="0"/>
              <a:t>38. Booster sessions for students and staff are planned, scheduled, and delivered</a:t>
            </a:r>
          </a:p>
          <a:p>
            <a:r>
              <a:rPr lang="en-US" dirty="0" smtClean="0"/>
              <a:t>39. Schedule for rewards/incentives for the year is planned </a:t>
            </a:r>
          </a:p>
          <a:p>
            <a:r>
              <a:rPr lang="en-US" dirty="0" smtClean="0"/>
              <a:t>40. Plans for orienting incoming staff and students are developed and implemented </a:t>
            </a:r>
          </a:p>
          <a:p>
            <a:r>
              <a:rPr lang="en-US" dirty="0" smtClean="0"/>
              <a:t>41. Plans for involving families/community are developed &amp; implemented</a:t>
            </a:r>
            <a:endParaRPr lang="en-US" dirty="0"/>
          </a:p>
        </p:txBody>
      </p:sp>
      <p:sp>
        <p:nvSpPr>
          <p:cNvPr id="4" name="Slide Number Placeholder 3"/>
          <p:cNvSpPr>
            <a:spLocks noGrp="1"/>
          </p:cNvSpPr>
          <p:nvPr>
            <p:ph type="sldNum" sz="quarter" idx="10"/>
          </p:nvPr>
        </p:nvSpPr>
        <p:spPr/>
        <p:txBody>
          <a:bodyPr/>
          <a:lstStyle/>
          <a:p>
            <a:fld id="{A5F83BD3-1057-47D8-BD0E-D843BD65832E}" type="slidenum">
              <a:rPr lang="en-US" smtClean="0">
                <a:solidFill>
                  <a:prstClr val="black"/>
                </a:solidFill>
              </a:rPr>
              <a:pPr/>
              <a:t>23</a:t>
            </a:fld>
            <a:endParaRPr lang="en-US">
              <a:solidFill>
                <a:prstClr val="black"/>
              </a:solidFill>
            </a:endParaRPr>
          </a:p>
        </p:txBody>
      </p:sp>
    </p:spTree>
    <p:extLst>
      <p:ext uri="{BB962C8B-B14F-4D97-AF65-F5344CB8AC3E}">
        <p14:creationId xmlns:p14="http://schemas.microsoft.com/office/powerpoint/2010/main" val="334340780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35. A curriculum to teach the components of the discipline system to all staff is developed and used</a:t>
            </a:r>
          </a:p>
          <a:p>
            <a:r>
              <a:rPr lang="en-US" dirty="0" smtClean="0"/>
              <a:t>36. Plans for training staff how to teach expectations/rules/rewards are developed, scheduled and delivered </a:t>
            </a:r>
          </a:p>
          <a:p>
            <a:r>
              <a:rPr lang="en-US" dirty="0" smtClean="0"/>
              <a:t>37. A plan for teaching students expectations/rules/rewards is developed scheduled and delivered</a:t>
            </a:r>
          </a:p>
          <a:p>
            <a:r>
              <a:rPr lang="en-US" dirty="0" smtClean="0"/>
              <a:t>38. Booster sessions for students and staff are planned, scheduled, and delivered</a:t>
            </a:r>
          </a:p>
          <a:p>
            <a:r>
              <a:rPr lang="en-US" dirty="0" smtClean="0"/>
              <a:t>39. Schedule for rewards/incentives for the year is planned </a:t>
            </a:r>
          </a:p>
          <a:p>
            <a:r>
              <a:rPr lang="en-US" dirty="0" smtClean="0"/>
              <a:t>40. Plans for orienting incoming staff and students are developed and implemented </a:t>
            </a:r>
          </a:p>
          <a:p>
            <a:r>
              <a:rPr lang="en-US" dirty="0" smtClean="0"/>
              <a:t>41. Plans for involving families/community are developed &amp; implemented</a:t>
            </a:r>
            <a:endParaRPr lang="en-US" dirty="0"/>
          </a:p>
        </p:txBody>
      </p:sp>
      <p:sp>
        <p:nvSpPr>
          <p:cNvPr id="4" name="Slide Number Placeholder 3"/>
          <p:cNvSpPr>
            <a:spLocks noGrp="1"/>
          </p:cNvSpPr>
          <p:nvPr>
            <p:ph type="sldNum" sz="quarter" idx="10"/>
          </p:nvPr>
        </p:nvSpPr>
        <p:spPr/>
        <p:txBody>
          <a:bodyPr/>
          <a:lstStyle/>
          <a:p>
            <a:fld id="{A5F83BD3-1057-47D8-BD0E-D843BD65832E}" type="slidenum">
              <a:rPr lang="en-US" smtClean="0">
                <a:solidFill>
                  <a:prstClr val="black"/>
                </a:solidFill>
              </a:rPr>
              <a:pPr/>
              <a:t>24</a:t>
            </a:fld>
            <a:endParaRPr lang="en-US">
              <a:solidFill>
                <a:prstClr val="black"/>
              </a:solidFill>
            </a:endParaRPr>
          </a:p>
        </p:txBody>
      </p:sp>
    </p:spTree>
    <p:extLst>
      <p:ext uri="{BB962C8B-B14F-4D97-AF65-F5344CB8AC3E}">
        <p14:creationId xmlns:p14="http://schemas.microsoft.com/office/powerpoint/2010/main" val="239373218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35. A curriculum to teach the components of the discipline system to all staff is developed and used</a:t>
            </a:r>
          </a:p>
          <a:p>
            <a:r>
              <a:rPr lang="en-US" dirty="0" smtClean="0"/>
              <a:t>36. Plans for training staff how to teach expectations/rules/rewards are developed, scheduled and delivered </a:t>
            </a:r>
          </a:p>
          <a:p>
            <a:r>
              <a:rPr lang="en-US" dirty="0" smtClean="0"/>
              <a:t>37. A plan for teaching students expectations/rules/rewards is developed scheduled and delivered</a:t>
            </a:r>
          </a:p>
          <a:p>
            <a:r>
              <a:rPr lang="en-US" dirty="0" smtClean="0"/>
              <a:t>38. Booster sessions for students and staff are planned, scheduled, and delivered</a:t>
            </a:r>
          </a:p>
          <a:p>
            <a:r>
              <a:rPr lang="en-US" dirty="0" smtClean="0"/>
              <a:t>39. Schedule for rewards/incentives for the year is planned </a:t>
            </a:r>
          </a:p>
          <a:p>
            <a:r>
              <a:rPr lang="en-US" dirty="0" smtClean="0"/>
              <a:t>40. Plans for orienting incoming staff and students are developed and implemented </a:t>
            </a:r>
          </a:p>
          <a:p>
            <a:r>
              <a:rPr lang="en-US" dirty="0" smtClean="0"/>
              <a:t>41. Plans for involving families/community are developed &amp; implemented</a:t>
            </a:r>
            <a:endParaRPr lang="en-US" dirty="0"/>
          </a:p>
        </p:txBody>
      </p:sp>
      <p:sp>
        <p:nvSpPr>
          <p:cNvPr id="4" name="Slide Number Placeholder 3"/>
          <p:cNvSpPr>
            <a:spLocks noGrp="1"/>
          </p:cNvSpPr>
          <p:nvPr>
            <p:ph type="sldNum" sz="quarter" idx="10"/>
          </p:nvPr>
        </p:nvSpPr>
        <p:spPr/>
        <p:txBody>
          <a:bodyPr/>
          <a:lstStyle/>
          <a:p>
            <a:fld id="{A5F83BD3-1057-47D8-BD0E-D843BD65832E}" type="slidenum">
              <a:rPr lang="en-US" smtClean="0">
                <a:solidFill>
                  <a:prstClr val="black"/>
                </a:solidFill>
              </a:rPr>
              <a:pPr/>
              <a:t>25</a:t>
            </a:fld>
            <a:endParaRPr lang="en-US">
              <a:solidFill>
                <a:prstClr val="black"/>
              </a:solidFill>
            </a:endParaRPr>
          </a:p>
        </p:txBody>
      </p:sp>
    </p:spTree>
    <p:extLst>
      <p:ext uri="{BB962C8B-B14F-4D97-AF65-F5344CB8AC3E}">
        <p14:creationId xmlns:p14="http://schemas.microsoft.com/office/powerpoint/2010/main" val="7255818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35. A curriculum to teach the components of the discipline system to all staff is developed and used</a:t>
            </a:r>
          </a:p>
          <a:p>
            <a:r>
              <a:rPr lang="en-US" dirty="0" smtClean="0"/>
              <a:t>36. Plans for training staff how to teach expectations/rules/rewards are developed, scheduled and delivered </a:t>
            </a:r>
          </a:p>
          <a:p>
            <a:r>
              <a:rPr lang="en-US" dirty="0" smtClean="0"/>
              <a:t>37. A plan for teaching students expectations/rules/rewards is developed scheduled and delivered</a:t>
            </a:r>
          </a:p>
          <a:p>
            <a:r>
              <a:rPr lang="en-US" dirty="0" smtClean="0"/>
              <a:t>38. Booster sessions for students and staff are planned, scheduled, and delivered</a:t>
            </a:r>
          </a:p>
          <a:p>
            <a:r>
              <a:rPr lang="en-US" dirty="0" smtClean="0"/>
              <a:t>39. Schedule for rewards/incentives for the year is planned </a:t>
            </a:r>
          </a:p>
          <a:p>
            <a:r>
              <a:rPr lang="en-US" dirty="0" smtClean="0"/>
              <a:t>40. Plans for orienting incoming staff and students are developed and implemented </a:t>
            </a:r>
          </a:p>
          <a:p>
            <a:r>
              <a:rPr lang="en-US" dirty="0" smtClean="0"/>
              <a:t>41. Plans for involving families/community are developed &amp; implemented</a:t>
            </a:r>
            <a:endParaRPr lang="en-US" dirty="0"/>
          </a:p>
        </p:txBody>
      </p:sp>
      <p:sp>
        <p:nvSpPr>
          <p:cNvPr id="4" name="Slide Number Placeholder 3"/>
          <p:cNvSpPr>
            <a:spLocks noGrp="1"/>
          </p:cNvSpPr>
          <p:nvPr>
            <p:ph type="sldNum" sz="quarter" idx="10"/>
          </p:nvPr>
        </p:nvSpPr>
        <p:spPr/>
        <p:txBody>
          <a:bodyPr/>
          <a:lstStyle/>
          <a:p>
            <a:fld id="{A5F83BD3-1057-47D8-BD0E-D843BD65832E}" type="slidenum">
              <a:rPr lang="en-US" smtClean="0">
                <a:solidFill>
                  <a:prstClr val="black"/>
                </a:solidFill>
              </a:rPr>
              <a:pPr/>
              <a:t>26</a:t>
            </a:fld>
            <a:endParaRPr lang="en-US">
              <a:solidFill>
                <a:prstClr val="black"/>
              </a:solidFill>
            </a:endParaRPr>
          </a:p>
        </p:txBody>
      </p:sp>
    </p:spTree>
    <p:extLst>
      <p:ext uri="{BB962C8B-B14F-4D97-AF65-F5344CB8AC3E}">
        <p14:creationId xmlns:p14="http://schemas.microsoft.com/office/powerpoint/2010/main" val="135679299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35. A curriculum to teach the components of the discipline system to all staff is developed and used</a:t>
            </a:r>
          </a:p>
          <a:p>
            <a:r>
              <a:rPr lang="en-US" dirty="0" smtClean="0"/>
              <a:t>36. Plans for training staff how to teach expectations/rules/rewards are developed, scheduled and delivered </a:t>
            </a:r>
          </a:p>
          <a:p>
            <a:r>
              <a:rPr lang="en-US" dirty="0" smtClean="0"/>
              <a:t>37. A plan for teaching students expectations/rules/rewards is developed scheduled and delivered</a:t>
            </a:r>
          </a:p>
          <a:p>
            <a:r>
              <a:rPr lang="en-US" dirty="0" smtClean="0"/>
              <a:t>38. Booster sessions for students and staff are planned, scheduled, and delivered</a:t>
            </a:r>
          </a:p>
          <a:p>
            <a:r>
              <a:rPr lang="en-US" dirty="0" smtClean="0"/>
              <a:t>39. Schedule for rewards/incentives for the year is planned </a:t>
            </a:r>
          </a:p>
          <a:p>
            <a:r>
              <a:rPr lang="en-US" dirty="0" smtClean="0"/>
              <a:t>40. Plans for orienting incoming staff and students are developed and implemented </a:t>
            </a:r>
          </a:p>
          <a:p>
            <a:r>
              <a:rPr lang="en-US" dirty="0" smtClean="0"/>
              <a:t>41. Plans for involving families/community are developed &amp; implemented</a:t>
            </a:r>
            <a:endParaRPr lang="en-US" dirty="0"/>
          </a:p>
        </p:txBody>
      </p:sp>
      <p:sp>
        <p:nvSpPr>
          <p:cNvPr id="4" name="Slide Number Placeholder 3"/>
          <p:cNvSpPr>
            <a:spLocks noGrp="1"/>
          </p:cNvSpPr>
          <p:nvPr>
            <p:ph type="sldNum" sz="quarter" idx="10"/>
          </p:nvPr>
        </p:nvSpPr>
        <p:spPr/>
        <p:txBody>
          <a:bodyPr/>
          <a:lstStyle/>
          <a:p>
            <a:fld id="{A5F83BD3-1057-47D8-BD0E-D843BD65832E}" type="slidenum">
              <a:rPr lang="en-US" smtClean="0">
                <a:solidFill>
                  <a:prstClr val="black"/>
                </a:solidFill>
              </a:rPr>
              <a:pPr/>
              <a:t>27</a:t>
            </a:fld>
            <a:endParaRPr lang="en-US">
              <a:solidFill>
                <a:prstClr val="black"/>
              </a:solidFill>
            </a:endParaRPr>
          </a:p>
        </p:txBody>
      </p:sp>
    </p:spTree>
    <p:extLst>
      <p:ext uri="{BB962C8B-B14F-4D97-AF65-F5344CB8AC3E}">
        <p14:creationId xmlns:p14="http://schemas.microsoft.com/office/powerpoint/2010/main" val="14984665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r>
              <a:rPr lang="en-US" dirty="0" smtClean="0"/>
              <a:t>If you have any questions or need any further information about the 4 Step Problem solving process, </a:t>
            </a:r>
            <a:r>
              <a:rPr lang="en-US" baseline="0" dirty="0" smtClean="0"/>
              <a:t>please contact our office at 754-321-1655 or visit our website.</a:t>
            </a:r>
            <a:endParaRPr lang="en-US" dirty="0"/>
          </a:p>
        </p:txBody>
      </p:sp>
      <p:sp>
        <p:nvSpPr>
          <p:cNvPr id="4" name="Slide Number Placeholder 3"/>
          <p:cNvSpPr>
            <a:spLocks noGrp="1"/>
          </p:cNvSpPr>
          <p:nvPr>
            <p:ph type="sldNum" sz="quarter" idx="10"/>
          </p:nvPr>
        </p:nvSpPr>
        <p:spPr/>
        <p:txBody>
          <a:bodyPr/>
          <a:lstStyle/>
          <a:p>
            <a:fld id="{ACF9A2D3-FDEF-494A-8264-5840244E889B}" type="slidenum">
              <a:rPr lang="en-US" smtClean="0">
                <a:solidFill>
                  <a:prstClr val="black"/>
                </a:solidFill>
                <a:latin typeface="Calibri"/>
              </a:rPr>
              <a:pPr/>
              <a:t>32</a:t>
            </a:fld>
            <a:endParaRPr lang="en-US">
              <a:solidFill>
                <a:prstClr val="black"/>
              </a:solidFill>
              <a:latin typeface="Calibri"/>
            </a:endParaRPr>
          </a:p>
        </p:txBody>
      </p:sp>
    </p:spTree>
    <p:extLst>
      <p:ext uri="{BB962C8B-B14F-4D97-AF65-F5344CB8AC3E}">
        <p14:creationId xmlns:p14="http://schemas.microsoft.com/office/powerpoint/2010/main" val="36781424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jpg"/><Relationship Id="rId1" Type="http://schemas.openxmlformats.org/officeDocument/2006/relationships/slideMaster" Target="../slideMasters/slideMaster3.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jpg"/><Relationship Id="rId1" Type="http://schemas.openxmlformats.org/officeDocument/2006/relationships/slideMaster" Target="../slideMasters/slideMaster3.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1.jpg"/><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1.jpg"/><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9"/>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Tree>
    <p:extLst>
      <p:ext uri="{BB962C8B-B14F-4D97-AF65-F5344CB8AC3E}">
        <p14:creationId xmlns:p14="http://schemas.microsoft.com/office/powerpoint/2010/main" val="40528572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1659863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4"/>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Tree>
    <p:extLst>
      <p:ext uri="{BB962C8B-B14F-4D97-AF65-F5344CB8AC3E}">
        <p14:creationId xmlns:p14="http://schemas.microsoft.com/office/powerpoint/2010/main" val="23853915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4"/>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4"/>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5269769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7"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7"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7207111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27944756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237988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2" y="273050"/>
            <a:ext cx="3008313" cy="1162050"/>
          </a:xfrm>
        </p:spPr>
        <p:txBody>
          <a:bodyPr anchor="b"/>
          <a:lstStyle>
            <a:lvl1pPr algn="l">
              <a:defRPr sz="2000" b="1"/>
            </a:lvl1pPr>
          </a:lstStyle>
          <a:p>
            <a:r>
              <a:rPr lang="en-US" dirty="0" smtClean="0"/>
              <a:t>Click to edit Master title style</a:t>
            </a:r>
            <a:endParaRPr lang="en-US" dirty="0"/>
          </a:p>
        </p:txBody>
      </p:sp>
      <p:sp>
        <p:nvSpPr>
          <p:cNvPr id="3" name="Content Placeholder 2"/>
          <p:cNvSpPr>
            <a:spLocks noGrp="1"/>
          </p:cNvSpPr>
          <p:nvPr>
            <p:ph idx="1"/>
          </p:nvPr>
        </p:nvSpPr>
        <p:spPr>
          <a:xfrm>
            <a:off x="3575050" y="273054"/>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Text Placeholder 3"/>
          <p:cNvSpPr>
            <a:spLocks noGrp="1"/>
          </p:cNvSpPr>
          <p:nvPr>
            <p:ph type="body" sz="half" idx="2"/>
          </p:nvPr>
        </p:nvSpPr>
        <p:spPr>
          <a:xfrm>
            <a:off x="457202" y="1435103"/>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5466472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5491629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7604879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2"/>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42"/>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8420422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9"/>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Tree>
    <p:extLst>
      <p:ext uri="{BB962C8B-B14F-4D97-AF65-F5344CB8AC3E}">
        <p14:creationId xmlns:p14="http://schemas.microsoft.com/office/powerpoint/2010/main" val="405285722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1659863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4"/>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Tree>
    <p:extLst>
      <p:ext uri="{BB962C8B-B14F-4D97-AF65-F5344CB8AC3E}">
        <p14:creationId xmlns:p14="http://schemas.microsoft.com/office/powerpoint/2010/main" val="238539153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4"/>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4"/>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52697692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7"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7"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72071115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279447562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2379888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2" y="273050"/>
            <a:ext cx="3008313" cy="1162050"/>
          </a:xfrm>
        </p:spPr>
        <p:txBody>
          <a:bodyPr anchor="b"/>
          <a:lstStyle>
            <a:lvl1pPr algn="l">
              <a:defRPr sz="2000" b="1"/>
            </a:lvl1pPr>
          </a:lstStyle>
          <a:p>
            <a:r>
              <a:rPr lang="en-US" dirty="0" smtClean="0"/>
              <a:t>Click to edit Master title style</a:t>
            </a:r>
            <a:endParaRPr lang="en-US" dirty="0"/>
          </a:p>
        </p:txBody>
      </p:sp>
      <p:sp>
        <p:nvSpPr>
          <p:cNvPr id="3" name="Content Placeholder 2"/>
          <p:cNvSpPr>
            <a:spLocks noGrp="1"/>
          </p:cNvSpPr>
          <p:nvPr>
            <p:ph idx="1"/>
          </p:nvPr>
        </p:nvSpPr>
        <p:spPr>
          <a:xfrm>
            <a:off x="3575050" y="273054"/>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Text Placeholder 3"/>
          <p:cNvSpPr>
            <a:spLocks noGrp="1"/>
          </p:cNvSpPr>
          <p:nvPr>
            <p:ph type="body" sz="half" idx="2"/>
          </p:nvPr>
        </p:nvSpPr>
        <p:spPr>
          <a:xfrm>
            <a:off x="457202" y="1435103"/>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54664720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54916290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76048794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2"/>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42"/>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84204221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09600" y="1676400"/>
            <a:ext cx="5334000" cy="2796752"/>
          </a:xfrm>
        </p:spPr>
        <p:txBody>
          <a:bodyPr anchor="ctr"/>
          <a:lstStyle>
            <a:lvl1pPr algn="l">
              <a:defRPr lang="en-US" dirty="0"/>
            </a:lvl1pPr>
          </a:lstStyle>
          <a:p>
            <a:r>
              <a:rPr lang="en-US" smtClean="0"/>
              <a:t>Click to edit Master title style</a:t>
            </a:r>
            <a:endParaRPr lang="en-US" dirty="0"/>
          </a:p>
        </p:txBody>
      </p:sp>
      <p:sp>
        <p:nvSpPr>
          <p:cNvPr id="3" name="Subtitle 2"/>
          <p:cNvSpPr>
            <a:spLocks noGrp="1"/>
          </p:cNvSpPr>
          <p:nvPr>
            <p:ph type="subTitle" idx="1"/>
          </p:nvPr>
        </p:nvSpPr>
        <p:spPr>
          <a:xfrm>
            <a:off x="609601" y="4473152"/>
            <a:ext cx="4964423" cy="1165648"/>
          </a:xfrm>
        </p:spPr>
        <p:txBody>
          <a:bodyPr anchor="ctr">
            <a:noAutofit/>
          </a:bodyPr>
          <a:lstStyle>
            <a:lvl1pPr marL="0" indent="0" algn="l">
              <a:buNone/>
              <a:defRPr lang="en-US" sz="1500" dirty="0">
                <a:solidFill>
                  <a:schemeClr val="accent3">
                    <a:lumMod val="75000"/>
                  </a:schemeClr>
                </a:solidFill>
                <a:latin typeface="Century Gothic" panose="020B0502020202020204" pitchFamily="34" charset="0"/>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457200" y="6492877"/>
            <a:ext cx="914400" cy="365125"/>
          </a:xfrm>
          <a:prstGeom prst="rect">
            <a:avLst/>
          </a:prstGeom>
        </p:spPr>
        <p:txBody>
          <a:bodyPr/>
          <a:lstStyle>
            <a:lvl1pPr>
              <a:defRPr>
                <a:solidFill>
                  <a:schemeClr val="bg1">
                    <a:lumMod val="65000"/>
                  </a:schemeClr>
                </a:solidFill>
              </a:defRPr>
            </a:lvl1pPr>
          </a:lstStyle>
          <a:p>
            <a:fld id="{B5FF798F-CE89-48D3-826F-6A6181C805FC}" type="datetimeFigureOut">
              <a:rPr lang="en-US" smtClean="0">
                <a:solidFill>
                  <a:prstClr val="white">
                    <a:lumMod val="65000"/>
                  </a:prstClr>
                </a:solidFill>
              </a:rPr>
              <a:pPr/>
              <a:t>11/8/2016</a:t>
            </a:fld>
            <a:endParaRPr lang="en-US">
              <a:solidFill>
                <a:prstClr val="white">
                  <a:lumMod val="65000"/>
                </a:prstClr>
              </a:solidFill>
            </a:endParaRPr>
          </a:p>
        </p:txBody>
      </p:sp>
      <p:sp>
        <p:nvSpPr>
          <p:cNvPr id="5" name="Footer Placeholder 4"/>
          <p:cNvSpPr>
            <a:spLocks noGrp="1"/>
          </p:cNvSpPr>
          <p:nvPr>
            <p:ph type="ftr" sz="quarter" idx="11"/>
          </p:nvPr>
        </p:nvSpPr>
        <p:spPr>
          <a:xfrm>
            <a:off x="1447800" y="6492877"/>
            <a:ext cx="3276600" cy="365125"/>
          </a:xfrm>
          <a:prstGeom prst="rect">
            <a:avLst/>
          </a:prstGeom>
        </p:spPr>
        <p:txBody>
          <a:bodyPr/>
          <a:lstStyle>
            <a:lvl1pPr>
              <a:defRPr>
                <a:solidFill>
                  <a:schemeClr val="bg1">
                    <a:lumMod val="65000"/>
                  </a:schemeClr>
                </a:solidFill>
              </a:defRPr>
            </a:lvl1pPr>
          </a:lstStyle>
          <a:p>
            <a:endParaRPr lang="en-US">
              <a:solidFill>
                <a:prstClr val="white">
                  <a:lumMod val="65000"/>
                </a:prstClr>
              </a:solidFill>
            </a:endParaRPr>
          </a:p>
        </p:txBody>
      </p:sp>
      <p:sp>
        <p:nvSpPr>
          <p:cNvPr id="6" name="Slide Number Placeholder 5"/>
          <p:cNvSpPr>
            <a:spLocks noGrp="1"/>
          </p:cNvSpPr>
          <p:nvPr>
            <p:ph type="sldNum" sz="quarter" idx="12"/>
          </p:nvPr>
        </p:nvSpPr>
        <p:spPr>
          <a:xfrm>
            <a:off x="7848600" y="6356352"/>
            <a:ext cx="834006" cy="365125"/>
          </a:xfrm>
          <a:prstGeom prst="rect">
            <a:avLst/>
          </a:prstGeom>
        </p:spPr>
        <p:txBody>
          <a:bodyPr/>
          <a:lstStyle>
            <a:lvl1pPr algn="r">
              <a:defRPr>
                <a:solidFill>
                  <a:schemeClr val="bg1">
                    <a:lumMod val="65000"/>
                  </a:schemeClr>
                </a:solidFill>
              </a:defRPr>
            </a:lvl1pPr>
          </a:lstStyle>
          <a:p>
            <a:fld id="{4DC76615-7173-416C-B017-F4CF65518210}" type="slidenum">
              <a:rPr lang="en-US" smtClean="0">
                <a:solidFill>
                  <a:prstClr val="white">
                    <a:lumMod val="65000"/>
                  </a:prstClr>
                </a:solidFill>
              </a:rPr>
              <a:pPr/>
              <a:t>‹#›</a:t>
            </a:fld>
            <a:endParaRPr lang="en-US">
              <a:solidFill>
                <a:prstClr val="white">
                  <a:lumMod val="65000"/>
                </a:prstClr>
              </a:solidFill>
            </a:endParaRP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55955" y="453407"/>
            <a:ext cx="1051875" cy="1009508"/>
          </a:xfrm>
          <a:prstGeom prst="rect">
            <a:avLst/>
          </a:prstGeom>
        </p:spPr>
      </p:pic>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535189" y="2402437"/>
            <a:ext cx="1093409" cy="1001440"/>
          </a:xfrm>
          <a:prstGeom prst="rect">
            <a:avLst/>
          </a:prstGeom>
        </p:spPr>
      </p:pic>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74176" y="4343402"/>
            <a:ext cx="1415433" cy="411043"/>
          </a:xfrm>
          <a:prstGeom prst="rect">
            <a:avLst/>
          </a:prstGeom>
        </p:spPr>
      </p:pic>
      <p:sp>
        <p:nvSpPr>
          <p:cNvPr id="12" name="TextBox 11"/>
          <p:cNvSpPr txBox="1"/>
          <p:nvPr/>
        </p:nvSpPr>
        <p:spPr>
          <a:xfrm>
            <a:off x="6934201" y="5320123"/>
            <a:ext cx="1855409" cy="646331"/>
          </a:xfrm>
          <a:prstGeom prst="rect">
            <a:avLst/>
          </a:prstGeom>
          <a:noFill/>
        </p:spPr>
        <p:txBody>
          <a:bodyPr wrap="square" lIns="0" tIns="0" rIns="0" bIns="0" rtlCol="0" anchor="ctr">
            <a:spAutoFit/>
          </a:bodyPr>
          <a:lstStyle/>
          <a:p>
            <a:pPr algn="r" defTabSz="685800"/>
            <a:r>
              <a:rPr lang="en-US" sz="600" dirty="0" smtClean="0">
                <a:solidFill>
                  <a:prstClr val="white">
                    <a:lumMod val="65000"/>
                  </a:prstClr>
                </a:solidFill>
                <a:cs typeface="Arial" panose="020B0604020202020204" pitchFamily="34" charset="0"/>
              </a:rPr>
              <a:t>This product was developed by Florida’s Positive Behavior Support Project through the University of South Florida, Louis de la Parte Florida Mental Health Institute funded by the State of Florida, Department of Education, Bureau of Exceptional Education and Student Services, through federal assistance under the Individuals with Disabilities Education Act (IDEA), Part B.</a:t>
            </a:r>
            <a:endParaRPr lang="en-US" sz="600" dirty="0">
              <a:solidFill>
                <a:prstClr val="white">
                  <a:lumMod val="65000"/>
                </a:prstClr>
              </a:solidFill>
              <a:cs typeface="Arial" panose="020B0604020202020204" pitchFamily="34" charset="0"/>
            </a:endParaRPr>
          </a:p>
        </p:txBody>
      </p:sp>
      <p:pic>
        <p:nvPicPr>
          <p:cNvPr id="14" name="Picture 1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57202" y="457420"/>
            <a:ext cx="5421622" cy="837813"/>
          </a:xfrm>
          <a:prstGeom prst="rect">
            <a:avLst/>
          </a:prstGeom>
        </p:spPr>
      </p:pic>
      <p:cxnSp>
        <p:nvCxnSpPr>
          <p:cNvPr id="16" name="Straight Connector 15"/>
          <p:cNvCxnSpPr/>
          <p:nvPr/>
        </p:nvCxnSpPr>
        <p:spPr>
          <a:xfrm>
            <a:off x="609601" y="1600200"/>
            <a:ext cx="5269223" cy="0"/>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7086601" y="4921866"/>
            <a:ext cx="1703009" cy="0"/>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pic>
        <p:nvPicPr>
          <p:cNvPr id="23" name="Picture 2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57201" y="6236234"/>
            <a:ext cx="4096173" cy="316966"/>
          </a:xfrm>
          <a:prstGeom prst="rect">
            <a:avLst/>
          </a:prstGeom>
        </p:spPr>
      </p:pic>
    </p:spTree>
    <p:extLst>
      <p:ext uri="{BB962C8B-B14F-4D97-AF65-F5344CB8AC3E}">
        <p14:creationId xmlns:p14="http://schemas.microsoft.com/office/powerpoint/2010/main" val="2619392083"/>
      </p:ext>
    </p:extLst>
  </p:cSld>
  <p:clrMapOvr>
    <a:masterClrMapping/>
  </p:clrMapOvr>
  <p:extLst mod="1">
    <p:ext uri="{DCECCB84-F9BA-43D5-87BE-67443E8EF086}">
      <p15:sldGuideLst xmlns:p15="http://schemas.microsoft.com/office/powerpoint/2012/main">
        <p15:guide id="4294967295" orient="horz" pos="2160">
          <p15:clr>
            <a:srgbClr val="FBAE40"/>
          </p15:clr>
        </p15:guide>
        <p15:guide id="4294967295" pos="2880">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9"/>
            <a:ext cx="8229600" cy="1020763"/>
          </a:xfrm>
        </p:spPr>
        <p:txBody>
          <a:bodyPr anchor="t">
            <a:normAutofit/>
          </a:bodyPr>
          <a:lstStyle>
            <a:lvl1pPr algn="l">
              <a:defRPr sz="2100">
                <a:latin typeface="Century Gothic" panose="020B0502020202020204" pitchFamily="34" charset="0"/>
              </a:defRPr>
            </a:lvl1pPr>
          </a:lstStyle>
          <a:p>
            <a:r>
              <a:rPr lang="en-US" smtClean="0"/>
              <a:t>Click to edit Master title style</a:t>
            </a:r>
            <a:endParaRPr lang="en-US" dirty="0"/>
          </a:p>
        </p:txBody>
      </p:sp>
      <p:sp>
        <p:nvSpPr>
          <p:cNvPr id="3" name="Content Placeholder 2"/>
          <p:cNvSpPr>
            <a:spLocks noGrp="1"/>
          </p:cNvSpPr>
          <p:nvPr>
            <p:ph idx="1"/>
          </p:nvPr>
        </p:nvSpPr>
        <p:spPr>
          <a:xfrm>
            <a:off x="457200" y="1447800"/>
            <a:ext cx="8229600" cy="46783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153401" y="6367992"/>
            <a:ext cx="815805" cy="349250"/>
          </a:xfrm>
          <a:prstGeom prst="rect">
            <a:avLst/>
          </a:prstGeom>
        </p:spPr>
      </p:pic>
      <p:sp>
        <p:nvSpPr>
          <p:cNvPr id="9" name="Date Placeholder 3"/>
          <p:cNvSpPr>
            <a:spLocks noGrp="1"/>
          </p:cNvSpPr>
          <p:nvPr>
            <p:ph type="dt" sz="half" idx="2"/>
          </p:nvPr>
        </p:nvSpPr>
        <p:spPr>
          <a:xfrm>
            <a:off x="457200" y="6367994"/>
            <a:ext cx="812800" cy="365125"/>
          </a:xfrm>
          <a:prstGeom prst="rect">
            <a:avLst/>
          </a:prstGeom>
        </p:spPr>
        <p:txBody>
          <a:bodyPr/>
          <a:lstStyle>
            <a:lvl1pPr>
              <a:defRPr sz="825">
                <a:solidFill>
                  <a:schemeClr val="bg1">
                    <a:lumMod val="65000"/>
                  </a:schemeClr>
                </a:solidFill>
              </a:defRPr>
            </a:lvl1pPr>
          </a:lstStyle>
          <a:p>
            <a:fld id="{B5FF798F-CE89-48D3-826F-6A6181C805FC}" type="datetimeFigureOut">
              <a:rPr lang="en-US" smtClean="0">
                <a:solidFill>
                  <a:prstClr val="white">
                    <a:lumMod val="65000"/>
                  </a:prstClr>
                </a:solidFill>
              </a:rPr>
              <a:pPr/>
              <a:t>11/8/2016</a:t>
            </a:fld>
            <a:endParaRPr lang="en-US">
              <a:solidFill>
                <a:prstClr val="white">
                  <a:lumMod val="65000"/>
                </a:prstClr>
              </a:solidFill>
            </a:endParaRPr>
          </a:p>
        </p:txBody>
      </p:sp>
      <p:sp>
        <p:nvSpPr>
          <p:cNvPr id="10" name="Footer Placeholder 4"/>
          <p:cNvSpPr>
            <a:spLocks noGrp="1"/>
          </p:cNvSpPr>
          <p:nvPr>
            <p:ph type="ftr" sz="quarter" idx="3"/>
          </p:nvPr>
        </p:nvSpPr>
        <p:spPr>
          <a:xfrm>
            <a:off x="1371600" y="6367994"/>
            <a:ext cx="4876800" cy="365125"/>
          </a:xfrm>
          <a:prstGeom prst="rect">
            <a:avLst/>
          </a:prstGeom>
        </p:spPr>
        <p:txBody>
          <a:bodyPr/>
          <a:lstStyle>
            <a:lvl1pPr>
              <a:defRPr sz="825">
                <a:solidFill>
                  <a:schemeClr val="bg1">
                    <a:lumMod val="65000"/>
                  </a:schemeClr>
                </a:solidFill>
              </a:defRPr>
            </a:lvl1pPr>
          </a:lstStyle>
          <a:p>
            <a:endParaRPr lang="en-US">
              <a:solidFill>
                <a:prstClr val="white">
                  <a:lumMod val="65000"/>
                </a:prstClr>
              </a:solidFill>
            </a:endParaRPr>
          </a:p>
        </p:txBody>
      </p:sp>
      <p:sp>
        <p:nvSpPr>
          <p:cNvPr id="11" name="Slide Number Placeholder 5"/>
          <p:cNvSpPr>
            <a:spLocks noGrp="1"/>
          </p:cNvSpPr>
          <p:nvPr>
            <p:ph type="sldNum" sz="quarter" idx="4"/>
          </p:nvPr>
        </p:nvSpPr>
        <p:spPr>
          <a:xfrm>
            <a:off x="6324600" y="6367994"/>
            <a:ext cx="609600" cy="365125"/>
          </a:xfrm>
          <a:prstGeom prst="rect">
            <a:avLst/>
          </a:prstGeom>
        </p:spPr>
        <p:txBody>
          <a:bodyPr/>
          <a:lstStyle>
            <a:lvl1pPr algn="r">
              <a:defRPr sz="825">
                <a:solidFill>
                  <a:schemeClr val="bg1">
                    <a:lumMod val="65000"/>
                  </a:schemeClr>
                </a:solidFill>
              </a:defRPr>
            </a:lvl1pPr>
          </a:lstStyle>
          <a:p>
            <a:fld id="{4DC76615-7173-416C-B017-F4CF65518210}" type="slidenum">
              <a:rPr lang="en-US" smtClean="0">
                <a:solidFill>
                  <a:prstClr val="white">
                    <a:lumMod val="65000"/>
                  </a:prstClr>
                </a:solidFill>
              </a:rPr>
              <a:pPr/>
              <a:t>‹#›</a:t>
            </a:fld>
            <a:endParaRPr lang="en-US">
              <a:solidFill>
                <a:prstClr val="white">
                  <a:lumMod val="65000"/>
                </a:prstClr>
              </a:solidFill>
            </a:endParaRPr>
          </a:p>
        </p:txBody>
      </p:sp>
    </p:spTree>
    <p:extLst>
      <p:ext uri="{BB962C8B-B14F-4D97-AF65-F5344CB8AC3E}">
        <p14:creationId xmlns:p14="http://schemas.microsoft.com/office/powerpoint/2010/main" val="2650704199"/>
      </p:ext>
    </p:extLst>
  </p:cSld>
  <p:clrMapOvr>
    <a:masterClrMapping/>
  </p:clrMapOvr>
  <p:extLst mod="1">
    <p:ext uri="{DCECCB84-F9BA-43D5-87BE-67443E8EF086}">
      <p15:sldGuideLst xmlns:p15="http://schemas.microsoft.com/office/powerpoint/2012/main">
        <p15:guide id="4294967295" orient="horz" pos="2160">
          <p15:clr>
            <a:srgbClr val="FBAE40"/>
          </p15:clr>
        </p15:guide>
        <p15:guide id="4294967295" pos="2880">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itle 1"/>
          <p:cNvSpPr>
            <a:spLocks noGrp="1"/>
          </p:cNvSpPr>
          <p:nvPr>
            <p:ph type="ctrTitle"/>
          </p:nvPr>
        </p:nvSpPr>
        <p:spPr>
          <a:xfrm>
            <a:off x="609601" y="2947028"/>
            <a:ext cx="4964423" cy="2939620"/>
          </a:xfrm>
        </p:spPr>
        <p:txBody>
          <a:bodyPr anchor="ctr"/>
          <a:lstStyle>
            <a:lvl1pPr algn="l">
              <a:defRPr lang="en-US" dirty="0"/>
            </a:lvl1pPr>
          </a:lstStyle>
          <a:p>
            <a:r>
              <a:rPr lang="en-US" smtClean="0"/>
              <a:t>Click to edit Master title style</a:t>
            </a:r>
            <a:endParaRPr lang="en-US" dirty="0"/>
          </a:p>
        </p:txBody>
      </p:sp>
      <p:sp>
        <p:nvSpPr>
          <p:cNvPr id="15" name="Subtitle 2"/>
          <p:cNvSpPr>
            <a:spLocks noGrp="1"/>
          </p:cNvSpPr>
          <p:nvPr>
            <p:ph type="subTitle" idx="1"/>
          </p:nvPr>
        </p:nvSpPr>
        <p:spPr>
          <a:xfrm>
            <a:off x="609601" y="2133600"/>
            <a:ext cx="4964423" cy="786926"/>
          </a:xfrm>
        </p:spPr>
        <p:txBody>
          <a:bodyPr anchor="ctr">
            <a:noAutofit/>
          </a:bodyPr>
          <a:lstStyle>
            <a:lvl1pPr marL="0" indent="0" algn="l">
              <a:buNone/>
              <a:defRPr lang="en-US" sz="1500" dirty="0">
                <a:solidFill>
                  <a:schemeClr val="accent3">
                    <a:lumMod val="75000"/>
                  </a:schemeClr>
                </a:solidFill>
                <a:latin typeface="Century Gothic" panose="020B0502020202020204" pitchFamily="34" charset="0"/>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smtClean="0"/>
              <a:t>Click to edit Master subtitle style</a:t>
            </a:r>
            <a:endParaRPr lang="en-US" dirty="0"/>
          </a:p>
        </p:txBody>
      </p:sp>
      <p:sp>
        <p:nvSpPr>
          <p:cNvPr id="16" name="Date Placeholder 3"/>
          <p:cNvSpPr>
            <a:spLocks noGrp="1"/>
          </p:cNvSpPr>
          <p:nvPr>
            <p:ph type="dt" sz="half" idx="10"/>
          </p:nvPr>
        </p:nvSpPr>
        <p:spPr>
          <a:xfrm>
            <a:off x="457200" y="6492877"/>
            <a:ext cx="914400" cy="365125"/>
          </a:xfrm>
          <a:prstGeom prst="rect">
            <a:avLst/>
          </a:prstGeom>
        </p:spPr>
        <p:txBody>
          <a:bodyPr/>
          <a:lstStyle>
            <a:lvl1pPr>
              <a:defRPr>
                <a:solidFill>
                  <a:schemeClr val="bg1">
                    <a:lumMod val="65000"/>
                  </a:schemeClr>
                </a:solidFill>
              </a:defRPr>
            </a:lvl1pPr>
          </a:lstStyle>
          <a:p>
            <a:fld id="{B5FF798F-CE89-48D3-826F-6A6181C805FC}" type="datetimeFigureOut">
              <a:rPr lang="en-US" smtClean="0">
                <a:solidFill>
                  <a:prstClr val="white">
                    <a:lumMod val="65000"/>
                  </a:prstClr>
                </a:solidFill>
              </a:rPr>
              <a:pPr/>
              <a:t>11/8/2016</a:t>
            </a:fld>
            <a:endParaRPr lang="en-US">
              <a:solidFill>
                <a:prstClr val="white">
                  <a:lumMod val="65000"/>
                </a:prstClr>
              </a:solidFill>
            </a:endParaRPr>
          </a:p>
        </p:txBody>
      </p:sp>
      <p:sp>
        <p:nvSpPr>
          <p:cNvPr id="17" name="Footer Placeholder 4"/>
          <p:cNvSpPr>
            <a:spLocks noGrp="1"/>
          </p:cNvSpPr>
          <p:nvPr>
            <p:ph type="ftr" sz="quarter" idx="11"/>
          </p:nvPr>
        </p:nvSpPr>
        <p:spPr>
          <a:xfrm>
            <a:off x="1447800" y="6492877"/>
            <a:ext cx="3276600" cy="365125"/>
          </a:xfrm>
          <a:prstGeom prst="rect">
            <a:avLst/>
          </a:prstGeom>
        </p:spPr>
        <p:txBody>
          <a:bodyPr/>
          <a:lstStyle>
            <a:lvl1pPr>
              <a:defRPr>
                <a:solidFill>
                  <a:schemeClr val="bg1">
                    <a:lumMod val="65000"/>
                  </a:schemeClr>
                </a:solidFill>
              </a:defRPr>
            </a:lvl1pPr>
          </a:lstStyle>
          <a:p>
            <a:endParaRPr lang="en-US">
              <a:solidFill>
                <a:prstClr val="white">
                  <a:lumMod val="65000"/>
                </a:prstClr>
              </a:solidFill>
            </a:endParaRPr>
          </a:p>
        </p:txBody>
      </p:sp>
      <p:sp>
        <p:nvSpPr>
          <p:cNvPr id="18" name="Slide Number Placeholder 5"/>
          <p:cNvSpPr>
            <a:spLocks noGrp="1"/>
          </p:cNvSpPr>
          <p:nvPr>
            <p:ph type="sldNum" sz="quarter" idx="12"/>
          </p:nvPr>
        </p:nvSpPr>
        <p:spPr>
          <a:xfrm>
            <a:off x="7848600" y="6356352"/>
            <a:ext cx="834006" cy="365125"/>
          </a:xfrm>
          <a:prstGeom prst="rect">
            <a:avLst/>
          </a:prstGeom>
        </p:spPr>
        <p:txBody>
          <a:bodyPr/>
          <a:lstStyle>
            <a:lvl1pPr algn="r">
              <a:defRPr>
                <a:solidFill>
                  <a:schemeClr val="bg1">
                    <a:lumMod val="65000"/>
                  </a:schemeClr>
                </a:solidFill>
              </a:defRPr>
            </a:lvl1pPr>
          </a:lstStyle>
          <a:p>
            <a:fld id="{4DC76615-7173-416C-B017-F4CF65518210}" type="slidenum">
              <a:rPr lang="en-US" smtClean="0">
                <a:solidFill>
                  <a:prstClr val="white">
                    <a:lumMod val="65000"/>
                  </a:prstClr>
                </a:solidFill>
              </a:rPr>
              <a:pPr/>
              <a:t>‹#›</a:t>
            </a:fld>
            <a:endParaRPr lang="en-US">
              <a:solidFill>
                <a:prstClr val="white">
                  <a:lumMod val="65000"/>
                </a:prstClr>
              </a:solidFill>
            </a:endParaRPr>
          </a:p>
        </p:txBody>
      </p:sp>
      <p:pic>
        <p:nvPicPr>
          <p:cNvPr id="19" name="Picture 1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55955" y="453407"/>
            <a:ext cx="1051875" cy="1009508"/>
          </a:xfrm>
          <a:prstGeom prst="rect">
            <a:avLst/>
          </a:prstGeom>
        </p:spPr>
      </p:pic>
      <p:pic>
        <p:nvPicPr>
          <p:cNvPr id="20" name="Picture 1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535189" y="2402437"/>
            <a:ext cx="1093409" cy="1001440"/>
          </a:xfrm>
          <a:prstGeom prst="rect">
            <a:avLst/>
          </a:prstGeom>
        </p:spPr>
      </p:pic>
      <p:pic>
        <p:nvPicPr>
          <p:cNvPr id="21" name="Picture 2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74176" y="4343402"/>
            <a:ext cx="1415433" cy="411043"/>
          </a:xfrm>
          <a:prstGeom prst="rect">
            <a:avLst/>
          </a:prstGeom>
        </p:spPr>
      </p:pic>
      <p:sp>
        <p:nvSpPr>
          <p:cNvPr id="22" name="TextBox 21"/>
          <p:cNvSpPr txBox="1"/>
          <p:nvPr/>
        </p:nvSpPr>
        <p:spPr>
          <a:xfrm>
            <a:off x="6934201" y="5320123"/>
            <a:ext cx="1855409" cy="646331"/>
          </a:xfrm>
          <a:prstGeom prst="rect">
            <a:avLst/>
          </a:prstGeom>
          <a:noFill/>
        </p:spPr>
        <p:txBody>
          <a:bodyPr wrap="square" lIns="0" tIns="0" rIns="0" bIns="0" rtlCol="0" anchor="ctr">
            <a:spAutoFit/>
          </a:bodyPr>
          <a:lstStyle/>
          <a:p>
            <a:pPr algn="r" defTabSz="685800"/>
            <a:r>
              <a:rPr lang="en-US" sz="600" dirty="0" smtClean="0">
                <a:solidFill>
                  <a:prstClr val="white">
                    <a:lumMod val="65000"/>
                  </a:prstClr>
                </a:solidFill>
                <a:cs typeface="Arial" panose="020B0604020202020204" pitchFamily="34" charset="0"/>
              </a:rPr>
              <a:t>This product was developed by Florida’s Positive Behavior Support Project through the University of South Florida, Louis de la Parte Florida Mental Health Institute funded by the State of Florida, Department of Education, Bureau of Exceptional Education and Student Services, through federal assistance under the Individuals with Disabilities Education Act (IDEA), Part B.</a:t>
            </a:r>
            <a:endParaRPr lang="en-US" sz="600" dirty="0">
              <a:solidFill>
                <a:prstClr val="white">
                  <a:lumMod val="65000"/>
                </a:prstClr>
              </a:solidFill>
              <a:cs typeface="Arial" panose="020B0604020202020204" pitchFamily="34" charset="0"/>
            </a:endParaRPr>
          </a:p>
        </p:txBody>
      </p:sp>
      <p:pic>
        <p:nvPicPr>
          <p:cNvPr id="23" name="Picture 2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57202" y="457420"/>
            <a:ext cx="5421622" cy="837813"/>
          </a:xfrm>
          <a:prstGeom prst="rect">
            <a:avLst/>
          </a:prstGeom>
        </p:spPr>
      </p:pic>
      <p:cxnSp>
        <p:nvCxnSpPr>
          <p:cNvPr id="24" name="Straight Connector 23"/>
          <p:cNvCxnSpPr/>
          <p:nvPr/>
        </p:nvCxnSpPr>
        <p:spPr>
          <a:xfrm>
            <a:off x="609601" y="1600200"/>
            <a:ext cx="5269223" cy="0"/>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a:off x="7086601" y="4921866"/>
            <a:ext cx="1703009" cy="0"/>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pic>
        <p:nvPicPr>
          <p:cNvPr id="26" name="Picture 2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57201" y="6236234"/>
            <a:ext cx="4096173" cy="316966"/>
          </a:xfrm>
          <a:prstGeom prst="rect">
            <a:avLst/>
          </a:prstGeom>
        </p:spPr>
      </p:pic>
    </p:spTree>
    <p:extLst>
      <p:ext uri="{BB962C8B-B14F-4D97-AF65-F5344CB8AC3E}">
        <p14:creationId xmlns:p14="http://schemas.microsoft.com/office/powerpoint/2010/main" val="129778542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47800"/>
            <a:ext cx="4038600" cy="4678363"/>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447800"/>
            <a:ext cx="4038600" cy="4678363"/>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2" name="Title 1"/>
          <p:cNvSpPr>
            <a:spLocks noGrp="1"/>
          </p:cNvSpPr>
          <p:nvPr>
            <p:ph type="title"/>
          </p:nvPr>
        </p:nvSpPr>
        <p:spPr>
          <a:xfrm>
            <a:off x="457200" y="274639"/>
            <a:ext cx="8229600" cy="1020763"/>
          </a:xfrm>
        </p:spPr>
        <p:txBody>
          <a:bodyPr anchor="t">
            <a:normAutofit/>
          </a:bodyPr>
          <a:lstStyle>
            <a:lvl1pPr algn="l">
              <a:defRPr sz="2100">
                <a:latin typeface="Century Gothic" panose="020B0502020202020204" pitchFamily="34" charset="0"/>
              </a:defRPr>
            </a:lvl1pPr>
          </a:lstStyle>
          <a:p>
            <a:r>
              <a:rPr lang="en-US" smtClean="0"/>
              <a:t>Click to edit Master title style</a:t>
            </a:r>
            <a:endParaRPr lang="en-US" dirty="0"/>
          </a:p>
        </p:txBody>
      </p:sp>
      <p:pic>
        <p:nvPicPr>
          <p:cNvPr id="11" name="Picture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153401" y="6367992"/>
            <a:ext cx="815805" cy="349250"/>
          </a:xfrm>
          <a:prstGeom prst="rect">
            <a:avLst/>
          </a:prstGeom>
        </p:spPr>
      </p:pic>
      <p:sp>
        <p:nvSpPr>
          <p:cNvPr id="14" name="Date Placeholder 3"/>
          <p:cNvSpPr>
            <a:spLocks noGrp="1"/>
          </p:cNvSpPr>
          <p:nvPr>
            <p:ph type="dt" sz="half" idx="10"/>
          </p:nvPr>
        </p:nvSpPr>
        <p:spPr>
          <a:xfrm>
            <a:off x="457200" y="6367994"/>
            <a:ext cx="812800" cy="365125"/>
          </a:xfrm>
          <a:prstGeom prst="rect">
            <a:avLst/>
          </a:prstGeom>
        </p:spPr>
        <p:txBody>
          <a:bodyPr/>
          <a:lstStyle>
            <a:lvl1pPr>
              <a:defRPr sz="825">
                <a:solidFill>
                  <a:schemeClr val="bg1">
                    <a:lumMod val="65000"/>
                  </a:schemeClr>
                </a:solidFill>
              </a:defRPr>
            </a:lvl1pPr>
          </a:lstStyle>
          <a:p>
            <a:fld id="{B5FF798F-CE89-48D3-826F-6A6181C805FC}" type="datetimeFigureOut">
              <a:rPr lang="en-US" smtClean="0">
                <a:solidFill>
                  <a:prstClr val="white">
                    <a:lumMod val="65000"/>
                  </a:prstClr>
                </a:solidFill>
              </a:rPr>
              <a:pPr/>
              <a:t>11/8/2016</a:t>
            </a:fld>
            <a:endParaRPr lang="en-US">
              <a:solidFill>
                <a:prstClr val="white">
                  <a:lumMod val="65000"/>
                </a:prstClr>
              </a:solidFill>
            </a:endParaRPr>
          </a:p>
        </p:txBody>
      </p:sp>
      <p:sp>
        <p:nvSpPr>
          <p:cNvPr id="15" name="Footer Placeholder 4"/>
          <p:cNvSpPr>
            <a:spLocks noGrp="1"/>
          </p:cNvSpPr>
          <p:nvPr>
            <p:ph type="ftr" sz="quarter" idx="3"/>
          </p:nvPr>
        </p:nvSpPr>
        <p:spPr>
          <a:xfrm>
            <a:off x="1371600" y="6367994"/>
            <a:ext cx="4876800" cy="365125"/>
          </a:xfrm>
          <a:prstGeom prst="rect">
            <a:avLst/>
          </a:prstGeom>
        </p:spPr>
        <p:txBody>
          <a:bodyPr/>
          <a:lstStyle>
            <a:lvl1pPr>
              <a:defRPr sz="825">
                <a:solidFill>
                  <a:schemeClr val="bg1">
                    <a:lumMod val="65000"/>
                  </a:schemeClr>
                </a:solidFill>
              </a:defRPr>
            </a:lvl1pPr>
          </a:lstStyle>
          <a:p>
            <a:endParaRPr lang="en-US">
              <a:solidFill>
                <a:prstClr val="white">
                  <a:lumMod val="65000"/>
                </a:prstClr>
              </a:solidFill>
            </a:endParaRPr>
          </a:p>
        </p:txBody>
      </p:sp>
      <p:sp>
        <p:nvSpPr>
          <p:cNvPr id="16" name="Slide Number Placeholder 5"/>
          <p:cNvSpPr>
            <a:spLocks noGrp="1"/>
          </p:cNvSpPr>
          <p:nvPr>
            <p:ph type="sldNum" sz="quarter" idx="4"/>
          </p:nvPr>
        </p:nvSpPr>
        <p:spPr>
          <a:xfrm>
            <a:off x="6324600" y="6367994"/>
            <a:ext cx="609600" cy="365125"/>
          </a:xfrm>
          <a:prstGeom prst="rect">
            <a:avLst/>
          </a:prstGeom>
        </p:spPr>
        <p:txBody>
          <a:bodyPr/>
          <a:lstStyle>
            <a:lvl1pPr algn="r">
              <a:defRPr sz="825">
                <a:solidFill>
                  <a:schemeClr val="bg1">
                    <a:lumMod val="65000"/>
                  </a:schemeClr>
                </a:solidFill>
              </a:defRPr>
            </a:lvl1pPr>
          </a:lstStyle>
          <a:p>
            <a:fld id="{4DC76615-7173-416C-B017-F4CF65518210}" type="slidenum">
              <a:rPr lang="en-US" smtClean="0">
                <a:solidFill>
                  <a:prstClr val="white">
                    <a:lumMod val="65000"/>
                  </a:prstClr>
                </a:solidFill>
              </a:rPr>
              <a:pPr/>
              <a:t>‹#›</a:t>
            </a:fld>
            <a:endParaRPr lang="en-US">
              <a:solidFill>
                <a:prstClr val="white">
                  <a:lumMod val="65000"/>
                </a:prstClr>
              </a:solidFill>
            </a:endParaRPr>
          </a:p>
        </p:txBody>
      </p:sp>
    </p:spTree>
    <p:extLst>
      <p:ext uri="{BB962C8B-B14F-4D97-AF65-F5344CB8AC3E}">
        <p14:creationId xmlns:p14="http://schemas.microsoft.com/office/powerpoint/2010/main" val="270024232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447800"/>
            <a:ext cx="4040188" cy="639762"/>
          </a:xfrm>
        </p:spPr>
        <p:style>
          <a:lnRef idx="3">
            <a:schemeClr val="lt1"/>
          </a:lnRef>
          <a:fillRef idx="1">
            <a:schemeClr val="accent3"/>
          </a:fillRef>
          <a:effectRef idx="1">
            <a:schemeClr val="accent3"/>
          </a:effectRef>
          <a:fontRef idx="none"/>
        </p:style>
        <p:txBody>
          <a:bodyPr anchor="ctr">
            <a:normAutofit/>
          </a:bodyPr>
          <a:lstStyle>
            <a:lvl1pPr marL="0" indent="0" algn="ctr">
              <a:buNone/>
              <a:defRPr sz="1500" b="1">
                <a:solidFill>
                  <a:schemeClr val="bg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457200" y="2144712"/>
            <a:ext cx="4040188"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5026" y="1447800"/>
            <a:ext cx="4041775" cy="639762"/>
          </a:xfrm>
        </p:spPr>
        <p:style>
          <a:lnRef idx="3">
            <a:schemeClr val="lt1"/>
          </a:lnRef>
          <a:fillRef idx="1">
            <a:schemeClr val="accent1"/>
          </a:fillRef>
          <a:effectRef idx="1">
            <a:schemeClr val="accent1"/>
          </a:effectRef>
          <a:fontRef idx="none"/>
        </p:style>
        <p:txBody>
          <a:bodyPr anchor="ctr">
            <a:normAutofit/>
          </a:bodyPr>
          <a:lstStyle>
            <a:lvl1pPr marL="0" indent="0" algn="ctr">
              <a:buNone/>
              <a:defRPr sz="1500" b="1">
                <a:solidFill>
                  <a:schemeClr val="bg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4645026" y="2144712"/>
            <a:ext cx="4041775"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 name="Title 1"/>
          <p:cNvSpPr>
            <a:spLocks noGrp="1"/>
          </p:cNvSpPr>
          <p:nvPr>
            <p:ph type="title"/>
          </p:nvPr>
        </p:nvSpPr>
        <p:spPr>
          <a:xfrm>
            <a:off x="457200" y="274639"/>
            <a:ext cx="8229600" cy="1020763"/>
          </a:xfrm>
        </p:spPr>
        <p:txBody>
          <a:bodyPr anchor="t">
            <a:normAutofit/>
          </a:bodyPr>
          <a:lstStyle>
            <a:lvl1pPr algn="l">
              <a:defRPr sz="2100">
                <a:latin typeface="Century Gothic" panose="020B0502020202020204" pitchFamily="34" charset="0"/>
              </a:defRPr>
            </a:lvl1pPr>
          </a:lstStyle>
          <a:p>
            <a:r>
              <a:rPr lang="en-US" smtClean="0"/>
              <a:t>Click to edit Master title style</a:t>
            </a:r>
            <a:endParaRPr lang="en-US" dirty="0"/>
          </a:p>
        </p:txBody>
      </p:sp>
      <p:pic>
        <p:nvPicPr>
          <p:cNvPr id="15" name="Picture 1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153401" y="6367992"/>
            <a:ext cx="815805" cy="349250"/>
          </a:xfrm>
          <a:prstGeom prst="rect">
            <a:avLst/>
          </a:prstGeom>
        </p:spPr>
      </p:pic>
      <p:sp>
        <p:nvSpPr>
          <p:cNvPr id="16" name="Date Placeholder 3"/>
          <p:cNvSpPr>
            <a:spLocks noGrp="1"/>
          </p:cNvSpPr>
          <p:nvPr>
            <p:ph type="dt" sz="half" idx="10"/>
          </p:nvPr>
        </p:nvSpPr>
        <p:spPr>
          <a:xfrm>
            <a:off x="457200" y="6367994"/>
            <a:ext cx="812800" cy="365125"/>
          </a:xfrm>
          <a:prstGeom prst="rect">
            <a:avLst/>
          </a:prstGeom>
        </p:spPr>
        <p:txBody>
          <a:bodyPr/>
          <a:lstStyle>
            <a:lvl1pPr>
              <a:defRPr sz="825">
                <a:solidFill>
                  <a:schemeClr val="bg1">
                    <a:lumMod val="65000"/>
                  </a:schemeClr>
                </a:solidFill>
              </a:defRPr>
            </a:lvl1pPr>
          </a:lstStyle>
          <a:p>
            <a:fld id="{B5FF798F-CE89-48D3-826F-6A6181C805FC}" type="datetimeFigureOut">
              <a:rPr lang="en-US" smtClean="0">
                <a:solidFill>
                  <a:prstClr val="white">
                    <a:lumMod val="65000"/>
                  </a:prstClr>
                </a:solidFill>
              </a:rPr>
              <a:pPr/>
              <a:t>11/8/2016</a:t>
            </a:fld>
            <a:endParaRPr lang="en-US">
              <a:solidFill>
                <a:prstClr val="white">
                  <a:lumMod val="65000"/>
                </a:prstClr>
              </a:solidFill>
            </a:endParaRPr>
          </a:p>
        </p:txBody>
      </p:sp>
      <p:sp>
        <p:nvSpPr>
          <p:cNvPr id="17" name="Footer Placeholder 4"/>
          <p:cNvSpPr>
            <a:spLocks noGrp="1"/>
          </p:cNvSpPr>
          <p:nvPr>
            <p:ph type="ftr" sz="quarter" idx="11"/>
          </p:nvPr>
        </p:nvSpPr>
        <p:spPr>
          <a:xfrm>
            <a:off x="1371600" y="6367994"/>
            <a:ext cx="4876800" cy="365125"/>
          </a:xfrm>
          <a:prstGeom prst="rect">
            <a:avLst/>
          </a:prstGeom>
        </p:spPr>
        <p:txBody>
          <a:bodyPr/>
          <a:lstStyle>
            <a:lvl1pPr>
              <a:defRPr sz="825">
                <a:solidFill>
                  <a:schemeClr val="bg1">
                    <a:lumMod val="65000"/>
                  </a:schemeClr>
                </a:solidFill>
              </a:defRPr>
            </a:lvl1pPr>
          </a:lstStyle>
          <a:p>
            <a:endParaRPr lang="en-US">
              <a:solidFill>
                <a:prstClr val="white">
                  <a:lumMod val="65000"/>
                </a:prstClr>
              </a:solidFill>
            </a:endParaRPr>
          </a:p>
        </p:txBody>
      </p:sp>
      <p:sp>
        <p:nvSpPr>
          <p:cNvPr id="18" name="Slide Number Placeholder 5"/>
          <p:cNvSpPr>
            <a:spLocks noGrp="1"/>
          </p:cNvSpPr>
          <p:nvPr>
            <p:ph type="sldNum" sz="quarter" idx="12"/>
          </p:nvPr>
        </p:nvSpPr>
        <p:spPr>
          <a:xfrm>
            <a:off x="6324600" y="6367994"/>
            <a:ext cx="609600" cy="365125"/>
          </a:xfrm>
          <a:prstGeom prst="rect">
            <a:avLst/>
          </a:prstGeom>
        </p:spPr>
        <p:txBody>
          <a:bodyPr/>
          <a:lstStyle>
            <a:lvl1pPr algn="r">
              <a:defRPr sz="825">
                <a:solidFill>
                  <a:schemeClr val="bg1">
                    <a:lumMod val="65000"/>
                  </a:schemeClr>
                </a:solidFill>
              </a:defRPr>
            </a:lvl1pPr>
          </a:lstStyle>
          <a:p>
            <a:fld id="{4DC76615-7173-416C-B017-F4CF65518210}" type="slidenum">
              <a:rPr lang="en-US" smtClean="0">
                <a:solidFill>
                  <a:prstClr val="white">
                    <a:lumMod val="65000"/>
                  </a:prstClr>
                </a:solidFill>
              </a:rPr>
              <a:pPr/>
              <a:t>‹#›</a:t>
            </a:fld>
            <a:endParaRPr lang="en-US">
              <a:solidFill>
                <a:prstClr val="white">
                  <a:lumMod val="65000"/>
                </a:prstClr>
              </a:solidFill>
            </a:endParaRPr>
          </a:p>
        </p:txBody>
      </p:sp>
    </p:spTree>
    <p:extLst>
      <p:ext uri="{BB962C8B-B14F-4D97-AF65-F5344CB8AC3E}">
        <p14:creationId xmlns:p14="http://schemas.microsoft.com/office/powerpoint/2010/main" val="258254638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457200" y="274639"/>
            <a:ext cx="8229600" cy="1020763"/>
          </a:xfrm>
        </p:spPr>
        <p:txBody>
          <a:bodyPr anchor="t">
            <a:normAutofit/>
          </a:bodyPr>
          <a:lstStyle>
            <a:lvl1pPr algn="l">
              <a:defRPr sz="2100">
                <a:latin typeface="Century Gothic" panose="020B0502020202020204" pitchFamily="34" charset="0"/>
              </a:defRPr>
            </a:lvl1pPr>
          </a:lstStyle>
          <a:p>
            <a:r>
              <a:rPr lang="en-US" smtClean="0"/>
              <a:t>Click to edit Master title style</a:t>
            </a:r>
            <a:endParaRPr lang="en-US" dirty="0"/>
          </a:p>
        </p:txBody>
      </p:sp>
      <p:pic>
        <p:nvPicPr>
          <p:cNvPr id="11" name="Picture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153401" y="6367992"/>
            <a:ext cx="815805" cy="349250"/>
          </a:xfrm>
          <a:prstGeom prst="rect">
            <a:avLst/>
          </a:prstGeom>
        </p:spPr>
      </p:pic>
      <p:sp>
        <p:nvSpPr>
          <p:cNvPr id="12" name="Date Placeholder 3"/>
          <p:cNvSpPr>
            <a:spLocks noGrp="1"/>
          </p:cNvSpPr>
          <p:nvPr>
            <p:ph type="dt" sz="half" idx="2"/>
          </p:nvPr>
        </p:nvSpPr>
        <p:spPr>
          <a:xfrm>
            <a:off x="457200" y="6367994"/>
            <a:ext cx="812800" cy="365125"/>
          </a:xfrm>
          <a:prstGeom prst="rect">
            <a:avLst/>
          </a:prstGeom>
        </p:spPr>
        <p:txBody>
          <a:bodyPr/>
          <a:lstStyle>
            <a:lvl1pPr>
              <a:defRPr sz="825">
                <a:solidFill>
                  <a:schemeClr val="bg1">
                    <a:lumMod val="65000"/>
                  </a:schemeClr>
                </a:solidFill>
              </a:defRPr>
            </a:lvl1pPr>
          </a:lstStyle>
          <a:p>
            <a:fld id="{B5FF798F-CE89-48D3-826F-6A6181C805FC}" type="datetimeFigureOut">
              <a:rPr lang="en-US" smtClean="0">
                <a:solidFill>
                  <a:prstClr val="white">
                    <a:lumMod val="65000"/>
                  </a:prstClr>
                </a:solidFill>
              </a:rPr>
              <a:pPr/>
              <a:t>11/8/2016</a:t>
            </a:fld>
            <a:endParaRPr lang="en-US">
              <a:solidFill>
                <a:prstClr val="white">
                  <a:lumMod val="65000"/>
                </a:prstClr>
              </a:solidFill>
            </a:endParaRPr>
          </a:p>
        </p:txBody>
      </p:sp>
      <p:sp>
        <p:nvSpPr>
          <p:cNvPr id="13" name="Footer Placeholder 4"/>
          <p:cNvSpPr>
            <a:spLocks noGrp="1"/>
          </p:cNvSpPr>
          <p:nvPr>
            <p:ph type="ftr" sz="quarter" idx="3"/>
          </p:nvPr>
        </p:nvSpPr>
        <p:spPr>
          <a:xfrm>
            <a:off x="1371600" y="6367994"/>
            <a:ext cx="4876800" cy="365125"/>
          </a:xfrm>
          <a:prstGeom prst="rect">
            <a:avLst/>
          </a:prstGeom>
        </p:spPr>
        <p:txBody>
          <a:bodyPr/>
          <a:lstStyle>
            <a:lvl1pPr>
              <a:defRPr sz="825">
                <a:solidFill>
                  <a:schemeClr val="bg1">
                    <a:lumMod val="65000"/>
                  </a:schemeClr>
                </a:solidFill>
              </a:defRPr>
            </a:lvl1pPr>
          </a:lstStyle>
          <a:p>
            <a:endParaRPr lang="en-US">
              <a:solidFill>
                <a:prstClr val="white">
                  <a:lumMod val="65000"/>
                </a:prstClr>
              </a:solidFill>
            </a:endParaRPr>
          </a:p>
        </p:txBody>
      </p:sp>
      <p:sp>
        <p:nvSpPr>
          <p:cNvPr id="14" name="Slide Number Placeholder 5"/>
          <p:cNvSpPr>
            <a:spLocks noGrp="1"/>
          </p:cNvSpPr>
          <p:nvPr>
            <p:ph type="sldNum" sz="quarter" idx="4"/>
          </p:nvPr>
        </p:nvSpPr>
        <p:spPr>
          <a:xfrm>
            <a:off x="6324600" y="6367994"/>
            <a:ext cx="609600" cy="365125"/>
          </a:xfrm>
          <a:prstGeom prst="rect">
            <a:avLst/>
          </a:prstGeom>
        </p:spPr>
        <p:txBody>
          <a:bodyPr/>
          <a:lstStyle>
            <a:lvl1pPr algn="r">
              <a:defRPr sz="825">
                <a:solidFill>
                  <a:schemeClr val="bg1">
                    <a:lumMod val="65000"/>
                  </a:schemeClr>
                </a:solidFill>
              </a:defRPr>
            </a:lvl1pPr>
          </a:lstStyle>
          <a:p>
            <a:fld id="{4DC76615-7173-416C-B017-F4CF65518210}" type="slidenum">
              <a:rPr lang="en-US" smtClean="0">
                <a:solidFill>
                  <a:prstClr val="white">
                    <a:lumMod val="65000"/>
                  </a:prstClr>
                </a:solidFill>
              </a:rPr>
              <a:pPr/>
              <a:t>‹#›</a:t>
            </a:fld>
            <a:endParaRPr lang="en-US">
              <a:solidFill>
                <a:prstClr val="white">
                  <a:lumMod val="65000"/>
                </a:prstClr>
              </a:solidFill>
            </a:endParaRPr>
          </a:p>
        </p:txBody>
      </p:sp>
    </p:spTree>
    <p:extLst>
      <p:ext uri="{BB962C8B-B14F-4D97-AF65-F5344CB8AC3E}">
        <p14:creationId xmlns:p14="http://schemas.microsoft.com/office/powerpoint/2010/main" val="122823081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153401" y="6367992"/>
            <a:ext cx="815805" cy="349250"/>
          </a:xfrm>
          <a:prstGeom prst="rect">
            <a:avLst/>
          </a:prstGeom>
        </p:spPr>
      </p:pic>
      <p:sp>
        <p:nvSpPr>
          <p:cNvPr id="9" name="Date Placeholder 3"/>
          <p:cNvSpPr>
            <a:spLocks noGrp="1"/>
          </p:cNvSpPr>
          <p:nvPr>
            <p:ph type="dt" sz="half" idx="2"/>
          </p:nvPr>
        </p:nvSpPr>
        <p:spPr>
          <a:xfrm>
            <a:off x="457200" y="6367994"/>
            <a:ext cx="812800" cy="365125"/>
          </a:xfrm>
          <a:prstGeom prst="rect">
            <a:avLst/>
          </a:prstGeom>
        </p:spPr>
        <p:txBody>
          <a:bodyPr/>
          <a:lstStyle>
            <a:lvl1pPr>
              <a:defRPr sz="825">
                <a:solidFill>
                  <a:schemeClr val="bg1">
                    <a:lumMod val="65000"/>
                  </a:schemeClr>
                </a:solidFill>
              </a:defRPr>
            </a:lvl1pPr>
          </a:lstStyle>
          <a:p>
            <a:fld id="{B5FF798F-CE89-48D3-826F-6A6181C805FC}" type="datetimeFigureOut">
              <a:rPr lang="en-US" smtClean="0">
                <a:solidFill>
                  <a:prstClr val="white">
                    <a:lumMod val="65000"/>
                  </a:prstClr>
                </a:solidFill>
              </a:rPr>
              <a:pPr/>
              <a:t>11/8/2016</a:t>
            </a:fld>
            <a:endParaRPr lang="en-US">
              <a:solidFill>
                <a:prstClr val="white">
                  <a:lumMod val="65000"/>
                </a:prstClr>
              </a:solidFill>
            </a:endParaRPr>
          </a:p>
        </p:txBody>
      </p:sp>
      <p:sp>
        <p:nvSpPr>
          <p:cNvPr id="10" name="Footer Placeholder 4"/>
          <p:cNvSpPr>
            <a:spLocks noGrp="1"/>
          </p:cNvSpPr>
          <p:nvPr>
            <p:ph type="ftr" sz="quarter" idx="3"/>
          </p:nvPr>
        </p:nvSpPr>
        <p:spPr>
          <a:xfrm>
            <a:off x="1371600" y="6367994"/>
            <a:ext cx="4876800" cy="365125"/>
          </a:xfrm>
          <a:prstGeom prst="rect">
            <a:avLst/>
          </a:prstGeom>
        </p:spPr>
        <p:txBody>
          <a:bodyPr/>
          <a:lstStyle>
            <a:lvl1pPr>
              <a:defRPr sz="825">
                <a:solidFill>
                  <a:schemeClr val="bg1">
                    <a:lumMod val="65000"/>
                  </a:schemeClr>
                </a:solidFill>
              </a:defRPr>
            </a:lvl1pPr>
          </a:lstStyle>
          <a:p>
            <a:endParaRPr lang="en-US">
              <a:solidFill>
                <a:prstClr val="white">
                  <a:lumMod val="65000"/>
                </a:prstClr>
              </a:solidFill>
            </a:endParaRPr>
          </a:p>
        </p:txBody>
      </p:sp>
      <p:sp>
        <p:nvSpPr>
          <p:cNvPr id="11" name="Slide Number Placeholder 5"/>
          <p:cNvSpPr>
            <a:spLocks noGrp="1"/>
          </p:cNvSpPr>
          <p:nvPr>
            <p:ph type="sldNum" sz="quarter" idx="4"/>
          </p:nvPr>
        </p:nvSpPr>
        <p:spPr>
          <a:xfrm>
            <a:off x="6324600" y="6367994"/>
            <a:ext cx="609600" cy="365125"/>
          </a:xfrm>
          <a:prstGeom prst="rect">
            <a:avLst/>
          </a:prstGeom>
        </p:spPr>
        <p:txBody>
          <a:bodyPr/>
          <a:lstStyle>
            <a:lvl1pPr algn="r">
              <a:defRPr sz="825">
                <a:solidFill>
                  <a:schemeClr val="bg1">
                    <a:lumMod val="65000"/>
                  </a:schemeClr>
                </a:solidFill>
              </a:defRPr>
            </a:lvl1pPr>
          </a:lstStyle>
          <a:p>
            <a:fld id="{4DC76615-7173-416C-B017-F4CF65518210}" type="slidenum">
              <a:rPr lang="en-US" smtClean="0">
                <a:solidFill>
                  <a:prstClr val="white">
                    <a:lumMod val="65000"/>
                  </a:prstClr>
                </a:solidFill>
              </a:rPr>
              <a:pPr/>
              <a:t>‹#›</a:t>
            </a:fld>
            <a:endParaRPr lang="en-US">
              <a:solidFill>
                <a:prstClr val="white">
                  <a:lumMod val="65000"/>
                </a:prstClr>
              </a:solidFill>
            </a:endParaRPr>
          </a:p>
        </p:txBody>
      </p:sp>
    </p:spTree>
    <p:extLst>
      <p:ext uri="{BB962C8B-B14F-4D97-AF65-F5344CB8AC3E}">
        <p14:creationId xmlns:p14="http://schemas.microsoft.com/office/powerpoint/2010/main" val="380953689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Content with Caption">
    <p:spTree>
      <p:nvGrpSpPr>
        <p:cNvPr id="1" name=""/>
        <p:cNvGrpSpPr/>
        <p:nvPr/>
      </p:nvGrpSpPr>
      <p:grpSpPr>
        <a:xfrm>
          <a:off x="0" y="0"/>
          <a:ext cx="0" cy="0"/>
          <a:chOff x="0" y="0"/>
          <a:chExt cx="0" cy="0"/>
        </a:xfrm>
      </p:grpSpPr>
      <p:sp>
        <p:nvSpPr>
          <p:cNvPr id="3" name="Content Placeholder 2"/>
          <p:cNvSpPr>
            <a:spLocks noGrp="1"/>
          </p:cNvSpPr>
          <p:nvPr>
            <p:ph idx="1"/>
          </p:nvPr>
        </p:nvSpPr>
        <p:spPr>
          <a:xfrm>
            <a:off x="3575050" y="273052"/>
            <a:ext cx="5111750" cy="5853113"/>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1" y="1435102"/>
            <a:ext cx="3008313" cy="4691063"/>
          </a:xfrm>
        </p:spPr>
        <p:style>
          <a:lnRef idx="3">
            <a:schemeClr val="lt1"/>
          </a:lnRef>
          <a:fillRef idx="1">
            <a:schemeClr val="accent3"/>
          </a:fillRef>
          <a:effectRef idx="1">
            <a:schemeClr val="accent3"/>
          </a:effectRef>
          <a:fontRef idx="none"/>
        </p:style>
        <p:txBody>
          <a:bodyPr>
            <a:normAutofit/>
          </a:bodyPr>
          <a:lstStyle>
            <a:lvl1pPr marL="0" indent="0">
              <a:buNone/>
              <a:defRPr sz="1350">
                <a:solidFill>
                  <a:schemeClr val="bg1"/>
                </a:solidFill>
              </a:defRPr>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smtClean="0"/>
              <a:t>Click to edit Master text styles</a:t>
            </a:r>
          </a:p>
        </p:txBody>
      </p:sp>
      <p:sp>
        <p:nvSpPr>
          <p:cNvPr id="11" name="Title 1"/>
          <p:cNvSpPr>
            <a:spLocks noGrp="1"/>
          </p:cNvSpPr>
          <p:nvPr>
            <p:ph type="title"/>
          </p:nvPr>
        </p:nvSpPr>
        <p:spPr>
          <a:xfrm>
            <a:off x="457201" y="274639"/>
            <a:ext cx="3008313" cy="1096963"/>
          </a:xfrm>
        </p:spPr>
        <p:txBody>
          <a:bodyPr anchor="t">
            <a:normAutofit/>
          </a:bodyPr>
          <a:lstStyle>
            <a:lvl1pPr algn="l">
              <a:defRPr sz="1500">
                <a:latin typeface="Century Gothic" panose="020B0502020202020204" pitchFamily="34" charset="0"/>
              </a:defRPr>
            </a:lvl1pPr>
          </a:lstStyle>
          <a:p>
            <a:r>
              <a:rPr lang="en-US" smtClean="0"/>
              <a:t>Click to edit Master title style</a:t>
            </a:r>
            <a:endParaRPr lang="en-US" dirty="0"/>
          </a:p>
        </p:txBody>
      </p:sp>
      <p:pic>
        <p:nvPicPr>
          <p:cNvPr id="13" name="Picture 1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153401" y="6367992"/>
            <a:ext cx="815805" cy="349250"/>
          </a:xfrm>
          <a:prstGeom prst="rect">
            <a:avLst/>
          </a:prstGeom>
        </p:spPr>
      </p:pic>
      <p:sp>
        <p:nvSpPr>
          <p:cNvPr id="14" name="Date Placeholder 3"/>
          <p:cNvSpPr>
            <a:spLocks noGrp="1"/>
          </p:cNvSpPr>
          <p:nvPr>
            <p:ph type="dt" sz="half" idx="10"/>
          </p:nvPr>
        </p:nvSpPr>
        <p:spPr>
          <a:xfrm>
            <a:off x="457200" y="6367994"/>
            <a:ext cx="812800" cy="365125"/>
          </a:xfrm>
          <a:prstGeom prst="rect">
            <a:avLst/>
          </a:prstGeom>
        </p:spPr>
        <p:txBody>
          <a:bodyPr/>
          <a:lstStyle>
            <a:lvl1pPr>
              <a:defRPr sz="825">
                <a:solidFill>
                  <a:schemeClr val="bg1">
                    <a:lumMod val="65000"/>
                  </a:schemeClr>
                </a:solidFill>
              </a:defRPr>
            </a:lvl1pPr>
          </a:lstStyle>
          <a:p>
            <a:fld id="{B5FF798F-CE89-48D3-826F-6A6181C805FC}" type="datetimeFigureOut">
              <a:rPr lang="en-US" smtClean="0">
                <a:solidFill>
                  <a:prstClr val="white">
                    <a:lumMod val="65000"/>
                  </a:prstClr>
                </a:solidFill>
              </a:rPr>
              <a:pPr/>
              <a:t>11/8/2016</a:t>
            </a:fld>
            <a:endParaRPr lang="en-US">
              <a:solidFill>
                <a:prstClr val="white">
                  <a:lumMod val="65000"/>
                </a:prstClr>
              </a:solidFill>
            </a:endParaRPr>
          </a:p>
        </p:txBody>
      </p:sp>
      <p:sp>
        <p:nvSpPr>
          <p:cNvPr id="15" name="Footer Placeholder 4"/>
          <p:cNvSpPr>
            <a:spLocks noGrp="1"/>
          </p:cNvSpPr>
          <p:nvPr>
            <p:ph type="ftr" sz="quarter" idx="3"/>
          </p:nvPr>
        </p:nvSpPr>
        <p:spPr>
          <a:xfrm>
            <a:off x="1371600" y="6367994"/>
            <a:ext cx="4876800" cy="365125"/>
          </a:xfrm>
          <a:prstGeom prst="rect">
            <a:avLst/>
          </a:prstGeom>
        </p:spPr>
        <p:txBody>
          <a:bodyPr/>
          <a:lstStyle>
            <a:lvl1pPr>
              <a:defRPr sz="825">
                <a:solidFill>
                  <a:schemeClr val="bg1">
                    <a:lumMod val="65000"/>
                  </a:schemeClr>
                </a:solidFill>
              </a:defRPr>
            </a:lvl1pPr>
          </a:lstStyle>
          <a:p>
            <a:endParaRPr lang="en-US">
              <a:solidFill>
                <a:prstClr val="white">
                  <a:lumMod val="65000"/>
                </a:prstClr>
              </a:solidFill>
            </a:endParaRPr>
          </a:p>
        </p:txBody>
      </p:sp>
      <p:sp>
        <p:nvSpPr>
          <p:cNvPr id="16" name="Slide Number Placeholder 5"/>
          <p:cNvSpPr>
            <a:spLocks noGrp="1"/>
          </p:cNvSpPr>
          <p:nvPr>
            <p:ph type="sldNum" sz="quarter" idx="4"/>
          </p:nvPr>
        </p:nvSpPr>
        <p:spPr>
          <a:xfrm>
            <a:off x="6324600" y="6367994"/>
            <a:ext cx="609600" cy="365125"/>
          </a:xfrm>
          <a:prstGeom prst="rect">
            <a:avLst/>
          </a:prstGeom>
        </p:spPr>
        <p:txBody>
          <a:bodyPr/>
          <a:lstStyle>
            <a:lvl1pPr algn="r">
              <a:defRPr sz="825">
                <a:solidFill>
                  <a:schemeClr val="bg1">
                    <a:lumMod val="65000"/>
                  </a:schemeClr>
                </a:solidFill>
              </a:defRPr>
            </a:lvl1pPr>
          </a:lstStyle>
          <a:p>
            <a:fld id="{4DC76615-7173-416C-B017-F4CF65518210}" type="slidenum">
              <a:rPr lang="en-US" smtClean="0">
                <a:solidFill>
                  <a:prstClr val="white">
                    <a:lumMod val="65000"/>
                  </a:prstClr>
                </a:solidFill>
              </a:rPr>
              <a:pPr/>
              <a:t>‹#›</a:t>
            </a:fld>
            <a:endParaRPr lang="en-US">
              <a:solidFill>
                <a:prstClr val="white">
                  <a:lumMod val="65000"/>
                </a:prstClr>
              </a:solidFill>
            </a:endParaRPr>
          </a:p>
        </p:txBody>
      </p:sp>
    </p:spTree>
    <p:extLst>
      <p:ext uri="{BB962C8B-B14F-4D97-AF65-F5344CB8AC3E}">
        <p14:creationId xmlns:p14="http://schemas.microsoft.com/office/powerpoint/2010/main" val="49049727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15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smtClean="0"/>
              <a:t>Click to edit Master text styles</a:t>
            </a:r>
          </a:p>
        </p:txBody>
      </p:sp>
      <p:pic>
        <p:nvPicPr>
          <p:cNvPr id="11" name="Picture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153401" y="6367992"/>
            <a:ext cx="815805" cy="349250"/>
          </a:xfrm>
          <a:prstGeom prst="rect">
            <a:avLst/>
          </a:prstGeom>
        </p:spPr>
      </p:pic>
      <p:sp>
        <p:nvSpPr>
          <p:cNvPr id="12" name="Date Placeholder 3"/>
          <p:cNvSpPr>
            <a:spLocks noGrp="1"/>
          </p:cNvSpPr>
          <p:nvPr>
            <p:ph type="dt" sz="half" idx="10"/>
          </p:nvPr>
        </p:nvSpPr>
        <p:spPr>
          <a:xfrm>
            <a:off x="457200" y="6367994"/>
            <a:ext cx="812800" cy="365125"/>
          </a:xfrm>
          <a:prstGeom prst="rect">
            <a:avLst/>
          </a:prstGeom>
        </p:spPr>
        <p:txBody>
          <a:bodyPr/>
          <a:lstStyle>
            <a:lvl1pPr>
              <a:defRPr sz="825">
                <a:solidFill>
                  <a:schemeClr val="bg1">
                    <a:lumMod val="65000"/>
                  </a:schemeClr>
                </a:solidFill>
              </a:defRPr>
            </a:lvl1pPr>
          </a:lstStyle>
          <a:p>
            <a:fld id="{B5FF798F-CE89-48D3-826F-6A6181C805FC}" type="datetimeFigureOut">
              <a:rPr lang="en-US" smtClean="0">
                <a:solidFill>
                  <a:prstClr val="white">
                    <a:lumMod val="65000"/>
                  </a:prstClr>
                </a:solidFill>
              </a:rPr>
              <a:pPr/>
              <a:t>11/8/2016</a:t>
            </a:fld>
            <a:endParaRPr lang="en-US">
              <a:solidFill>
                <a:prstClr val="white">
                  <a:lumMod val="65000"/>
                </a:prstClr>
              </a:solidFill>
            </a:endParaRPr>
          </a:p>
        </p:txBody>
      </p:sp>
      <p:sp>
        <p:nvSpPr>
          <p:cNvPr id="13" name="Footer Placeholder 4"/>
          <p:cNvSpPr>
            <a:spLocks noGrp="1"/>
          </p:cNvSpPr>
          <p:nvPr>
            <p:ph type="ftr" sz="quarter" idx="3"/>
          </p:nvPr>
        </p:nvSpPr>
        <p:spPr>
          <a:xfrm>
            <a:off x="1371600" y="6367994"/>
            <a:ext cx="4876800" cy="365125"/>
          </a:xfrm>
          <a:prstGeom prst="rect">
            <a:avLst/>
          </a:prstGeom>
        </p:spPr>
        <p:txBody>
          <a:bodyPr/>
          <a:lstStyle>
            <a:lvl1pPr>
              <a:defRPr sz="825">
                <a:solidFill>
                  <a:schemeClr val="bg1">
                    <a:lumMod val="65000"/>
                  </a:schemeClr>
                </a:solidFill>
              </a:defRPr>
            </a:lvl1pPr>
          </a:lstStyle>
          <a:p>
            <a:endParaRPr lang="en-US">
              <a:solidFill>
                <a:prstClr val="white">
                  <a:lumMod val="65000"/>
                </a:prstClr>
              </a:solidFill>
            </a:endParaRPr>
          </a:p>
        </p:txBody>
      </p:sp>
      <p:sp>
        <p:nvSpPr>
          <p:cNvPr id="14" name="Slide Number Placeholder 5"/>
          <p:cNvSpPr>
            <a:spLocks noGrp="1"/>
          </p:cNvSpPr>
          <p:nvPr>
            <p:ph type="sldNum" sz="quarter" idx="4"/>
          </p:nvPr>
        </p:nvSpPr>
        <p:spPr>
          <a:xfrm>
            <a:off x="6324600" y="6367994"/>
            <a:ext cx="609600" cy="365125"/>
          </a:xfrm>
          <a:prstGeom prst="rect">
            <a:avLst/>
          </a:prstGeom>
        </p:spPr>
        <p:txBody>
          <a:bodyPr/>
          <a:lstStyle>
            <a:lvl1pPr algn="r">
              <a:defRPr sz="825">
                <a:solidFill>
                  <a:schemeClr val="bg1">
                    <a:lumMod val="65000"/>
                  </a:schemeClr>
                </a:solidFill>
              </a:defRPr>
            </a:lvl1pPr>
          </a:lstStyle>
          <a:p>
            <a:fld id="{4DC76615-7173-416C-B017-F4CF65518210}" type="slidenum">
              <a:rPr lang="en-US" smtClean="0">
                <a:solidFill>
                  <a:prstClr val="white">
                    <a:lumMod val="65000"/>
                  </a:prstClr>
                </a:solidFill>
              </a:rPr>
              <a:pPr/>
              <a:t>‹#›</a:t>
            </a:fld>
            <a:endParaRPr lang="en-US">
              <a:solidFill>
                <a:prstClr val="white">
                  <a:lumMod val="65000"/>
                </a:prstClr>
              </a:solidFill>
            </a:endParaRPr>
          </a:p>
        </p:txBody>
      </p:sp>
    </p:spTree>
    <p:extLst>
      <p:ext uri="{BB962C8B-B14F-4D97-AF65-F5344CB8AC3E}">
        <p14:creationId xmlns:p14="http://schemas.microsoft.com/office/powerpoint/2010/main" val="289446107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Title and Vertical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 name="Title 1"/>
          <p:cNvSpPr>
            <a:spLocks noGrp="1"/>
          </p:cNvSpPr>
          <p:nvPr>
            <p:ph type="title"/>
          </p:nvPr>
        </p:nvSpPr>
        <p:spPr>
          <a:xfrm>
            <a:off x="457200" y="274639"/>
            <a:ext cx="8229600" cy="1020763"/>
          </a:xfrm>
        </p:spPr>
        <p:txBody>
          <a:bodyPr anchor="t">
            <a:normAutofit/>
          </a:bodyPr>
          <a:lstStyle>
            <a:lvl1pPr algn="l">
              <a:defRPr sz="2100">
                <a:latin typeface="Century Gothic" panose="020B0502020202020204" pitchFamily="34" charset="0"/>
              </a:defRPr>
            </a:lvl1pPr>
          </a:lstStyle>
          <a:p>
            <a:r>
              <a:rPr lang="en-US" smtClean="0"/>
              <a:t>Click to edit Master title style</a:t>
            </a:r>
            <a:endParaRPr lang="en-US" dirty="0"/>
          </a:p>
        </p:txBody>
      </p:sp>
      <p:pic>
        <p:nvPicPr>
          <p:cNvPr id="12" name="Picture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2401" y="6367992"/>
            <a:ext cx="815805" cy="349250"/>
          </a:xfrm>
          <a:prstGeom prst="rect">
            <a:avLst/>
          </a:prstGeom>
        </p:spPr>
      </p:pic>
      <p:sp>
        <p:nvSpPr>
          <p:cNvPr id="13" name="Date Placeholder 3"/>
          <p:cNvSpPr>
            <a:spLocks noGrp="1"/>
          </p:cNvSpPr>
          <p:nvPr>
            <p:ph type="dt" sz="half" idx="2"/>
          </p:nvPr>
        </p:nvSpPr>
        <p:spPr>
          <a:xfrm>
            <a:off x="2514600" y="6367994"/>
            <a:ext cx="812800" cy="365125"/>
          </a:xfrm>
          <a:prstGeom prst="rect">
            <a:avLst/>
          </a:prstGeom>
        </p:spPr>
        <p:txBody>
          <a:bodyPr/>
          <a:lstStyle>
            <a:lvl1pPr>
              <a:defRPr sz="825">
                <a:solidFill>
                  <a:schemeClr val="bg1">
                    <a:lumMod val="65000"/>
                  </a:schemeClr>
                </a:solidFill>
              </a:defRPr>
            </a:lvl1pPr>
          </a:lstStyle>
          <a:p>
            <a:fld id="{B5FF798F-CE89-48D3-826F-6A6181C805FC}" type="datetimeFigureOut">
              <a:rPr lang="en-US" smtClean="0">
                <a:solidFill>
                  <a:prstClr val="white">
                    <a:lumMod val="65000"/>
                  </a:prstClr>
                </a:solidFill>
              </a:rPr>
              <a:pPr/>
              <a:t>11/8/2016</a:t>
            </a:fld>
            <a:endParaRPr lang="en-US">
              <a:solidFill>
                <a:prstClr val="white">
                  <a:lumMod val="65000"/>
                </a:prstClr>
              </a:solidFill>
            </a:endParaRPr>
          </a:p>
        </p:txBody>
      </p:sp>
      <p:sp>
        <p:nvSpPr>
          <p:cNvPr id="14" name="Footer Placeholder 4"/>
          <p:cNvSpPr>
            <a:spLocks noGrp="1"/>
          </p:cNvSpPr>
          <p:nvPr>
            <p:ph type="ftr" sz="quarter" idx="3"/>
          </p:nvPr>
        </p:nvSpPr>
        <p:spPr>
          <a:xfrm>
            <a:off x="3429000" y="6367994"/>
            <a:ext cx="4876800" cy="365125"/>
          </a:xfrm>
          <a:prstGeom prst="rect">
            <a:avLst/>
          </a:prstGeom>
        </p:spPr>
        <p:txBody>
          <a:bodyPr/>
          <a:lstStyle>
            <a:lvl1pPr>
              <a:defRPr sz="825">
                <a:solidFill>
                  <a:schemeClr val="bg1">
                    <a:lumMod val="65000"/>
                  </a:schemeClr>
                </a:solidFill>
              </a:defRPr>
            </a:lvl1pPr>
          </a:lstStyle>
          <a:p>
            <a:endParaRPr lang="en-US">
              <a:solidFill>
                <a:prstClr val="white">
                  <a:lumMod val="65000"/>
                </a:prstClr>
              </a:solidFill>
            </a:endParaRPr>
          </a:p>
        </p:txBody>
      </p:sp>
      <p:sp>
        <p:nvSpPr>
          <p:cNvPr id="15" name="Slide Number Placeholder 5"/>
          <p:cNvSpPr>
            <a:spLocks noGrp="1"/>
          </p:cNvSpPr>
          <p:nvPr>
            <p:ph type="sldNum" sz="quarter" idx="4"/>
          </p:nvPr>
        </p:nvSpPr>
        <p:spPr>
          <a:xfrm>
            <a:off x="8382000" y="6367994"/>
            <a:ext cx="609600" cy="365125"/>
          </a:xfrm>
          <a:prstGeom prst="rect">
            <a:avLst/>
          </a:prstGeom>
        </p:spPr>
        <p:txBody>
          <a:bodyPr/>
          <a:lstStyle>
            <a:lvl1pPr algn="r">
              <a:defRPr sz="825">
                <a:solidFill>
                  <a:schemeClr val="bg1">
                    <a:lumMod val="65000"/>
                  </a:schemeClr>
                </a:solidFill>
              </a:defRPr>
            </a:lvl1pPr>
          </a:lstStyle>
          <a:p>
            <a:fld id="{4DC76615-7173-416C-B017-F4CF65518210}" type="slidenum">
              <a:rPr lang="en-US" smtClean="0">
                <a:solidFill>
                  <a:prstClr val="white">
                    <a:lumMod val="65000"/>
                  </a:prstClr>
                </a:solidFill>
              </a:rPr>
              <a:pPr/>
              <a:t>‹#›</a:t>
            </a:fld>
            <a:endParaRPr lang="en-US">
              <a:solidFill>
                <a:prstClr val="white">
                  <a:lumMod val="65000"/>
                </a:prstClr>
              </a:solidFill>
            </a:endParaRPr>
          </a:p>
        </p:txBody>
      </p:sp>
    </p:spTree>
    <p:extLst>
      <p:ext uri="{BB962C8B-B14F-4D97-AF65-F5344CB8AC3E}">
        <p14:creationId xmlns:p14="http://schemas.microsoft.com/office/powerpoint/2010/main" val="133704562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40"/>
            <a:ext cx="1828800" cy="5851525"/>
          </a:xfrm>
        </p:spPr>
        <p:txBody>
          <a:bodyPr vert="eaVert">
            <a:normAutofit/>
          </a:bodyPr>
          <a:lstStyle>
            <a:lvl1pPr>
              <a:defRPr sz="2100">
                <a:latin typeface="Century Gothic" panose="020B0502020202020204" pitchFamily="34" charset="0"/>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40"/>
            <a:ext cx="6248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pic>
        <p:nvPicPr>
          <p:cNvPr id="16" name="Picture 1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2401" y="6367992"/>
            <a:ext cx="815805" cy="349250"/>
          </a:xfrm>
          <a:prstGeom prst="rect">
            <a:avLst/>
          </a:prstGeom>
        </p:spPr>
      </p:pic>
      <p:sp>
        <p:nvSpPr>
          <p:cNvPr id="17" name="Date Placeholder 3"/>
          <p:cNvSpPr>
            <a:spLocks noGrp="1"/>
          </p:cNvSpPr>
          <p:nvPr>
            <p:ph type="dt" sz="half" idx="2"/>
          </p:nvPr>
        </p:nvSpPr>
        <p:spPr>
          <a:xfrm>
            <a:off x="2514600" y="6367994"/>
            <a:ext cx="812800" cy="365125"/>
          </a:xfrm>
          <a:prstGeom prst="rect">
            <a:avLst/>
          </a:prstGeom>
        </p:spPr>
        <p:txBody>
          <a:bodyPr/>
          <a:lstStyle>
            <a:lvl1pPr>
              <a:defRPr sz="825">
                <a:solidFill>
                  <a:schemeClr val="bg1">
                    <a:lumMod val="65000"/>
                  </a:schemeClr>
                </a:solidFill>
              </a:defRPr>
            </a:lvl1pPr>
          </a:lstStyle>
          <a:p>
            <a:fld id="{B5FF798F-CE89-48D3-826F-6A6181C805FC}" type="datetimeFigureOut">
              <a:rPr lang="en-US" smtClean="0">
                <a:solidFill>
                  <a:prstClr val="white">
                    <a:lumMod val="65000"/>
                  </a:prstClr>
                </a:solidFill>
              </a:rPr>
              <a:pPr/>
              <a:t>11/8/2016</a:t>
            </a:fld>
            <a:endParaRPr lang="en-US">
              <a:solidFill>
                <a:prstClr val="white">
                  <a:lumMod val="65000"/>
                </a:prstClr>
              </a:solidFill>
            </a:endParaRPr>
          </a:p>
        </p:txBody>
      </p:sp>
      <p:sp>
        <p:nvSpPr>
          <p:cNvPr id="18" name="Footer Placeholder 4"/>
          <p:cNvSpPr>
            <a:spLocks noGrp="1"/>
          </p:cNvSpPr>
          <p:nvPr>
            <p:ph type="ftr" sz="quarter" idx="3"/>
          </p:nvPr>
        </p:nvSpPr>
        <p:spPr>
          <a:xfrm>
            <a:off x="3429000" y="6367994"/>
            <a:ext cx="4876800" cy="365125"/>
          </a:xfrm>
          <a:prstGeom prst="rect">
            <a:avLst/>
          </a:prstGeom>
        </p:spPr>
        <p:txBody>
          <a:bodyPr/>
          <a:lstStyle>
            <a:lvl1pPr>
              <a:defRPr sz="825">
                <a:solidFill>
                  <a:schemeClr val="bg1">
                    <a:lumMod val="65000"/>
                  </a:schemeClr>
                </a:solidFill>
              </a:defRPr>
            </a:lvl1pPr>
          </a:lstStyle>
          <a:p>
            <a:endParaRPr lang="en-US">
              <a:solidFill>
                <a:prstClr val="white">
                  <a:lumMod val="65000"/>
                </a:prstClr>
              </a:solidFill>
            </a:endParaRPr>
          </a:p>
        </p:txBody>
      </p:sp>
      <p:sp>
        <p:nvSpPr>
          <p:cNvPr id="19" name="Slide Number Placeholder 5"/>
          <p:cNvSpPr>
            <a:spLocks noGrp="1"/>
          </p:cNvSpPr>
          <p:nvPr>
            <p:ph type="sldNum" sz="quarter" idx="4"/>
          </p:nvPr>
        </p:nvSpPr>
        <p:spPr>
          <a:xfrm>
            <a:off x="8382000" y="6367994"/>
            <a:ext cx="609600" cy="365125"/>
          </a:xfrm>
          <a:prstGeom prst="rect">
            <a:avLst/>
          </a:prstGeom>
        </p:spPr>
        <p:txBody>
          <a:bodyPr/>
          <a:lstStyle>
            <a:lvl1pPr algn="r">
              <a:defRPr sz="825">
                <a:solidFill>
                  <a:schemeClr val="bg1">
                    <a:lumMod val="65000"/>
                  </a:schemeClr>
                </a:solidFill>
              </a:defRPr>
            </a:lvl1pPr>
          </a:lstStyle>
          <a:p>
            <a:fld id="{4DC76615-7173-416C-B017-F4CF65518210}" type="slidenum">
              <a:rPr lang="en-US" smtClean="0">
                <a:solidFill>
                  <a:prstClr val="white">
                    <a:lumMod val="65000"/>
                  </a:prstClr>
                </a:solidFill>
              </a:rPr>
              <a:pPr/>
              <a:t>‹#›</a:t>
            </a:fld>
            <a:endParaRPr lang="en-US">
              <a:solidFill>
                <a:prstClr val="white">
                  <a:lumMod val="65000"/>
                </a:prstClr>
              </a:solidFill>
            </a:endParaRPr>
          </a:p>
        </p:txBody>
      </p:sp>
    </p:spTree>
    <p:extLst>
      <p:ext uri="{BB962C8B-B14F-4D97-AF65-F5344CB8AC3E}">
        <p14:creationId xmlns:p14="http://schemas.microsoft.com/office/powerpoint/2010/main" val="301903834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secHead">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2"/>
            <a:ext cx="7772400" cy="1362075"/>
          </a:xfrm>
        </p:spPr>
        <p:txBody>
          <a:bodyPr anchor="t"/>
          <a:lstStyle>
            <a:lvl1pPr algn="l">
              <a:defRPr sz="3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1500">
                <a:solidFill>
                  <a:schemeClr val="tx1">
                    <a:tint val="7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5FF798F-CE89-48D3-826F-6A6181C805FC}" type="datetimeFigureOut">
              <a:rPr lang="en-US" smtClean="0">
                <a:solidFill>
                  <a:prstClr val="white">
                    <a:lumMod val="65000"/>
                  </a:prstClr>
                </a:solidFill>
              </a:rPr>
              <a:pPr/>
              <a:t>11/8/2016</a:t>
            </a:fld>
            <a:endParaRPr lang="en-US">
              <a:solidFill>
                <a:prstClr val="white">
                  <a:lumMod val="65000"/>
                </a:prstClr>
              </a:solidFill>
            </a:endParaRPr>
          </a:p>
        </p:txBody>
      </p:sp>
      <p:sp>
        <p:nvSpPr>
          <p:cNvPr id="5" name="Footer Placeholder 4"/>
          <p:cNvSpPr>
            <a:spLocks noGrp="1"/>
          </p:cNvSpPr>
          <p:nvPr>
            <p:ph type="ftr" sz="quarter" idx="11"/>
          </p:nvPr>
        </p:nvSpPr>
        <p:spPr/>
        <p:txBody>
          <a:bodyPr/>
          <a:lstStyle/>
          <a:p>
            <a:endParaRPr lang="en-US">
              <a:solidFill>
                <a:prstClr val="white">
                  <a:lumMod val="65000"/>
                </a:prstClr>
              </a:solidFill>
            </a:endParaRPr>
          </a:p>
        </p:txBody>
      </p:sp>
      <p:sp>
        <p:nvSpPr>
          <p:cNvPr id="6" name="Slide Number Placeholder 5"/>
          <p:cNvSpPr>
            <a:spLocks noGrp="1"/>
          </p:cNvSpPr>
          <p:nvPr>
            <p:ph type="sldNum" sz="quarter" idx="12"/>
          </p:nvPr>
        </p:nvSpPr>
        <p:spPr/>
        <p:txBody>
          <a:bodyPr/>
          <a:lstStyle/>
          <a:p>
            <a:fld id="{4DC76615-7173-416C-B017-F4CF65518210}" type="slidenum">
              <a:rPr lang="en-US" smtClean="0">
                <a:solidFill>
                  <a:prstClr val="white">
                    <a:lumMod val="65000"/>
                  </a:prstClr>
                </a:solidFill>
              </a:rPr>
              <a:pPr/>
              <a:t>‹#›</a:t>
            </a:fld>
            <a:endParaRPr lang="en-US">
              <a:solidFill>
                <a:prstClr val="white">
                  <a:lumMod val="65000"/>
                </a:prstClr>
              </a:solidFill>
            </a:endParaRPr>
          </a:p>
        </p:txBody>
      </p:sp>
    </p:spTree>
    <p:extLst>
      <p:ext uri="{BB962C8B-B14F-4D97-AF65-F5344CB8AC3E}">
        <p14:creationId xmlns:p14="http://schemas.microsoft.com/office/powerpoint/2010/main" val="34092281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2.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theme" Target="../theme/theme3.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image" Target="../media/image3.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20801" y="136948"/>
            <a:ext cx="7366000" cy="872824"/>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1320801" y="1468754"/>
            <a:ext cx="7366000" cy="4657411"/>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p:txBody>
      </p:sp>
      <p:pic>
        <p:nvPicPr>
          <p:cNvPr id="7" name="Picture 6" descr="DPI logo - color.jpg"/>
          <p:cNvPicPr>
            <a:picLocks noChangeAspect="1"/>
          </p:cNvPicPr>
          <p:nvPr userDrawn="1"/>
        </p:nvPicPr>
        <p:blipFill>
          <a:blip r:embed="rId13">
            <a:alphaModFix amt="56000"/>
            <a:extLst>
              <a:ext uri="{28A0092B-C50C-407E-A947-70E740481C1C}">
                <a14:useLocalDpi xmlns:a14="http://schemas.microsoft.com/office/drawing/2010/main" val="0"/>
              </a:ext>
            </a:extLst>
          </a:blip>
          <a:stretch>
            <a:fillRect/>
          </a:stretch>
        </p:blipFill>
        <p:spPr>
          <a:xfrm>
            <a:off x="3185563" y="6295154"/>
            <a:ext cx="686102" cy="477378"/>
          </a:xfrm>
          <a:prstGeom prst="rect">
            <a:avLst/>
          </a:prstGeom>
          <a:ln w="9525" cap="sq" cmpd="sng">
            <a:solidFill>
              <a:schemeClr val="bg1">
                <a:lumMod val="65000"/>
              </a:schemeClr>
            </a:solidFill>
            <a:prstDash val="solid"/>
            <a:miter lim="800000"/>
          </a:ln>
          <a:effectLst>
            <a:outerShdw blurRad="50800" dist="38100" dir="2700000" algn="tl" rotWithShape="0">
              <a:srgbClr val="000000">
                <a:alpha val="43000"/>
              </a:srgbClr>
            </a:outerShdw>
          </a:effectLst>
        </p:spPr>
      </p:pic>
      <p:pic>
        <p:nvPicPr>
          <p:cNvPr id="8" name="Picture 7" descr="RtI-logos-1.3.png"/>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7833891" y="6126163"/>
            <a:ext cx="924017" cy="731836"/>
          </a:xfrm>
          <a:prstGeom prst="rect">
            <a:avLst/>
          </a:prstGeom>
        </p:spPr>
      </p:pic>
      <p:sp>
        <p:nvSpPr>
          <p:cNvPr id="15" name="TextBox 14"/>
          <p:cNvSpPr txBox="1"/>
          <p:nvPr userDrawn="1"/>
        </p:nvSpPr>
        <p:spPr>
          <a:xfrm>
            <a:off x="4024049" y="6356354"/>
            <a:ext cx="3809841" cy="307777"/>
          </a:xfrm>
          <a:prstGeom prst="rect">
            <a:avLst/>
          </a:prstGeom>
          <a:noFill/>
        </p:spPr>
        <p:txBody>
          <a:bodyPr wrap="square" rtlCol="0">
            <a:spAutoFit/>
          </a:bodyPr>
          <a:lstStyle/>
          <a:p>
            <a:r>
              <a:rPr lang="en-US" sz="1400" dirty="0">
                <a:solidFill>
                  <a:srgbClr val="008000"/>
                </a:solidFill>
                <a:latin typeface="Calibri"/>
              </a:rPr>
              <a:t>Diversity, Prevention &amp; Intervention Department</a:t>
            </a:r>
          </a:p>
        </p:txBody>
      </p:sp>
      <p:sp>
        <p:nvSpPr>
          <p:cNvPr id="16" name="TextBox 15"/>
          <p:cNvSpPr txBox="1"/>
          <p:nvPr userDrawn="1"/>
        </p:nvSpPr>
        <p:spPr>
          <a:xfrm>
            <a:off x="350095" y="6356350"/>
            <a:ext cx="2850770" cy="338554"/>
          </a:xfrm>
          <a:prstGeom prst="rect">
            <a:avLst/>
          </a:prstGeom>
          <a:noFill/>
        </p:spPr>
        <p:txBody>
          <a:bodyPr wrap="square" rtlCol="0">
            <a:spAutoFit/>
          </a:bodyPr>
          <a:lstStyle/>
          <a:p>
            <a:r>
              <a:rPr lang="en-US" sz="1600" dirty="0">
                <a:solidFill>
                  <a:srgbClr val="008000"/>
                </a:solidFill>
                <a:latin typeface="Calibri"/>
              </a:rPr>
              <a:t>Broward County Public Schools</a:t>
            </a:r>
          </a:p>
        </p:txBody>
      </p:sp>
      <p:sp>
        <p:nvSpPr>
          <p:cNvPr id="11" name="Rectangle 10"/>
          <p:cNvSpPr/>
          <p:nvPr userDrawn="1"/>
        </p:nvSpPr>
        <p:spPr>
          <a:xfrm>
            <a:off x="152401" y="149068"/>
            <a:ext cx="711200" cy="6146086"/>
          </a:xfrm>
          <a:prstGeom prst="rect">
            <a:avLst/>
          </a:prstGeom>
          <a:solidFill>
            <a:srgbClr val="A0DCA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prstClr val="white"/>
              </a:solidFill>
              <a:latin typeface="Calibri"/>
            </a:endParaRPr>
          </a:p>
        </p:txBody>
      </p:sp>
      <p:cxnSp>
        <p:nvCxnSpPr>
          <p:cNvPr id="12" name="Straight Connector 11"/>
          <p:cNvCxnSpPr/>
          <p:nvPr userDrawn="1"/>
        </p:nvCxnSpPr>
        <p:spPr>
          <a:xfrm flipH="1">
            <a:off x="1142999" y="149068"/>
            <a:ext cx="3" cy="6153912"/>
          </a:xfrm>
          <a:prstGeom prst="line">
            <a:avLst/>
          </a:prstGeom>
          <a:ln w="38100" cmpd="sng">
            <a:solidFill>
              <a:srgbClr val="FF6600"/>
            </a:solidFill>
          </a:ln>
          <a:effectLst/>
        </p:spPr>
        <p:style>
          <a:lnRef idx="2">
            <a:schemeClr val="accent1"/>
          </a:lnRef>
          <a:fillRef idx="0">
            <a:schemeClr val="accent1"/>
          </a:fillRef>
          <a:effectRef idx="1">
            <a:schemeClr val="accent1"/>
          </a:effectRef>
          <a:fontRef idx="minor">
            <a:schemeClr val="tx1"/>
          </a:fontRef>
        </p:style>
      </p:cxnSp>
      <p:sp>
        <p:nvSpPr>
          <p:cNvPr id="13" name="Rectangle 12"/>
          <p:cNvSpPr/>
          <p:nvPr userDrawn="1"/>
        </p:nvSpPr>
        <p:spPr>
          <a:xfrm>
            <a:off x="914400" y="149068"/>
            <a:ext cx="146050" cy="6146086"/>
          </a:xfrm>
          <a:prstGeom prst="rect">
            <a:avLst/>
          </a:prstGeom>
          <a:solidFill>
            <a:srgbClr val="FF66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prstClr val="white"/>
              </a:solidFill>
              <a:latin typeface="Calibri"/>
            </a:endParaRPr>
          </a:p>
        </p:txBody>
      </p:sp>
    </p:spTree>
    <p:extLst>
      <p:ext uri="{BB962C8B-B14F-4D97-AF65-F5344CB8AC3E}">
        <p14:creationId xmlns:p14="http://schemas.microsoft.com/office/powerpoint/2010/main" val="233530513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xStyles>
    <p:titleStyle>
      <a:lvl1pPr algn="ctr" defTabSz="457200" rtl="0" eaLnBrk="1" latinLnBrk="0" hangingPunct="1">
        <a:spcBef>
          <a:spcPct val="0"/>
        </a:spcBef>
        <a:buNone/>
        <a:defRPr sz="3600" kern="1200">
          <a:solidFill>
            <a:srgbClr val="008000"/>
          </a:solidFill>
          <a:latin typeface="Arial"/>
          <a:ea typeface="+mj-ea"/>
          <a:cs typeface="Arial"/>
        </a:defRPr>
      </a:lvl1pPr>
    </p:titleStyle>
    <p:bodyStyle>
      <a:lvl1pPr marL="342900" indent="-342900" algn="l" defTabSz="457200" rtl="0" eaLnBrk="1" latinLnBrk="0" hangingPunct="1">
        <a:spcBef>
          <a:spcPct val="20000"/>
        </a:spcBef>
        <a:buSzPct val="100000"/>
        <a:buFont typeface="Arial"/>
        <a:buChar char="•"/>
        <a:defRPr sz="3200" kern="1200">
          <a:solidFill>
            <a:schemeClr val="bg2">
              <a:lumMod val="25000"/>
            </a:schemeClr>
          </a:solidFill>
          <a:latin typeface="Arial"/>
          <a:ea typeface="+mn-ea"/>
          <a:cs typeface="Arial"/>
        </a:defRPr>
      </a:lvl1pPr>
      <a:lvl2pPr marL="742950" indent="-285750" algn="l" defTabSz="457200" rtl="0" eaLnBrk="1" latinLnBrk="0" hangingPunct="1">
        <a:spcBef>
          <a:spcPct val="20000"/>
        </a:spcBef>
        <a:buFont typeface="Courier New"/>
        <a:buChar char="o"/>
        <a:defRPr sz="2800" kern="1200">
          <a:solidFill>
            <a:schemeClr val="bg2">
              <a:lumMod val="25000"/>
            </a:schemeClr>
          </a:solidFill>
          <a:latin typeface="Arial"/>
          <a:ea typeface="+mn-ea"/>
          <a:cs typeface="Arial"/>
        </a:defRPr>
      </a:lvl2pPr>
      <a:lvl3pPr marL="1143000" indent="-228600" algn="l" defTabSz="457200" rtl="0" eaLnBrk="1" latinLnBrk="0" hangingPunct="1">
        <a:spcBef>
          <a:spcPct val="20000"/>
        </a:spcBef>
        <a:buFont typeface="Arial"/>
        <a:buChar char="•"/>
        <a:defRPr sz="2400" kern="1200">
          <a:solidFill>
            <a:schemeClr val="bg2">
              <a:lumMod val="10000"/>
            </a:schemeClr>
          </a:solidFill>
          <a:latin typeface="Arial"/>
          <a:ea typeface="+mn-ea"/>
          <a:cs typeface="Arial"/>
        </a:defRPr>
      </a:lvl3pPr>
      <a:lvl4pPr marL="1371600" indent="0" algn="l" defTabSz="457200" rtl="0" eaLnBrk="1" latinLnBrk="0" hangingPunct="1">
        <a:spcBef>
          <a:spcPct val="20000"/>
        </a:spcBef>
        <a:buFont typeface="Arial"/>
        <a:buNone/>
        <a:defRPr sz="2000" kern="1200">
          <a:solidFill>
            <a:schemeClr val="tx1"/>
          </a:solidFill>
          <a:latin typeface="Arial"/>
          <a:ea typeface="+mn-ea"/>
          <a:cs typeface="Arial"/>
        </a:defRPr>
      </a:lvl4pPr>
      <a:lvl5pPr marL="2057400" indent="-228600" algn="l" defTabSz="457200" rtl="0" eaLnBrk="1" latinLnBrk="0" hangingPunct="1">
        <a:spcBef>
          <a:spcPct val="20000"/>
        </a:spcBef>
        <a:buFont typeface="Arial"/>
        <a:buChar char="»"/>
        <a:defRPr sz="2000" kern="1200">
          <a:solidFill>
            <a:schemeClr val="tx1"/>
          </a:solidFill>
          <a:latin typeface="Arial"/>
          <a:ea typeface="+mn-ea"/>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20801" y="136948"/>
            <a:ext cx="7366000" cy="872824"/>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1320801" y="1468754"/>
            <a:ext cx="7366000" cy="4657411"/>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p:txBody>
      </p:sp>
      <p:pic>
        <p:nvPicPr>
          <p:cNvPr id="7" name="Picture 6" descr="DPI logo - color.jpg"/>
          <p:cNvPicPr>
            <a:picLocks noChangeAspect="1"/>
          </p:cNvPicPr>
          <p:nvPr userDrawn="1"/>
        </p:nvPicPr>
        <p:blipFill>
          <a:blip r:embed="rId13">
            <a:alphaModFix amt="56000"/>
            <a:extLst>
              <a:ext uri="{28A0092B-C50C-407E-A947-70E740481C1C}">
                <a14:useLocalDpi xmlns:a14="http://schemas.microsoft.com/office/drawing/2010/main" val="0"/>
              </a:ext>
            </a:extLst>
          </a:blip>
          <a:stretch>
            <a:fillRect/>
          </a:stretch>
        </p:blipFill>
        <p:spPr>
          <a:xfrm>
            <a:off x="3185563" y="6295154"/>
            <a:ext cx="686102" cy="477378"/>
          </a:xfrm>
          <a:prstGeom prst="rect">
            <a:avLst/>
          </a:prstGeom>
          <a:ln w="9525" cap="sq" cmpd="sng">
            <a:solidFill>
              <a:schemeClr val="bg1">
                <a:lumMod val="65000"/>
              </a:schemeClr>
            </a:solidFill>
            <a:prstDash val="solid"/>
            <a:miter lim="800000"/>
          </a:ln>
          <a:effectLst>
            <a:outerShdw blurRad="50800" dist="38100" dir="2700000" algn="tl" rotWithShape="0">
              <a:srgbClr val="000000">
                <a:alpha val="43000"/>
              </a:srgbClr>
            </a:outerShdw>
          </a:effectLst>
        </p:spPr>
      </p:pic>
      <p:pic>
        <p:nvPicPr>
          <p:cNvPr id="8" name="Picture 7" descr="RtI-logos-1.3.png"/>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7833891" y="6126163"/>
            <a:ext cx="924017" cy="731836"/>
          </a:xfrm>
          <a:prstGeom prst="rect">
            <a:avLst/>
          </a:prstGeom>
        </p:spPr>
      </p:pic>
      <p:sp>
        <p:nvSpPr>
          <p:cNvPr id="15" name="TextBox 14"/>
          <p:cNvSpPr txBox="1"/>
          <p:nvPr userDrawn="1"/>
        </p:nvSpPr>
        <p:spPr>
          <a:xfrm>
            <a:off x="4024049" y="6356354"/>
            <a:ext cx="3809841" cy="307777"/>
          </a:xfrm>
          <a:prstGeom prst="rect">
            <a:avLst/>
          </a:prstGeom>
          <a:noFill/>
        </p:spPr>
        <p:txBody>
          <a:bodyPr wrap="square" rtlCol="0">
            <a:spAutoFit/>
          </a:bodyPr>
          <a:lstStyle/>
          <a:p>
            <a:r>
              <a:rPr lang="en-US" sz="1400" dirty="0">
                <a:solidFill>
                  <a:srgbClr val="008000"/>
                </a:solidFill>
                <a:latin typeface="Calibri"/>
              </a:rPr>
              <a:t>Diversity, Prevention &amp; Intervention Department</a:t>
            </a:r>
          </a:p>
        </p:txBody>
      </p:sp>
      <p:sp>
        <p:nvSpPr>
          <p:cNvPr id="16" name="TextBox 15"/>
          <p:cNvSpPr txBox="1"/>
          <p:nvPr userDrawn="1"/>
        </p:nvSpPr>
        <p:spPr>
          <a:xfrm>
            <a:off x="350095" y="6356350"/>
            <a:ext cx="2850770" cy="338554"/>
          </a:xfrm>
          <a:prstGeom prst="rect">
            <a:avLst/>
          </a:prstGeom>
          <a:noFill/>
        </p:spPr>
        <p:txBody>
          <a:bodyPr wrap="square" rtlCol="0">
            <a:spAutoFit/>
          </a:bodyPr>
          <a:lstStyle/>
          <a:p>
            <a:r>
              <a:rPr lang="en-US" sz="1600" dirty="0">
                <a:solidFill>
                  <a:srgbClr val="008000"/>
                </a:solidFill>
                <a:latin typeface="Calibri"/>
              </a:rPr>
              <a:t>Broward County Public Schools</a:t>
            </a:r>
          </a:p>
        </p:txBody>
      </p:sp>
      <p:sp>
        <p:nvSpPr>
          <p:cNvPr id="11" name="Rectangle 10"/>
          <p:cNvSpPr/>
          <p:nvPr userDrawn="1"/>
        </p:nvSpPr>
        <p:spPr>
          <a:xfrm>
            <a:off x="152401" y="149068"/>
            <a:ext cx="711200" cy="6146086"/>
          </a:xfrm>
          <a:prstGeom prst="rect">
            <a:avLst/>
          </a:prstGeom>
          <a:solidFill>
            <a:srgbClr val="A0DCA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prstClr val="white"/>
              </a:solidFill>
              <a:latin typeface="Calibri"/>
            </a:endParaRPr>
          </a:p>
        </p:txBody>
      </p:sp>
      <p:cxnSp>
        <p:nvCxnSpPr>
          <p:cNvPr id="12" name="Straight Connector 11"/>
          <p:cNvCxnSpPr/>
          <p:nvPr userDrawn="1"/>
        </p:nvCxnSpPr>
        <p:spPr>
          <a:xfrm flipH="1">
            <a:off x="1142999" y="149777"/>
            <a:ext cx="3" cy="6132487"/>
          </a:xfrm>
          <a:prstGeom prst="line">
            <a:avLst/>
          </a:prstGeom>
          <a:ln w="38100" cmpd="sng">
            <a:solidFill>
              <a:srgbClr val="FF6600"/>
            </a:solidFill>
          </a:ln>
        </p:spPr>
        <p:style>
          <a:lnRef idx="2">
            <a:schemeClr val="accent1"/>
          </a:lnRef>
          <a:fillRef idx="0">
            <a:schemeClr val="accent1"/>
          </a:fillRef>
          <a:effectRef idx="1">
            <a:schemeClr val="accent1"/>
          </a:effectRef>
          <a:fontRef idx="minor">
            <a:schemeClr val="tx1"/>
          </a:fontRef>
        </p:style>
      </p:cxnSp>
      <p:sp>
        <p:nvSpPr>
          <p:cNvPr id="13" name="Rectangle 12"/>
          <p:cNvSpPr/>
          <p:nvPr userDrawn="1"/>
        </p:nvSpPr>
        <p:spPr>
          <a:xfrm>
            <a:off x="914400" y="149773"/>
            <a:ext cx="146050" cy="6146086"/>
          </a:xfrm>
          <a:prstGeom prst="rect">
            <a:avLst/>
          </a:prstGeom>
          <a:solidFill>
            <a:srgbClr val="FF66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prstClr val="white"/>
              </a:solidFill>
              <a:latin typeface="Calibri"/>
            </a:endParaRPr>
          </a:p>
        </p:txBody>
      </p:sp>
    </p:spTree>
    <p:extLst>
      <p:ext uri="{BB962C8B-B14F-4D97-AF65-F5344CB8AC3E}">
        <p14:creationId xmlns:p14="http://schemas.microsoft.com/office/powerpoint/2010/main" val="233530513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457200" rtl="0" eaLnBrk="1" latinLnBrk="0" hangingPunct="1">
        <a:spcBef>
          <a:spcPct val="0"/>
        </a:spcBef>
        <a:buNone/>
        <a:defRPr sz="3600" kern="1200">
          <a:solidFill>
            <a:srgbClr val="008000"/>
          </a:solidFill>
          <a:latin typeface="Arial"/>
          <a:ea typeface="+mj-ea"/>
          <a:cs typeface="Arial"/>
        </a:defRPr>
      </a:lvl1pPr>
    </p:titleStyle>
    <p:bodyStyle>
      <a:lvl1pPr marL="342900" indent="-342900" algn="l" defTabSz="457200" rtl="0" eaLnBrk="1" latinLnBrk="0" hangingPunct="1">
        <a:spcBef>
          <a:spcPct val="20000"/>
        </a:spcBef>
        <a:buSzPct val="100000"/>
        <a:buFont typeface="Arial"/>
        <a:buChar char="•"/>
        <a:defRPr sz="3200" kern="1200">
          <a:solidFill>
            <a:schemeClr val="bg2">
              <a:lumMod val="25000"/>
            </a:schemeClr>
          </a:solidFill>
          <a:latin typeface="Arial"/>
          <a:ea typeface="+mn-ea"/>
          <a:cs typeface="Arial"/>
        </a:defRPr>
      </a:lvl1pPr>
      <a:lvl2pPr marL="742950" indent="-285750" algn="l" defTabSz="457200" rtl="0" eaLnBrk="1" latinLnBrk="0" hangingPunct="1">
        <a:spcBef>
          <a:spcPct val="20000"/>
        </a:spcBef>
        <a:buFont typeface="Courier New"/>
        <a:buChar char="o"/>
        <a:defRPr sz="2800" kern="1200">
          <a:solidFill>
            <a:schemeClr val="bg2">
              <a:lumMod val="25000"/>
            </a:schemeClr>
          </a:solidFill>
          <a:latin typeface="Arial"/>
          <a:ea typeface="+mn-ea"/>
          <a:cs typeface="Arial"/>
        </a:defRPr>
      </a:lvl2pPr>
      <a:lvl3pPr marL="1143000" indent="-228600" algn="l" defTabSz="457200" rtl="0" eaLnBrk="1" latinLnBrk="0" hangingPunct="1">
        <a:spcBef>
          <a:spcPct val="20000"/>
        </a:spcBef>
        <a:buFont typeface="Arial"/>
        <a:buChar char="•"/>
        <a:defRPr sz="2400" kern="1200">
          <a:solidFill>
            <a:schemeClr val="bg2">
              <a:lumMod val="10000"/>
            </a:schemeClr>
          </a:solidFill>
          <a:latin typeface="Arial"/>
          <a:ea typeface="+mn-ea"/>
          <a:cs typeface="Arial"/>
        </a:defRPr>
      </a:lvl3pPr>
      <a:lvl4pPr marL="1371600" indent="0" algn="l" defTabSz="457200" rtl="0" eaLnBrk="1" latinLnBrk="0" hangingPunct="1">
        <a:spcBef>
          <a:spcPct val="20000"/>
        </a:spcBef>
        <a:buFont typeface="Arial"/>
        <a:buNone/>
        <a:defRPr sz="2000" kern="1200">
          <a:solidFill>
            <a:schemeClr val="tx1"/>
          </a:solidFill>
          <a:latin typeface="Arial"/>
          <a:ea typeface="+mn-ea"/>
          <a:cs typeface="Arial"/>
        </a:defRPr>
      </a:lvl4pPr>
      <a:lvl5pPr marL="2057400" indent="-228600" algn="l" defTabSz="457200" rtl="0" eaLnBrk="1" latinLnBrk="0" hangingPunct="1">
        <a:spcBef>
          <a:spcPct val="20000"/>
        </a:spcBef>
        <a:buFont typeface="Arial"/>
        <a:buChar char="»"/>
        <a:defRPr sz="2000" kern="1200">
          <a:solidFill>
            <a:schemeClr val="tx1"/>
          </a:solidFill>
          <a:latin typeface="Arial"/>
          <a:ea typeface="+mn-ea"/>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868362"/>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295402"/>
            <a:ext cx="8229600" cy="48307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2"/>
          </p:nvPr>
        </p:nvSpPr>
        <p:spPr>
          <a:xfrm>
            <a:off x="457200" y="6367994"/>
            <a:ext cx="812800" cy="365125"/>
          </a:xfrm>
          <a:prstGeom prst="rect">
            <a:avLst/>
          </a:prstGeom>
        </p:spPr>
        <p:txBody>
          <a:bodyPr/>
          <a:lstStyle>
            <a:lvl1pPr>
              <a:defRPr sz="825">
                <a:solidFill>
                  <a:schemeClr val="bg1">
                    <a:lumMod val="65000"/>
                  </a:schemeClr>
                </a:solidFill>
              </a:defRPr>
            </a:lvl1pPr>
          </a:lstStyle>
          <a:p>
            <a:pPr defTabSz="685800"/>
            <a:fld id="{B5FF798F-CE89-48D3-826F-6A6181C805FC}" type="datetimeFigureOut">
              <a:rPr lang="en-US" smtClean="0">
                <a:solidFill>
                  <a:prstClr val="white">
                    <a:lumMod val="65000"/>
                  </a:prstClr>
                </a:solidFill>
              </a:rPr>
              <a:pPr defTabSz="685800"/>
              <a:t>11/8/2016</a:t>
            </a:fld>
            <a:endParaRPr lang="en-US">
              <a:solidFill>
                <a:prstClr val="white">
                  <a:lumMod val="65000"/>
                </a:prstClr>
              </a:solidFill>
            </a:endParaRPr>
          </a:p>
        </p:txBody>
      </p:sp>
      <p:sp>
        <p:nvSpPr>
          <p:cNvPr id="8" name="Footer Placeholder 4"/>
          <p:cNvSpPr>
            <a:spLocks noGrp="1"/>
          </p:cNvSpPr>
          <p:nvPr>
            <p:ph type="ftr" sz="quarter" idx="3"/>
          </p:nvPr>
        </p:nvSpPr>
        <p:spPr>
          <a:xfrm>
            <a:off x="1371600" y="6367994"/>
            <a:ext cx="4876800" cy="365125"/>
          </a:xfrm>
          <a:prstGeom prst="rect">
            <a:avLst/>
          </a:prstGeom>
        </p:spPr>
        <p:txBody>
          <a:bodyPr/>
          <a:lstStyle>
            <a:lvl1pPr>
              <a:defRPr sz="825">
                <a:solidFill>
                  <a:schemeClr val="bg1">
                    <a:lumMod val="65000"/>
                  </a:schemeClr>
                </a:solidFill>
              </a:defRPr>
            </a:lvl1pPr>
          </a:lstStyle>
          <a:p>
            <a:pPr defTabSz="685800"/>
            <a:endParaRPr lang="en-US">
              <a:solidFill>
                <a:prstClr val="white">
                  <a:lumMod val="65000"/>
                </a:prstClr>
              </a:solidFill>
            </a:endParaRPr>
          </a:p>
        </p:txBody>
      </p:sp>
      <p:sp>
        <p:nvSpPr>
          <p:cNvPr id="9" name="Slide Number Placeholder 5"/>
          <p:cNvSpPr>
            <a:spLocks noGrp="1"/>
          </p:cNvSpPr>
          <p:nvPr>
            <p:ph type="sldNum" sz="quarter" idx="4"/>
          </p:nvPr>
        </p:nvSpPr>
        <p:spPr>
          <a:xfrm>
            <a:off x="6324600" y="6367994"/>
            <a:ext cx="609600" cy="365125"/>
          </a:xfrm>
          <a:prstGeom prst="rect">
            <a:avLst/>
          </a:prstGeom>
        </p:spPr>
        <p:txBody>
          <a:bodyPr/>
          <a:lstStyle>
            <a:lvl1pPr algn="r">
              <a:defRPr sz="825">
                <a:solidFill>
                  <a:schemeClr val="bg1">
                    <a:lumMod val="65000"/>
                  </a:schemeClr>
                </a:solidFill>
              </a:defRPr>
            </a:lvl1pPr>
          </a:lstStyle>
          <a:p>
            <a:pPr defTabSz="685800"/>
            <a:fld id="{4DC76615-7173-416C-B017-F4CF65518210}" type="slidenum">
              <a:rPr lang="en-US" smtClean="0">
                <a:solidFill>
                  <a:prstClr val="white">
                    <a:lumMod val="65000"/>
                  </a:prstClr>
                </a:solidFill>
              </a:rPr>
              <a:pPr defTabSz="685800"/>
              <a:t>‹#›</a:t>
            </a:fld>
            <a:endParaRPr lang="en-US">
              <a:solidFill>
                <a:prstClr val="white">
                  <a:lumMod val="65000"/>
                </a:prstClr>
              </a:solidFill>
            </a:endParaRPr>
          </a:p>
        </p:txBody>
      </p:sp>
    </p:spTree>
    <p:extLst>
      <p:ext uri="{BB962C8B-B14F-4D97-AF65-F5344CB8AC3E}">
        <p14:creationId xmlns:p14="http://schemas.microsoft.com/office/powerpoint/2010/main" val="2665774555"/>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Lst>
  <p:txStyles>
    <p:titleStyle>
      <a:lvl1pPr algn="l" defTabSz="685800" rtl="0" eaLnBrk="1" latinLnBrk="0" hangingPunct="1">
        <a:spcBef>
          <a:spcPct val="0"/>
        </a:spcBef>
        <a:buNone/>
        <a:defRPr sz="2100" b="1" kern="1200">
          <a:solidFill>
            <a:schemeClr val="tx2"/>
          </a:solidFill>
          <a:latin typeface="Century Gothic" panose="020B0502020202020204" pitchFamily="34" charset="0"/>
          <a:ea typeface="+mj-ea"/>
          <a:cs typeface="+mj-cs"/>
        </a:defRPr>
      </a:lvl1pPr>
    </p:titleStyle>
    <p:bodyStyle>
      <a:lvl1pPr marL="257175" indent="-257175" algn="l" defTabSz="685800" rtl="0" eaLnBrk="1" latinLnBrk="0" hangingPunct="1">
        <a:spcBef>
          <a:spcPct val="20000"/>
        </a:spcBef>
        <a:buClr>
          <a:schemeClr val="accent3"/>
        </a:buClr>
        <a:buFont typeface="Arial" pitchFamily="34" charset="0"/>
        <a:buChar char="•"/>
        <a:defRPr sz="2400" kern="1200">
          <a:solidFill>
            <a:schemeClr val="tx1"/>
          </a:solidFill>
          <a:latin typeface="Garamond" panose="02020404030301010803" pitchFamily="18" charset="0"/>
          <a:ea typeface="+mn-ea"/>
          <a:cs typeface="+mn-cs"/>
        </a:defRPr>
      </a:lvl1pPr>
      <a:lvl2pPr marL="557213" indent="-214313" algn="l" defTabSz="685800" rtl="0" eaLnBrk="1" latinLnBrk="0" hangingPunct="1">
        <a:spcBef>
          <a:spcPct val="20000"/>
        </a:spcBef>
        <a:buClr>
          <a:schemeClr val="accent3"/>
        </a:buClr>
        <a:buFont typeface="Arial" pitchFamily="34" charset="0"/>
        <a:buChar char="–"/>
        <a:defRPr sz="2100" kern="1200">
          <a:solidFill>
            <a:schemeClr val="tx1"/>
          </a:solidFill>
          <a:latin typeface="Garamond" panose="02020404030301010803" pitchFamily="18" charset="0"/>
          <a:ea typeface="+mn-ea"/>
          <a:cs typeface="+mn-cs"/>
        </a:defRPr>
      </a:lvl2pPr>
      <a:lvl3pPr marL="857250" indent="-171450" algn="l" defTabSz="685800" rtl="0" eaLnBrk="1" latinLnBrk="0" hangingPunct="1">
        <a:spcBef>
          <a:spcPct val="20000"/>
        </a:spcBef>
        <a:buClr>
          <a:schemeClr val="accent3"/>
        </a:buClr>
        <a:buFont typeface="Arial" pitchFamily="34" charset="0"/>
        <a:buChar char="•"/>
        <a:defRPr sz="1800" kern="1200">
          <a:solidFill>
            <a:schemeClr val="tx1"/>
          </a:solidFill>
          <a:latin typeface="Garamond" panose="02020404030301010803" pitchFamily="18" charset="0"/>
          <a:ea typeface="+mn-ea"/>
          <a:cs typeface="+mn-cs"/>
        </a:defRPr>
      </a:lvl3pPr>
      <a:lvl4pPr marL="1200150" indent="-171450" algn="l" defTabSz="685800" rtl="0" eaLnBrk="1" latinLnBrk="0" hangingPunct="1">
        <a:spcBef>
          <a:spcPct val="20000"/>
        </a:spcBef>
        <a:buClr>
          <a:schemeClr val="accent3"/>
        </a:buClr>
        <a:buFont typeface="Arial" pitchFamily="34" charset="0"/>
        <a:buChar char="–"/>
        <a:defRPr sz="1500" kern="1200">
          <a:solidFill>
            <a:schemeClr val="tx1"/>
          </a:solidFill>
          <a:latin typeface="Garamond" panose="02020404030301010803" pitchFamily="18" charset="0"/>
          <a:ea typeface="+mn-ea"/>
          <a:cs typeface="+mn-cs"/>
        </a:defRPr>
      </a:lvl4pPr>
      <a:lvl5pPr marL="1543050" indent="-171450" algn="l" defTabSz="685800" rtl="0" eaLnBrk="1" latinLnBrk="0" hangingPunct="1">
        <a:spcBef>
          <a:spcPct val="20000"/>
        </a:spcBef>
        <a:buClr>
          <a:schemeClr val="accent3"/>
        </a:buClr>
        <a:buFont typeface="Arial" pitchFamily="34" charset="0"/>
        <a:buChar char="»"/>
        <a:defRPr sz="1500" kern="1200">
          <a:solidFill>
            <a:schemeClr val="tx1"/>
          </a:solidFill>
          <a:latin typeface="Garamond" panose="02020404030301010803" pitchFamily="18" charset="0"/>
          <a:ea typeface="+mn-ea"/>
          <a:cs typeface="+mn-cs"/>
        </a:defRPr>
      </a:lvl5pPr>
      <a:lvl6pPr marL="18859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6pPr>
      <a:lvl7pPr marL="22288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7pPr>
      <a:lvl8pPr marL="25717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8pPr>
      <a:lvl9pPr marL="29146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surveymonkey.com/r/Booster16" TargetMode="External"/><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chart" Target="../charts/chart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chart" Target="../charts/chart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chart" Target="../charts/chart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chart" Target="../charts/chart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4.xml"/></Relationships>
</file>

<file path=ppt/slides/_rels/slide13.xml.rels><?xml version="1.0" encoding="UTF-8" standalone="yes"?>
<Relationships xmlns="http://schemas.openxmlformats.org/package/2006/relationships"><Relationship Id="rId3" Type="http://schemas.openxmlformats.org/officeDocument/2006/relationships/hyperlink" Target="https://louisville.edu/education/abri/training.html" TargetMode="External"/><Relationship Id="rId2" Type="http://schemas.openxmlformats.org/officeDocument/2006/relationships/notesSlide" Target="../notesSlides/notesSlide3.xml"/><Relationship Id="rId1" Type="http://schemas.openxmlformats.org/officeDocument/2006/relationships/slideLayout" Target="../slideLayouts/slideLayout24.xml"/><Relationship Id="rId5" Type="http://schemas.openxmlformats.org/officeDocument/2006/relationships/image" Target="../media/image14.png"/><Relationship Id="rId4" Type="http://schemas.openxmlformats.org/officeDocument/2006/relationships/hyperlink" Target="http://www.explicitinstruction.org/"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4.xml"/><Relationship Id="rId1" Type="http://schemas.openxmlformats.org/officeDocument/2006/relationships/slideLayout" Target="../slideLayouts/slideLayout24.xml"/><Relationship Id="rId4" Type="http://schemas.openxmlformats.org/officeDocument/2006/relationships/image" Target="../media/image16.png"/></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5.xml"/><Relationship Id="rId1" Type="http://schemas.openxmlformats.org/officeDocument/2006/relationships/slideLayout" Target="../slideLayouts/slideLayout2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4.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8.xml"/><Relationship Id="rId1" Type="http://schemas.openxmlformats.org/officeDocument/2006/relationships/slideLayout" Target="../slideLayouts/slideLayout24.xml"/><Relationship Id="rId4" Type="http://schemas.openxmlformats.org/officeDocument/2006/relationships/image" Target="../media/image19.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4.xml"/></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24.xml"/></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2.xml"/><Relationship Id="rId1" Type="http://schemas.openxmlformats.org/officeDocument/2006/relationships/slideLayout" Target="../slideLayouts/slideLayout24.xml"/></Relationships>
</file>

<file path=ppt/slides/_rels/slide2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3.xml"/><Relationship Id="rId1" Type="http://schemas.openxmlformats.org/officeDocument/2006/relationships/slideLayout" Target="../slideLayouts/slideLayout24.xml"/><Relationship Id="rId4" Type="http://schemas.openxmlformats.org/officeDocument/2006/relationships/image" Target="../media/image22.png"/></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4.xml"/><Relationship Id="rId1" Type="http://schemas.openxmlformats.org/officeDocument/2006/relationships/slideLayout" Target="../slideLayouts/slideLayout24.xml"/></Relationships>
</file>

<file path=ppt/slides/_rels/slide2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5.xml"/><Relationship Id="rId1" Type="http://schemas.openxmlformats.org/officeDocument/2006/relationships/slideLayout" Target="../slideLayouts/slideLayout2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4.xml"/></Relationships>
</file>

<file path=ppt/slides/_rels/slide2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7.xml"/><Relationship Id="rId1" Type="http://schemas.openxmlformats.org/officeDocument/2006/relationships/slideLayout" Target="../slideLayouts/slideLayout24.xml"/></Relationships>
</file>

<file path=ppt/slides/_rels/slide28.xml.rels><?xml version="1.0" encoding="UTF-8" standalone="yes"?>
<Relationships xmlns="http://schemas.openxmlformats.org/package/2006/relationships"><Relationship Id="rId2" Type="http://schemas.openxmlformats.org/officeDocument/2006/relationships/hyperlink" Target="http://www.browardprevention.org/mtssrti/rtib/" TargetMode="Externa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hyperlink" Target="https://www.surveymonkey.com/r/PostBooster16" TargetMode="Externa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8.xml"/><Relationship Id="rId1" Type="http://schemas.openxmlformats.org/officeDocument/2006/relationships/slideLayout" Target="../slideLayouts/slideLayout16.xml"/><Relationship Id="rId6" Type="http://schemas.openxmlformats.org/officeDocument/2006/relationships/image" Target="../media/image2.png"/><Relationship Id="rId5" Type="http://schemas.openxmlformats.org/officeDocument/2006/relationships/image" Target="../media/image1.jpg"/><Relationship Id="rId4" Type="http://schemas.openxmlformats.org/officeDocument/2006/relationships/hyperlink" Target="http://www.browardprevention.or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679946" y="898487"/>
            <a:ext cx="6440305" cy="2078073"/>
          </a:xfrm>
          <a:prstGeom prst="rect">
            <a:avLst/>
          </a:prstGeom>
        </p:spPr>
        <p:txBody>
          <a:bodyPr>
            <a:normAutofit/>
          </a:bodyPr>
          <a:lstStyle>
            <a:lvl1pPr algn="ctr" defTabSz="457200" rtl="0" eaLnBrk="1" latinLnBrk="0" hangingPunct="1">
              <a:spcBef>
                <a:spcPct val="0"/>
              </a:spcBef>
              <a:buNone/>
              <a:defRPr sz="3600" kern="1200">
                <a:solidFill>
                  <a:srgbClr val="008000"/>
                </a:solidFill>
                <a:latin typeface="Arial"/>
                <a:ea typeface="+mj-ea"/>
                <a:cs typeface="Arial"/>
              </a:defRPr>
            </a:lvl1pPr>
          </a:lstStyle>
          <a:p>
            <a:r>
              <a:rPr lang="en-US" sz="5400" dirty="0" smtClean="0"/>
              <a:t>PBIS Booster </a:t>
            </a:r>
            <a:br>
              <a:rPr lang="en-US" sz="5400" dirty="0" smtClean="0"/>
            </a:br>
            <a:r>
              <a:rPr lang="en-US" sz="3200" dirty="0" smtClean="0"/>
              <a:t>November 9</a:t>
            </a:r>
            <a:r>
              <a:rPr lang="en-US" sz="3200" baseline="30000" dirty="0" smtClean="0"/>
              <a:t>th</a:t>
            </a:r>
            <a:r>
              <a:rPr lang="en-US" sz="3200" dirty="0" smtClean="0"/>
              <a:t> 2016</a:t>
            </a:r>
            <a:endParaRPr lang="en-US" sz="6600" dirty="0" smtClean="0">
              <a:solidFill>
                <a:prstClr val="white">
                  <a:lumMod val="50000"/>
                </a:prstClr>
              </a:solidFill>
            </a:endParaRPr>
          </a:p>
        </p:txBody>
      </p:sp>
      <p:sp>
        <p:nvSpPr>
          <p:cNvPr id="3" name="TextBox 2"/>
          <p:cNvSpPr txBox="1"/>
          <p:nvPr/>
        </p:nvSpPr>
        <p:spPr>
          <a:xfrm>
            <a:off x="1221394" y="4163174"/>
            <a:ext cx="7876475" cy="1569660"/>
          </a:xfrm>
          <a:prstGeom prst="rect">
            <a:avLst/>
          </a:prstGeom>
          <a:noFill/>
        </p:spPr>
        <p:txBody>
          <a:bodyPr wrap="none" rtlCol="0">
            <a:spAutoFit/>
          </a:bodyPr>
          <a:lstStyle/>
          <a:p>
            <a:pPr algn="ctr" defTabSz="914400"/>
            <a:r>
              <a:rPr lang="en-US" sz="3200" dirty="0">
                <a:solidFill>
                  <a:srgbClr val="660066"/>
                </a:solidFill>
                <a:latin typeface="Calibri"/>
              </a:rPr>
              <a:t>Please complete your Pre Survey at:</a:t>
            </a:r>
          </a:p>
          <a:p>
            <a:pPr algn="ctr" defTabSz="914400"/>
            <a:r>
              <a:rPr lang="en-US" sz="3200" u="sng" dirty="0">
                <a:hlinkClick r:id="rId3"/>
              </a:rPr>
              <a:t>https://www.surveymonkey.com/r/Booster16</a:t>
            </a:r>
            <a:endParaRPr lang="en-US" sz="3200" dirty="0"/>
          </a:p>
          <a:p>
            <a:pPr algn="ctr" defTabSz="914400"/>
            <a:endParaRPr lang="en-US" sz="3200" dirty="0">
              <a:solidFill>
                <a:srgbClr val="660066"/>
              </a:solidFill>
              <a:latin typeface="Calibri"/>
            </a:endParaRPr>
          </a:p>
        </p:txBody>
      </p:sp>
      <p:sp>
        <p:nvSpPr>
          <p:cNvPr id="4" name="Down Arrow 3"/>
          <p:cNvSpPr/>
          <p:nvPr/>
        </p:nvSpPr>
        <p:spPr>
          <a:xfrm rot="18769441">
            <a:off x="806005" y="3771525"/>
            <a:ext cx="1199444" cy="912215"/>
          </a:xfrm>
          <a:prstGeom prst="downArrow">
            <a:avLst/>
          </a:prstGeom>
          <a:gradFill flip="none" rotWithShape="1">
            <a:gsLst>
              <a:gs pos="0">
                <a:srgbClr val="660066"/>
              </a:gs>
              <a:gs pos="97000">
                <a:srgbClr val="FFFFFF"/>
              </a:gs>
            </a:gsLst>
            <a:lin ang="16200000" scaled="0"/>
            <a:tileRect/>
          </a:gradFill>
          <a:ln>
            <a:no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914400"/>
            <a:endParaRPr lang="en-US">
              <a:solidFill>
                <a:srgbClr val="008000"/>
              </a:solidFill>
              <a:latin typeface="Calibri"/>
            </a:endParaRPr>
          </a:p>
        </p:txBody>
      </p:sp>
      <p:sp>
        <p:nvSpPr>
          <p:cNvPr id="5" name="TextBox 4"/>
          <p:cNvSpPr txBox="1"/>
          <p:nvPr/>
        </p:nvSpPr>
        <p:spPr>
          <a:xfrm>
            <a:off x="3670300" y="2831399"/>
            <a:ext cx="2337223" cy="646331"/>
          </a:xfrm>
          <a:prstGeom prst="rect">
            <a:avLst/>
          </a:prstGeom>
          <a:noFill/>
        </p:spPr>
        <p:txBody>
          <a:bodyPr wrap="none" rtlCol="0">
            <a:spAutoFit/>
          </a:bodyPr>
          <a:lstStyle/>
          <a:p>
            <a:r>
              <a:rPr lang="en-US" sz="3600" dirty="0" smtClean="0">
                <a:solidFill>
                  <a:srgbClr val="FF6600"/>
                </a:solidFill>
              </a:rPr>
              <a:t>WELCOME!</a:t>
            </a:r>
            <a:endParaRPr lang="en-US" sz="3600" dirty="0">
              <a:solidFill>
                <a:srgbClr val="FF6600"/>
              </a:solidFill>
            </a:endParaRPr>
          </a:p>
        </p:txBody>
      </p:sp>
    </p:spTree>
    <p:extLst>
      <p:ext uri="{BB962C8B-B14F-4D97-AF65-F5344CB8AC3E}">
        <p14:creationId xmlns:p14="http://schemas.microsoft.com/office/powerpoint/2010/main" val="33359104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mph" presetSubtype="0" repeatCount="indefinite" fill="hold" grpId="0" nodeType="withEffect">
                                  <p:stCondLst>
                                    <p:cond delay="0"/>
                                  </p:stCondLst>
                                  <p:endCondLst>
                                    <p:cond evt="onNext" delay="0">
                                      <p:tgtEl>
                                        <p:sldTgt/>
                                      </p:tgtEl>
                                    </p:cond>
                                  </p:endCondLst>
                                  <p:childTnLst>
                                    <p:anim calcmode="discrete" valueType="str">
                                      <p:cBhvr>
                                        <p:cTn id="6" dur="1000" fill="hold"/>
                                        <p:tgtEl>
                                          <p:spTgt spid="4"/>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Agenda</a:t>
            </a:r>
            <a:endParaRPr lang="en-US" dirty="0"/>
          </a:p>
        </p:txBody>
      </p:sp>
      <p:sp>
        <p:nvSpPr>
          <p:cNvPr id="3" name="Content Placeholder 2"/>
          <p:cNvSpPr>
            <a:spLocks noGrp="1"/>
          </p:cNvSpPr>
          <p:nvPr>
            <p:ph idx="1"/>
          </p:nvPr>
        </p:nvSpPr>
        <p:spPr>
          <a:xfrm>
            <a:off x="1473201" y="1092834"/>
            <a:ext cx="7366000" cy="4657411"/>
          </a:xfrm>
        </p:spPr>
        <p:txBody>
          <a:bodyPr>
            <a:noAutofit/>
          </a:bodyPr>
          <a:lstStyle/>
          <a:p>
            <a:r>
              <a:rPr lang="en-US" sz="2000" dirty="0" smtClean="0"/>
              <a:t>8:30-8:50 Welcome &amp; </a:t>
            </a:r>
            <a:r>
              <a:rPr lang="en-US" sz="2000" u="sng" dirty="0" smtClean="0"/>
              <a:t>PBIS in Broward</a:t>
            </a:r>
            <a:r>
              <a:rPr lang="en-US" sz="2000" u="sng" dirty="0"/>
              <a:t> </a:t>
            </a:r>
            <a:r>
              <a:rPr lang="en-US" sz="2000" u="sng" dirty="0" smtClean="0"/>
              <a:t>Data </a:t>
            </a:r>
            <a:r>
              <a:rPr lang="en-US" sz="2000" dirty="0" smtClean="0"/>
              <a:t>Review</a:t>
            </a:r>
          </a:p>
          <a:p>
            <a:r>
              <a:rPr lang="en-US" sz="2000" dirty="0" smtClean="0"/>
              <a:t>8:50- 10:20</a:t>
            </a:r>
          </a:p>
          <a:p>
            <a:pPr lvl="1"/>
            <a:r>
              <a:rPr lang="en-US" sz="1800" dirty="0"/>
              <a:t>T</a:t>
            </a:r>
            <a:r>
              <a:rPr lang="en-US" sz="1800" dirty="0" smtClean="0"/>
              <a:t>eaching Behavior and </a:t>
            </a:r>
            <a:r>
              <a:rPr lang="en-US" sz="1800" dirty="0"/>
              <a:t>I</a:t>
            </a:r>
            <a:r>
              <a:rPr lang="en-US" sz="1800" dirty="0" smtClean="0"/>
              <a:t>mplementation </a:t>
            </a:r>
            <a:r>
              <a:rPr lang="en-US" sz="1800" dirty="0"/>
              <a:t>P</a:t>
            </a:r>
            <a:r>
              <a:rPr lang="en-US" sz="1800" dirty="0" smtClean="0"/>
              <a:t>lanning </a:t>
            </a:r>
          </a:p>
          <a:p>
            <a:pPr lvl="1"/>
            <a:r>
              <a:rPr lang="en-US" sz="1800" dirty="0"/>
              <a:t>Action plans</a:t>
            </a:r>
          </a:p>
          <a:p>
            <a:r>
              <a:rPr lang="en-US" sz="2000" dirty="0" smtClean="0"/>
              <a:t>10:20-10:30 </a:t>
            </a:r>
            <a:r>
              <a:rPr lang="en-US" sz="2000" i="1" dirty="0" smtClean="0"/>
              <a:t>Break/transition to break-out group</a:t>
            </a:r>
            <a:r>
              <a:rPr lang="en-US" sz="2000" i="1" dirty="0"/>
              <a:t>s</a:t>
            </a:r>
            <a:r>
              <a:rPr lang="en-US" sz="2000" dirty="0" smtClean="0"/>
              <a:t>                         </a:t>
            </a:r>
          </a:p>
          <a:p>
            <a:r>
              <a:rPr lang="en-US" sz="2000" dirty="0" smtClean="0"/>
              <a:t>10:30-11:30: HERO Schools group </a:t>
            </a:r>
          </a:p>
          <a:p>
            <a:pPr marL="0" indent="0">
              <a:buNone/>
            </a:pPr>
            <a:r>
              <a:rPr lang="en-US" sz="2000" dirty="0"/>
              <a:t> </a:t>
            </a:r>
            <a:r>
              <a:rPr lang="en-US" sz="2000" dirty="0" smtClean="0"/>
              <a:t>                      </a:t>
            </a:r>
            <a:r>
              <a:rPr lang="en-US" sz="2000" dirty="0" smtClean="0"/>
              <a:t>   Non-HERO </a:t>
            </a:r>
            <a:r>
              <a:rPr lang="en-US" sz="2000" dirty="0" smtClean="0"/>
              <a:t>Schools group</a:t>
            </a:r>
            <a:endParaRPr lang="en-US" sz="2000" dirty="0"/>
          </a:p>
        </p:txBody>
      </p:sp>
    </p:spTree>
    <p:extLst>
      <p:ext uri="{BB962C8B-B14F-4D97-AF65-F5344CB8AC3E}">
        <p14:creationId xmlns:p14="http://schemas.microsoft.com/office/powerpoint/2010/main" val="16829206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213"/>
            <a:ext cx="8229600" cy="1143000"/>
          </a:xfrm>
        </p:spPr>
        <p:txBody>
          <a:bodyPr>
            <a:normAutofit/>
          </a:bodyPr>
          <a:lstStyle/>
          <a:p>
            <a:r>
              <a:rPr lang="en-US" sz="3600" dirty="0" smtClean="0">
                <a:solidFill>
                  <a:schemeClr val="accent1"/>
                </a:solidFill>
              </a:rPr>
              <a:t>Goal 1: Number of PBIS Schools</a:t>
            </a:r>
            <a:endParaRPr lang="en-US" sz="3600" dirty="0">
              <a:solidFill>
                <a:schemeClr val="accent1"/>
              </a:solidFill>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961478237"/>
              </p:ext>
            </p:extLst>
          </p:nvPr>
        </p:nvGraphicFramePr>
        <p:xfrm>
          <a:off x="457200" y="2265081"/>
          <a:ext cx="8229600" cy="4525963"/>
        </p:xfrm>
        <a:graphic>
          <a:graphicData uri="http://schemas.openxmlformats.org/drawingml/2006/chart">
            <c:chart xmlns:c="http://schemas.openxmlformats.org/drawingml/2006/chart" xmlns:r="http://schemas.openxmlformats.org/officeDocument/2006/relationships" r:id="rId2"/>
          </a:graphicData>
        </a:graphic>
      </p:graphicFrame>
      <p:sp>
        <p:nvSpPr>
          <p:cNvPr id="6" name="TextBox 5"/>
          <p:cNvSpPr txBox="1"/>
          <p:nvPr/>
        </p:nvSpPr>
        <p:spPr>
          <a:xfrm>
            <a:off x="1962816" y="923756"/>
            <a:ext cx="5458243" cy="1200328"/>
          </a:xfrm>
          <a:prstGeom prst="rect">
            <a:avLst/>
          </a:prstGeom>
          <a:noFill/>
        </p:spPr>
        <p:txBody>
          <a:bodyPr wrap="square" rtlCol="0">
            <a:spAutoFit/>
          </a:bodyPr>
          <a:lstStyle/>
          <a:p>
            <a:r>
              <a:rPr lang="en-US" sz="2400" dirty="0" smtClean="0"/>
              <a:t>EoY 14/15 </a:t>
            </a:r>
            <a:r>
              <a:rPr lang="en-US" sz="2400" dirty="0"/>
              <a:t>Total = </a:t>
            </a:r>
            <a:r>
              <a:rPr lang="en-US" sz="2400" dirty="0" smtClean="0"/>
              <a:t>28 schools </a:t>
            </a:r>
            <a:endParaRPr lang="en-US" sz="2400" dirty="0"/>
          </a:p>
          <a:p>
            <a:r>
              <a:rPr lang="en-US" sz="2400" dirty="0" smtClean="0">
                <a:solidFill>
                  <a:schemeClr val="bg1">
                    <a:lumMod val="50000"/>
                  </a:schemeClr>
                </a:solidFill>
              </a:rPr>
              <a:t>Target 15/16: </a:t>
            </a:r>
            <a:r>
              <a:rPr lang="en-US" sz="2400" dirty="0">
                <a:solidFill>
                  <a:schemeClr val="bg1">
                    <a:lumMod val="50000"/>
                  </a:schemeClr>
                </a:solidFill>
              </a:rPr>
              <a:t>35 schools (25% increase)</a:t>
            </a:r>
          </a:p>
          <a:p>
            <a:r>
              <a:rPr lang="en-US" sz="2400" dirty="0" err="1">
                <a:solidFill>
                  <a:srgbClr val="008000"/>
                </a:solidFill>
                <a:latin typeface="Wingdings"/>
              </a:rPr>
              <a:t>þ</a:t>
            </a:r>
            <a:r>
              <a:rPr lang="en-US" sz="2400" dirty="0">
                <a:solidFill>
                  <a:srgbClr val="008000"/>
                </a:solidFill>
              </a:rPr>
              <a:t> Goal met: </a:t>
            </a:r>
            <a:r>
              <a:rPr lang="en-US" sz="2400" dirty="0" smtClean="0">
                <a:solidFill>
                  <a:srgbClr val="008000"/>
                </a:solidFill>
              </a:rPr>
              <a:t>40 schools = 32</a:t>
            </a:r>
            <a:r>
              <a:rPr lang="en-US" sz="2400" dirty="0">
                <a:solidFill>
                  <a:srgbClr val="008000"/>
                </a:solidFill>
              </a:rPr>
              <a:t>% increase</a:t>
            </a:r>
            <a:r>
              <a:rPr lang="en-US" sz="2400" dirty="0" smtClean="0">
                <a:solidFill>
                  <a:srgbClr val="008000"/>
                </a:solidFill>
                <a:effectLst/>
              </a:rPr>
              <a:t> </a:t>
            </a:r>
            <a:endParaRPr lang="en-US" sz="2400" dirty="0">
              <a:solidFill>
                <a:srgbClr val="008000"/>
              </a:solidFill>
            </a:endParaRPr>
          </a:p>
        </p:txBody>
      </p:sp>
    </p:spTree>
    <p:extLst>
      <p:ext uri="{BB962C8B-B14F-4D97-AF65-F5344CB8AC3E}">
        <p14:creationId xmlns:p14="http://schemas.microsoft.com/office/powerpoint/2010/main" val="8742728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5262"/>
            <a:ext cx="8229600" cy="1143000"/>
          </a:xfrm>
        </p:spPr>
        <p:txBody>
          <a:bodyPr>
            <a:normAutofit/>
          </a:bodyPr>
          <a:lstStyle/>
          <a:p>
            <a:r>
              <a:rPr lang="en-US" sz="3600" dirty="0" smtClean="0">
                <a:solidFill>
                  <a:schemeClr val="accent1"/>
                </a:solidFill>
              </a:rPr>
              <a:t>Goal 2: Ongoing support</a:t>
            </a:r>
            <a:endParaRPr lang="en-US" sz="3600" dirty="0">
              <a:solidFill>
                <a:schemeClr val="accent1"/>
              </a:solidFill>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329621436"/>
              </p:ext>
            </p:extLst>
          </p:nvPr>
        </p:nvGraphicFramePr>
        <p:xfrm>
          <a:off x="457200" y="2265081"/>
          <a:ext cx="8229600" cy="4525963"/>
        </p:xfrm>
        <a:graphic>
          <a:graphicData uri="http://schemas.openxmlformats.org/drawingml/2006/chart">
            <c:chart xmlns:c="http://schemas.openxmlformats.org/drawingml/2006/chart" xmlns:r="http://schemas.openxmlformats.org/officeDocument/2006/relationships" r:id="rId2"/>
          </a:graphicData>
        </a:graphic>
      </p:graphicFrame>
      <p:sp>
        <p:nvSpPr>
          <p:cNvPr id="5" name="TextBox 4"/>
          <p:cNvSpPr txBox="1"/>
          <p:nvPr/>
        </p:nvSpPr>
        <p:spPr>
          <a:xfrm>
            <a:off x="2259710" y="808279"/>
            <a:ext cx="5091276" cy="2215991"/>
          </a:xfrm>
          <a:prstGeom prst="rect">
            <a:avLst/>
          </a:prstGeom>
          <a:solidFill>
            <a:srgbClr val="FFFFFF"/>
          </a:solidFill>
        </p:spPr>
        <p:txBody>
          <a:bodyPr wrap="none" rtlCol="0">
            <a:spAutoFit/>
          </a:bodyPr>
          <a:lstStyle/>
          <a:p>
            <a:r>
              <a:rPr lang="en-US" sz="2300" dirty="0"/>
              <a:t>Newsletter: Monthly </a:t>
            </a:r>
          </a:p>
          <a:p>
            <a:r>
              <a:rPr lang="en-US" sz="2300" dirty="0"/>
              <a:t>Webinars: 10 Critical Elements (monthly)</a:t>
            </a:r>
          </a:p>
          <a:p>
            <a:r>
              <a:rPr lang="en-US" sz="2300" dirty="0"/>
              <a:t>Booster 1: 12/16/2015 (51% attendance)</a:t>
            </a:r>
          </a:p>
          <a:p>
            <a:r>
              <a:rPr lang="en-US" sz="2300" dirty="0"/>
              <a:t>Booster 2:  3/17/2016 (51% attendance)</a:t>
            </a:r>
          </a:p>
          <a:p>
            <a:r>
              <a:rPr lang="en-US" sz="2300" dirty="0" smtClean="0">
                <a:solidFill>
                  <a:srgbClr val="7F7F7F"/>
                </a:solidFill>
              </a:rPr>
              <a:t>Target 15/16: </a:t>
            </a:r>
            <a:r>
              <a:rPr lang="en-US" sz="2300" dirty="0">
                <a:solidFill>
                  <a:srgbClr val="7F7F7F"/>
                </a:solidFill>
              </a:rPr>
              <a:t>Continue support</a:t>
            </a:r>
          </a:p>
          <a:p>
            <a:r>
              <a:rPr lang="en-US" sz="2300" dirty="0" err="1">
                <a:solidFill>
                  <a:srgbClr val="008000"/>
                </a:solidFill>
                <a:latin typeface="Wingdings"/>
              </a:rPr>
              <a:t>þ</a:t>
            </a:r>
            <a:r>
              <a:rPr lang="en-US" sz="2300" dirty="0">
                <a:solidFill>
                  <a:srgbClr val="008000"/>
                </a:solidFill>
              </a:rPr>
              <a:t> Goal </a:t>
            </a:r>
            <a:r>
              <a:rPr lang="en-US" sz="2300" dirty="0" smtClean="0">
                <a:solidFill>
                  <a:srgbClr val="008000"/>
                </a:solidFill>
              </a:rPr>
              <a:t>met: support provided</a:t>
            </a:r>
            <a:endParaRPr lang="en-US" sz="2300" dirty="0">
              <a:solidFill>
                <a:srgbClr val="008000"/>
              </a:solidFill>
            </a:endParaRPr>
          </a:p>
        </p:txBody>
      </p:sp>
    </p:spTree>
    <p:extLst>
      <p:ext uri="{BB962C8B-B14F-4D97-AF65-F5344CB8AC3E}">
        <p14:creationId xmlns:p14="http://schemas.microsoft.com/office/powerpoint/2010/main" val="30636587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5262"/>
            <a:ext cx="8229600" cy="1143000"/>
          </a:xfrm>
        </p:spPr>
        <p:txBody>
          <a:bodyPr>
            <a:normAutofit/>
          </a:bodyPr>
          <a:lstStyle/>
          <a:p>
            <a:r>
              <a:rPr lang="en-US" sz="3600" dirty="0" smtClean="0">
                <a:solidFill>
                  <a:schemeClr val="accent1"/>
                </a:solidFill>
              </a:rPr>
              <a:t>Goal 3a: External Suspensions</a:t>
            </a:r>
            <a:endParaRPr lang="en-US" sz="3600" dirty="0">
              <a:solidFill>
                <a:schemeClr val="accent1"/>
              </a:solidFill>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478949412"/>
              </p:ext>
            </p:extLst>
          </p:nvPr>
        </p:nvGraphicFramePr>
        <p:xfrm>
          <a:off x="457200" y="2265081"/>
          <a:ext cx="8229600" cy="4525963"/>
        </p:xfrm>
        <a:graphic>
          <a:graphicData uri="http://schemas.openxmlformats.org/drawingml/2006/chart">
            <c:chart xmlns:c="http://schemas.openxmlformats.org/drawingml/2006/chart" xmlns:r="http://schemas.openxmlformats.org/officeDocument/2006/relationships" r:id="rId2"/>
          </a:graphicData>
        </a:graphic>
      </p:graphicFrame>
      <p:sp>
        <p:nvSpPr>
          <p:cNvPr id="3" name="TextBox 2"/>
          <p:cNvSpPr txBox="1"/>
          <p:nvPr/>
        </p:nvSpPr>
        <p:spPr>
          <a:xfrm>
            <a:off x="1533628" y="944812"/>
            <a:ext cx="6642864" cy="1200328"/>
          </a:xfrm>
          <a:prstGeom prst="rect">
            <a:avLst/>
          </a:prstGeom>
          <a:noFill/>
        </p:spPr>
        <p:txBody>
          <a:bodyPr wrap="none" rtlCol="0">
            <a:spAutoFit/>
          </a:bodyPr>
          <a:lstStyle/>
          <a:p>
            <a:r>
              <a:rPr lang="en-US" sz="2400" dirty="0" smtClean="0"/>
              <a:t>EoY 14/15 </a:t>
            </a:r>
            <a:r>
              <a:rPr lang="en-US" sz="2400" dirty="0"/>
              <a:t>Average for </a:t>
            </a:r>
            <a:r>
              <a:rPr lang="en-US" sz="2400" dirty="0" smtClean="0"/>
              <a:t>PBIS </a:t>
            </a:r>
            <a:r>
              <a:rPr lang="en-US" sz="2400" dirty="0"/>
              <a:t>schools: </a:t>
            </a:r>
            <a:r>
              <a:rPr lang="en-US" sz="2400" dirty="0" smtClean="0"/>
              <a:t>9.0 ES per 100</a:t>
            </a:r>
            <a:endParaRPr lang="en-US" sz="2400" dirty="0"/>
          </a:p>
          <a:p>
            <a:r>
              <a:rPr lang="en-US" sz="2400" dirty="0" smtClean="0">
                <a:solidFill>
                  <a:srgbClr val="7F7F7F"/>
                </a:solidFill>
              </a:rPr>
              <a:t>Target 15/16 = 6.8 ES per 100 </a:t>
            </a:r>
            <a:r>
              <a:rPr lang="en-US" sz="2400" dirty="0">
                <a:solidFill>
                  <a:srgbClr val="7F7F7F"/>
                </a:solidFill>
              </a:rPr>
              <a:t>(</a:t>
            </a:r>
            <a:r>
              <a:rPr lang="en-US" sz="2400" dirty="0" smtClean="0">
                <a:solidFill>
                  <a:srgbClr val="7F7F7F"/>
                </a:solidFill>
              </a:rPr>
              <a:t>25% </a:t>
            </a:r>
            <a:r>
              <a:rPr lang="en-US" sz="2400" dirty="0">
                <a:solidFill>
                  <a:srgbClr val="7F7F7F"/>
                </a:solidFill>
              </a:rPr>
              <a:t>reduction)</a:t>
            </a:r>
          </a:p>
          <a:p>
            <a:r>
              <a:rPr lang="en-US" sz="2400" dirty="0" err="1" smtClean="0">
                <a:solidFill>
                  <a:srgbClr val="FF0000"/>
                </a:solidFill>
                <a:latin typeface="Wingdings"/>
              </a:rPr>
              <a:t>ý</a:t>
            </a:r>
            <a:r>
              <a:rPr lang="en-US" sz="2400" dirty="0" smtClean="0">
                <a:solidFill>
                  <a:srgbClr val="FF0000"/>
                </a:solidFill>
                <a:latin typeface="Wingdings"/>
              </a:rPr>
              <a:t> </a:t>
            </a:r>
            <a:r>
              <a:rPr lang="en-US" sz="2400" dirty="0" smtClean="0">
                <a:solidFill>
                  <a:srgbClr val="FF0000"/>
                </a:solidFill>
              </a:rPr>
              <a:t>Goal </a:t>
            </a:r>
            <a:r>
              <a:rPr lang="en-US" sz="2400" dirty="0">
                <a:solidFill>
                  <a:srgbClr val="FF0000"/>
                </a:solidFill>
              </a:rPr>
              <a:t>not met: </a:t>
            </a:r>
            <a:r>
              <a:rPr lang="en-US" sz="2400" dirty="0" smtClean="0">
                <a:solidFill>
                  <a:srgbClr val="FF0000"/>
                </a:solidFill>
              </a:rPr>
              <a:t>7.9 ES per 100</a:t>
            </a:r>
            <a:r>
              <a:rPr lang="en-US" sz="2400" dirty="0" smtClean="0">
                <a:solidFill>
                  <a:srgbClr val="FF0000"/>
                </a:solidFill>
                <a:effectLst/>
              </a:rPr>
              <a:t> (12.5% reduction)</a:t>
            </a:r>
            <a:endParaRPr lang="en-US" sz="2400" dirty="0">
              <a:solidFill>
                <a:srgbClr val="FF0000"/>
              </a:solidFill>
            </a:endParaRPr>
          </a:p>
        </p:txBody>
      </p:sp>
    </p:spTree>
    <p:extLst>
      <p:ext uri="{BB962C8B-B14F-4D97-AF65-F5344CB8AC3E}">
        <p14:creationId xmlns:p14="http://schemas.microsoft.com/office/powerpoint/2010/main" val="3709628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5262"/>
            <a:ext cx="8229600" cy="1143000"/>
          </a:xfrm>
        </p:spPr>
        <p:txBody>
          <a:bodyPr>
            <a:normAutofit/>
          </a:bodyPr>
          <a:lstStyle/>
          <a:p>
            <a:r>
              <a:rPr lang="en-US" sz="3600" dirty="0" smtClean="0">
                <a:solidFill>
                  <a:schemeClr val="accent1"/>
                </a:solidFill>
              </a:rPr>
              <a:t>Goal 3b: Internal Suspensions</a:t>
            </a:r>
            <a:endParaRPr lang="en-US" sz="3600" dirty="0">
              <a:solidFill>
                <a:schemeClr val="accent1"/>
              </a:solidFill>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887362897"/>
              </p:ext>
            </p:extLst>
          </p:nvPr>
        </p:nvGraphicFramePr>
        <p:xfrm>
          <a:off x="457200" y="2265081"/>
          <a:ext cx="8229600" cy="4525963"/>
        </p:xfrm>
        <a:graphic>
          <a:graphicData uri="http://schemas.openxmlformats.org/drawingml/2006/chart">
            <c:chart xmlns:c="http://schemas.openxmlformats.org/drawingml/2006/chart" xmlns:r="http://schemas.openxmlformats.org/officeDocument/2006/relationships" r:id="rId2"/>
          </a:graphicData>
        </a:graphic>
      </p:graphicFrame>
      <p:sp>
        <p:nvSpPr>
          <p:cNvPr id="5" name="TextBox 4"/>
          <p:cNvSpPr txBox="1"/>
          <p:nvPr/>
        </p:nvSpPr>
        <p:spPr>
          <a:xfrm>
            <a:off x="1764885" y="917421"/>
            <a:ext cx="6613109" cy="1200328"/>
          </a:xfrm>
          <a:prstGeom prst="rect">
            <a:avLst/>
          </a:prstGeom>
          <a:noFill/>
        </p:spPr>
        <p:txBody>
          <a:bodyPr wrap="none" rtlCol="0">
            <a:spAutoFit/>
          </a:bodyPr>
          <a:lstStyle/>
          <a:p>
            <a:r>
              <a:rPr lang="en-US" sz="2400" dirty="0" smtClean="0"/>
              <a:t>EoY 14/15 </a:t>
            </a:r>
            <a:r>
              <a:rPr lang="en-US" sz="2400" dirty="0"/>
              <a:t>Average for </a:t>
            </a:r>
            <a:r>
              <a:rPr lang="en-US" sz="2400" dirty="0" smtClean="0"/>
              <a:t>PBIS </a:t>
            </a:r>
            <a:r>
              <a:rPr lang="en-US" sz="2400" dirty="0"/>
              <a:t>schools: </a:t>
            </a:r>
            <a:r>
              <a:rPr lang="en-US" sz="2400" dirty="0" smtClean="0"/>
              <a:t>54.6 IS per 100</a:t>
            </a:r>
            <a:endParaRPr lang="en-US" sz="2400" dirty="0"/>
          </a:p>
          <a:p>
            <a:r>
              <a:rPr lang="en-US" sz="2400" dirty="0" smtClean="0">
                <a:solidFill>
                  <a:srgbClr val="7F7F7F"/>
                </a:solidFill>
              </a:rPr>
              <a:t>Target 15/16 </a:t>
            </a:r>
            <a:r>
              <a:rPr lang="en-US" sz="2400" dirty="0">
                <a:solidFill>
                  <a:srgbClr val="7F7F7F"/>
                </a:solidFill>
              </a:rPr>
              <a:t>= </a:t>
            </a:r>
            <a:r>
              <a:rPr lang="en-US" sz="2400" dirty="0" smtClean="0">
                <a:solidFill>
                  <a:srgbClr val="7F7F7F"/>
                </a:solidFill>
              </a:rPr>
              <a:t>41 per 100 (</a:t>
            </a:r>
            <a:r>
              <a:rPr lang="en-US" sz="2400" dirty="0">
                <a:solidFill>
                  <a:srgbClr val="7F7F7F"/>
                </a:solidFill>
              </a:rPr>
              <a:t>25% reduction)</a:t>
            </a:r>
          </a:p>
          <a:p>
            <a:r>
              <a:rPr lang="en-US" sz="2400" dirty="0" err="1">
                <a:solidFill>
                  <a:srgbClr val="008000"/>
                </a:solidFill>
                <a:latin typeface="Wingdings"/>
              </a:rPr>
              <a:t>þ</a:t>
            </a:r>
            <a:r>
              <a:rPr lang="en-US" sz="2400" dirty="0">
                <a:solidFill>
                  <a:srgbClr val="008000"/>
                </a:solidFill>
              </a:rPr>
              <a:t> Goal met: </a:t>
            </a:r>
            <a:r>
              <a:rPr lang="en-US" sz="2400" dirty="0" smtClean="0">
                <a:solidFill>
                  <a:srgbClr val="008000"/>
                </a:solidFill>
              </a:rPr>
              <a:t>18.1 per 100 </a:t>
            </a:r>
            <a:r>
              <a:rPr lang="en-US" sz="2400" dirty="0">
                <a:solidFill>
                  <a:srgbClr val="008000"/>
                </a:solidFill>
              </a:rPr>
              <a:t>= 67% decrease</a:t>
            </a:r>
            <a:r>
              <a:rPr lang="en-US" sz="2400" dirty="0" smtClean="0">
                <a:solidFill>
                  <a:srgbClr val="008000"/>
                </a:solidFill>
                <a:effectLst/>
              </a:rPr>
              <a:t> </a:t>
            </a:r>
            <a:endParaRPr lang="en-US" sz="2400" dirty="0">
              <a:solidFill>
                <a:srgbClr val="008000"/>
              </a:solidFill>
            </a:endParaRPr>
          </a:p>
        </p:txBody>
      </p:sp>
    </p:spTree>
    <p:extLst>
      <p:ext uri="{BB962C8B-B14F-4D97-AF65-F5344CB8AC3E}">
        <p14:creationId xmlns:p14="http://schemas.microsoft.com/office/powerpoint/2010/main" val="7718401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5262"/>
            <a:ext cx="8229600" cy="1143000"/>
          </a:xfrm>
        </p:spPr>
        <p:txBody>
          <a:bodyPr>
            <a:normAutofit/>
          </a:bodyPr>
          <a:lstStyle/>
          <a:p>
            <a:r>
              <a:rPr lang="en-US" sz="3600" dirty="0" smtClean="0">
                <a:solidFill>
                  <a:schemeClr val="accent1"/>
                </a:solidFill>
              </a:rPr>
              <a:t>Goal 4: Office Discipline Referrals</a:t>
            </a:r>
            <a:endParaRPr lang="en-US" sz="3600" dirty="0">
              <a:solidFill>
                <a:schemeClr val="accent1"/>
              </a:solidFill>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099325923"/>
              </p:ext>
            </p:extLst>
          </p:nvPr>
        </p:nvGraphicFramePr>
        <p:xfrm>
          <a:off x="457200" y="2265081"/>
          <a:ext cx="8229600" cy="4525963"/>
        </p:xfrm>
        <a:graphic>
          <a:graphicData uri="http://schemas.openxmlformats.org/drawingml/2006/chart">
            <c:chart xmlns:c="http://schemas.openxmlformats.org/drawingml/2006/chart" xmlns:r="http://schemas.openxmlformats.org/officeDocument/2006/relationships" r:id="rId2"/>
          </a:graphicData>
        </a:graphic>
      </p:graphicFrame>
      <p:sp>
        <p:nvSpPr>
          <p:cNvPr id="3" name="TextBox 2"/>
          <p:cNvSpPr txBox="1"/>
          <p:nvPr/>
        </p:nvSpPr>
        <p:spPr>
          <a:xfrm>
            <a:off x="1471054" y="1037130"/>
            <a:ext cx="6347711" cy="1200328"/>
          </a:xfrm>
          <a:prstGeom prst="rect">
            <a:avLst/>
          </a:prstGeom>
          <a:noFill/>
        </p:spPr>
        <p:txBody>
          <a:bodyPr wrap="none" rtlCol="0">
            <a:spAutoFit/>
          </a:bodyPr>
          <a:lstStyle/>
          <a:p>
            <a:r>
              <a:rPr lang="en-US" sz="2400" dirty="0"/>
              <a:t>EoY </a:t>
            </a:r>
            <a:r>
              <a:rPr lang="en-US" sz="2400" dirty="0" smtClean="0"/>
              <a:t>14/15 Average </a:t>
            </a:r>
            <a:r>
              <a:rPr lang="en-US" sz="2400" dirty="0"/>
              <a:t>for </a:t>
            </a:r>
            <a:r>
              <a:rPr lang="en-US" sz="2400" dirty="0" smtClean="0"/>
              <a:t>PBIS </a:t>
            </a:r>
            <a:r>
              <a:rPr lang="en-US" sz="2400" dirty="0"/>
              <a:t>schools: </a:t>
            </a:r>
            <a:r>
              <a:rPr lang="en-US" sz="2400" dirty="0" smtClean="0"/>
              <a:t>707 referrals</a:t>
            </a:r>
            <a:endParaRPr lang="en-US" sz="2400" dirty="0"/>
          </a:p>
          <a:p>
            <a:r>
              <a:rPr lang="en-US" sz="2400" dirty="0" smtClean="0">
                <a:solidFill>
                  <a:srgbClr val="7F7F7F"/>
                </a:solidFill>
              </a:rPr>
              <a:t>Target 15/16 </a:t>
            </a:r>
            <a:r>
              <a:rPr lang="en-US" sz="2400" dirty="0">
                <a:solidFill>
                  <a:srgbClr val="7F7F7F"/>
                </a:solidFill>
              </a:rPr>
              <a:t>= </a:t>
            </a:r>
            <a:r>
              <a:rPr lang="en-US" sz="2400" dirty="0" smtClean="0">
                <a:solidFill>
                  <a:srgbClr val="7F7F7F"/>
                </a:solidFill>
              </a:rPr>
              <a:t>530 referrals  (25% decrease)</a:t>
            </a:r>
          </a:p>
          <a:p>
            <a:r>
              <a:rPr lang="en-US" sz="2400" dirty="0" err="1" smtClean="0">
                <a:solidFill>
                  <a:srgbClr val="008000"/>
                </a:solidFill>
                <a:latin typeface="Wingdings"/>
              </a:rPr>
              <a:t>þ</a:t>
            </a:r>
            <a:r>
              <a:rPr lang="en-US" sz="2400" dirty="0" smtClean="0">
                <a:solidFill>
                  <a:srgbClr val="008000"/>
                </a:solidFill>
              </a:rPr>
              <a:t> </a:t>
            </a:r>
            <a:r>
              <a:rPr lang="en-US" sz="2400" dirty="0">
                <a:solidFill>
                  <a:srgbClr val="008000"/>
                </a:solidFill>
              </a:rPr>
              <a:t>Goal met: </a:t>
            </a:r>
            <a:r>
              <a:rPr lang="en-US" sz="2400" dirty="0" smtClean="0">
                <a:solidFill>
                  <a:srgbClr val="008000"/>
                </a:solidFill>
              </a:rPr>
              <a:t>345 referrals = 51% </a:t>
            </a:r>
            <a:r>
              <a:rPr lang="en-US" sz="2400" dirty="0">
                <a:solidFill>
                  <a:srgbClr val="008000"/>
                </a:solidFill>
              </a:rPr>
              <a:t>decrease</a:t>
            </a:r>
            <a:r>
              <a:rPr lang="en-US" sz="2400" dirty="0" smtClean="0">
                <a:solidFill>
                  <a:srgbClr val="008000"/>
                </a:solidFill>
                <a:effectLst/>
              </a:rPr>
              <a:t> </a:t>
            </a:r>
            <a:endParaRPr lang="en-US" sz="2400" dirty="0">
              <a:solidFill>
                <a:srgbClr val="008000"/>
              </a:solidFill>
            </a:endParaRPr>
          </a:p>
        </p:txBody>
      </p:sp>
    </p:spTree>
    <p:extLst>
      <p:ext uri="{BB962C8B-B14F-4D97-AF65-F5344CB8AC3E}">
        <p14:creationId xmlns:p14="http://schemas.microsoft.com/office/powerpoint/2010/main" val="14505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6396"/>
            <a:ext cx="8229600" cy="1143000"/>
          </a:xfrm>
        </p:spPr>
        <p:txBody>
          <a:bodyPr>
            <a:normAutofit/>
          </a:bodyPr>
          <a:lstStyle/>
          <a:p>
            <a:r>
              <a:rPr lang="en-US" sz="3600" dirty="0" smtClean="0">
                <a:solidFill>
                  <a:schemeClr val="accent1"/>
                </a:solidFill>
              </a:rPr>
              <a:t>Goal 5a: RtI:B </a:t>
            </a:r>
            <a:r>
              <a:rPr lang="en-US" sz="3600" dirty="0">
                <a:solidFill>
                  <a:schemeClr val="accent1"/>
                </a:solidFill>
              </a:rPr>
              <a:t>Implementation</a:t>
            </a:r>
            <a:br>
              <a:rPr lang="en-US" sz="3600" dirty="0">
                <a:solidFill>
                  <a:schemeClr val="accent1"/>
                </a:solidFill>
              </a:rPr>
            </a:br>
            <a:r>
              <a:rPr lang="en-US" sz="2800" dirty="0">
                <a:solidFill>
                  <a:schemeClr val="accent1"/>
                </a:solidFill>
              </a:rPr>
              <a:t>(BoQ fidelity = &gt;70%) </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56894682"/>
              </p:ext>
            </p:extLst>
          </p:nvPr>
        </p:nvGraphicFramePr>
        <p:xfrm>
          <a:off x="457200" y="2265081"/>
          <a:ext cx="8229600" cy="4525963"/>
        </p:xfrm>
        <a:graphic>
          <a:graphicData uri="http://schemas.openxmlformats.org/drawingml/2006/chart">
            <c:chart xmlns:c="http://schemas.openxmlformats.org/drawingml/2006/chart" xmlns:r="http://schemas.openxmlformats.org/officeDocument/2006/relationships" r:id="rId2"/>
          </a:graphicData>
        </a:graphic>
      </p:graphicFrame>
      <p:sp>
        <p:nvSpPr>
          <p:cNvPr id="5" name="TextBox 4"/>
          <p:cNvSpPr txBox="1"/>
          <p:nvPr/>
        </p:nvSpPr>
        <p:spPr>
          <a:xfrm>
            <a:off x="2281327" y="1169504"/>
            <a:ext cx="4893775" cy="1200328"/>
          </a:xfrm>
          <a:prstGeom prst="rect">
            <a:avLst/>
          </a:prstGeom>
          <a:noFill/>
        </p:spPr>
        <p:txBody>
          <a:bodyPr wrap="square" rtlCol="0">
            <a:spAutoFit/>
          </a:bodyPr>
          <a:lstStyle/>
          <a:p>
            <a:r>
              <a:rPr lang="en-US" sz="2400" dirty="0" smtClean="0"/>
              <a:t>EoY </a:t>
            </a:r>
            <a:r>
              <a:rPr lang="en-US" sz="2400" dirty="0"/>
              <a:t>14/15 BoQ Average: 47.5%</a:t>
            </a:r>
          </a:p>
          <a:p>
            <a:r>
              <a:rPr lang="en-US" sz="2400" dirty="0">
                <a:solidFill>
                  <a:schemeClr val="bg1">
                    <a:lumMod val="50000"/>
                  </a:schemeClr>
                </a:solidFill>
              </a:rPr>
              <a:t>Target 15/16= 76% (25% increase)</a:t>
            </a:r>
          </a:p>
          <a:p>
            <a:r>
              <a:rPr lang="en-US" sz="2400" dirty="0" err="1">
                <a:solidFill>
                  <a:srgbClr val="008000"/>
                </a:solidFill>
                <a:latin typeface="Wingdings"/>
              </a:rPr>
              <a:t>þ</a:t>
            </a:r>
            <a:r>
              <a:rPr lang="en-US" sz="2400" dirty="0">
                <a:solidFill>
                  <a:srgbClr val="008000"/>
                </a:solidFill>
              </a:rPr>
              <a:t> Goal met: 78% = 30% increase </a:t>
            </a:r>
          </a:p>
        </p:txBody>
      </p:sp>
    </p:spTree>
    <p:extLst>
      <p:ext uri="{BB962C8B-B14F-4D97-AF65-F5344CB8AC3E}">
        <p14:creationId xmlns:p14="http://schemas.microsoft.com/office/powerpoint/2010/main" val="8042346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5262"/>
            <a:ext cx="8229600" cy="1143000"/>
          </a:xfrm>
        </p:spPr>
        <p:txBody>
          <a:bodyPr>
            <a:normAutofit/>
          </a:bodyPr>
          <a:lstStyle/>
          <a:p>
            <a:r>
              <a:rPr lang="en-US" sz="3600" dirty="0" smtClean="0">
                <a:solidFill>
                  <a:schemeClr val="accent1"/>
                </a:solidFill>
              </a:rPr>
              <a:t>Goal 5b: RtI:B Implementation </a:t>
            </a:r>
            <a:br>
              <a:rPr lang="en-US" sz="3600" dirty="0" smtClean="0">
                <a:solidFill>
                  <a:schemeClr val="accent1"/>
                </a:solidFill>
              </a:rPr>
            </a:br>
            <a:r>
              <a:rPr lang="en-US" sz="2800" dirty="0" smtClean="0">
                <a:solidFill>
                  <a:schemeClr val="accent1"/>
                </a:solidFill>
              </a:rPr>
              <a:t>(BoQ fidelity = &gt;70%)</a:t>
            </a:r>
            <a:endParaRPr lang="en-US" sz="2800" dirty="0">
              <a:solidFill>
                <a:schemeClr val="accent1"/>
              </a:solidFill>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159803265"/>
              </p:ext>
            </p:extLst>
          </p:nvPr>
        </p:nvGraphicFramePr>
        <p:xfrm>
          <a:off x="457200" y="2265081"/>
          <a:ext cx="8229600" cy="4525963"/>
        </p:xfrm>
        <a:graphic>
          <a:graphicData uri="http://schemas.openxmlformats.org/drawingml/2006/chart">
            <c:chart xmlns:c="http://schemas.openxmlformats.org/drawingml/2006/chart" xmlns:r="http://schemas.openxmlformats.org/officeDocument/2006/relationships" r:id="rId2"/>
          </a:graphicData>
        </a:graphic>
      </p:graphicFrame>
      <p:sp>
        <p:nvSpPr>
          <p:cNvPr id="5" name="TextBox 4"/>
          <p:cNvSpPr txBox="1"/>
          <p:nvPr/>
        </p:nvSpPr>
        <p:spPr>
          <a:xfrm>
            <a:off x="1385012" y="1064753"/>
            <a:ext cx="6777517" cy="1200328"/>
          </a:xfrm>
          <a:prstGeom prst="rect">
            <a:avLst/>
          </a:prstGeom>
          <a:noFill/>
        </p:spPr>
        <p:txBody>
          <a:bodyPr wrap="none" rtlCol="0">
            <a:spAutoFit/>
          </a:bodyPr>
          <a:lstStyle/>
          <a:p>
            <a:r>
              <a:rPr lang="en-US" sz="2400" dirty="0"/>
              <a:t>EoY </a:t>
            </a:r>
            <a:r>
              <a:rPr lang="en-US" sz="2400" dirty="0" smtClean="0"/>
              <a:t>14/15 </a:t>
            </a:r>
            <a:r>
              <a:rPr lang="en-US" sz="2400" dirty="0"/>
              <a:t>for </a:t>
            </a:r>
            <a:r>
              <a:rPr lang="en-US" sz="2400" dirty="0" smtClean="0"/>
              <a:t>PBIS </a:t>
            </a:r>
            <a:r>
              <a:rPr lang="en-US" sz="2400" dirty="0"/>
              <a:t>schools: </a:t>
            </a:r>
            <a:r>
              <a:rPr lang="en-US" sz="2400" dirty="0" smtClean="0"/>
              <a:t>21% schools at fidelity</a:t>
            </a:r>
            <a:endParaRPr lang="en-US" sz="2400" dirty="0"/>
          </a:p>
          <a:p>
            <a:r>
              <a:rPr lang="en-US" sz="2400" dirty="0" smtClean="0">
                <a:solidFill>
                  <a:srgbClr val="7F7F7F"/>
                </a:solidFill>
              </a:rPr>
              <a:t>Target 15/16 </a:t>
            </a:r>
            <a:r>
              <a:rPr lang="en-US" sz="2400" dirty="0">
                <a:solidFill>
                  <a:srgbClr val="7F7F7F"/>
                </a:solidFill>
              </a:rPr>
              <a:t>= </a:t>
            </a:r>
            <a:r>
              <a:rPr lang="en-US" sz="2400" dirty="0" smtClean="0">
                <a:solidFill>
                  <a:srgbClr val="7F7F7F"/>
                </a:solidFill>
              </a:rPr>
              <a:t>26% schools at fidelity (24% </a:t>
            </a:r>
            <a:r>
              <a:rPr lang="en-US" sz="2400" dirty="0">
                <a:solidFill>
                  <a:srgbClr val="7F7F7F"/>
                </a:solidFill>
              </a:rPr>
              <a:t>increase)</a:t>
            </a:r>
          </a:p>
          <a:p>
            <a:r>
              <a:rPr lang="en-US" sz="2400" dirty="0" err="1">
                <a:solidFill>
                  <a:srgbClr val="008000"/>
                </a:solidFill>
                <a:latin typeface="Wingdings"/>
              </a:rPr>
              <a:t>þ</a:t>
            </a:r>
            <a:r>
              <a:rPr lang="en-US" sz="2400" dirty="0">
                <a:solidFill>
                  <a:srgbClr val="008000"/>
                </a:solidFill>
              </a:rPr>
              <a:t> Goal met: </a:t>
            </a:r>
            <a:r>
              <a:rPr lang="en-US" sz="2400" dirty="0" smtClean="0">
                <a:solidFill>
                  <a:srgbClr val="008000"/>
                </a:solidFill>
              </a:rPr>
              <a:t>77% schools at fidelity= 266% </a:t>
            </a:r>
            <a:r>
              <a:rPr lang="en-US" sz="2400" dirty="0">
                <a:solidFill>
                  <a:srgbClr val="008000"/>
                </a:solidFill>
              </a:rPr>
              <a:t>increase</a:t>
            </a:r>
            <a:r>
              <a:rPr lang="en-US" sz="2400" dirty="0" smtClean="0">
                <a:solidFill>
                  <a:srgbClr val="008000"/>
                </a:solidFill>
                <a:effectLst/>
              </a:rPr>
              <a:t> </a:t>
            </a:r>
            <a:endParaRPr lang="en-US" sz="2400" dirty="0">
              <a:solidFill>
                <a:srgbClr val="008000"/>
              </a:solidFill>
            </a:endParaRPr>
          </a:p>
        </p:txBody>
      </p:sp>
    </p:spTree>
    <p:extLst>
      <p:ext uri="{BB962C8B-B14F-4D97-AF65-F5344CB8AC3E}">
        <p14:creationId xmlns:p14="http://schemas.microsoft.com/office/powerpoint/2010/main" val="41398663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5262"/>
            <a:ext cx="8229600" cy="1143000"/>
          </a:xfrm>
        </p:spPr>
        <p:txBody>
          <a:bodyPr>
            <a:normAutofit/>
          </a:bodyPr>
          <a:lstStyle/>
          <a:p>
            <a:r>
              <a:rPr lang="en-US" sz="3600" dirty="0" smtClean="0">
                <a:solidFill>
                  <a:schemeClr val="accent1"/>
                </a:solidFill>
              </a:rPr>
              <a:t>Goal 7: SPBP Scores</a:t>
            </a:r>
            <a:endParaRPr lang="en-US" sz="3600" dirty="0">
              <a:solidFill>
                <a:schemeClr val="accent1"/>
              </a:solidFill>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178635201"/>
              </p:ext>
            </p:extLst>
          </p:nvPr>
        </p:nvGraphicFramePr>
        <p:xfrm>
          <a:off x="457200" y="2265081"/>
          <a:ext cx="8229600" cy="4525963"/>
        </p:xfrm>
        <a:graphic>
          <a:graphicData uri="http://schemas.openxmlformats.org/drawingml/2006/chart">
            <c:chart xmlns:c="http://schemas.openxmlformats.org/drawingml/2006/chart" xmlns:r="http://schemas.openxmlformats.org/officeDocument/2006/relationships" r:id="rId2"/>
          </a:graphicData>
        </a:graphic>
      </p:graphicFrame>
      <p:sp>
        <p:nvSpPr>
          <p:cNvPr id="5" name="TextBox 4"/>
          <p:cNvSpPr txBox="1"/>
          <p:nvPr/>
        </p:nvSpPr>
        <p:spPr>
          <a:xfrm>
            <a:off x="2110297" y="782879"/>
            <a:ext cx="5700899" cy="2031325"/>
          </a:xfrm>
          <a:prstGeom prst="rect">
            <a:avLst/>
          </a:prstGeom>
          <a:solidFill>
            <a:srgbClr val="FFFFFF"/>
          </a:solidFill>
        </p:spPr>
        <p:txBody>
          <a:bodyPr wrap="none" rtlCol="0">
            <a:spAutoFit/>
          </a:bodyPr>
          <a:lstStyle/>
          <a:p>
            <a:r>
              <a:rPr lang="en-US" sz="2400" dirty="0">
                <a:solidFill>
                  <a:srgbClr val="008000"/>
                </a:solidFill>
              </a:rPr>
              <a:t>EoY </a:t>
            </a:r>
            <a:r>
              <a:rPr lang="en-US" sz="2400" dirty="0" smtClean="0">
                <a:solidFill>
                  <a:srgbClr val="008000"/>
                </a:solidFill>
              </a:rPr>
              <a:t>15/16 Average </a:t>
            </a:r>
            <a:r>
              <a:rPr lang="en-US" sz="2400" dirty="0">
                <a:solidFill>
                  <a:srgbClr val="008000"/>
                </a:solidFill>
              </a:rPr>
              <a:t>for </a:t>
            </a:r>
            <a:r>
              <a:rPr lang="en-US" sz="2400" dirty="0" smtClean="0">
                <a:solidFill>
                  <a:srgbClr val="008000"/>
                </a:solidFill>
              </a:rPr>
              <a:t>PBIS </a:t>
            </a:r>
            <a:r>
              <a:rPr lang="en-US" sz="2400" dirty="0">
                <a:solidFill>
                  <a:srgbClr val="008000"/>
                </a:solidFill>
              </a:rPr>
              <a:t>schools: 87%</a:t>
            </a:r>
          </a:p>
          <a:p>
            <a:r>
              <a:rPr lang="en-US" sz="2400" dirty="0">
                <a:solidFill>
                  <a:srgbClr val="008000"/>
                </a:solidFill>
              </a:rPr>
              <a:t>EoY </a:t>
            </a:r>
            <a:r>
              <a:rPr lang="en-US" sz="2400" dirty="0" smtClean="0">
                <a:solidFill>
                  <a:srgbClr val="008000"/>
                </a:solidFill>
              </a:rPr>
              <a:t>15/16 Average </a:t>
            </a:r>
            <a:r>
              <a:rPr lang="en-US" sz="2400" dirty="0">
                <a:solidFill>
                  <a:srgbClr val="008000"/>
                </a:solidFill>
              </a:rPr>
              <a:t>for District: 78</a:t>
            </a:r>
            <a:r>
              <a:rPr lang="en-US" sz="2400" dirty="0" smtClean="0">
                <a:solidFill>
                  <a:srgbClr val="008000"/>
                </a:solidFill>
              </a:rPr>
              <a:t>%</a:t>
            </a:r>
          </a:p>
          <a:p>
            <a:endParaRPr lang="en-US" sz="600" dirty="0"/>
          </a:p>
          <a:p>
            <a:r>
              <a:rPr lang="en-US" sz="2400" dirty="0" smtClean="0"/>
              <a:t>EoY 14/15 PBIS schools </a:t>
            </a:r>
            <a:r>
              <a:rPr lang="en-US" sz="2400" dirty="0"/>
              <a:t>&gt;80% = 82</a:t>
            </a:r>
            <a:r>
              <a:rPr lang="en-US" sz="2400" dirty="0" smtClean="0"/>
              <a:t>% schools</a:t>
            </a:r>
            <a:endParaRPr lang="en-US" sz="2400" dirty="0"/>
          </a:p>
          <a:p>
            <a:r>
              <a:rPr lang="en-US" sz="2400" dirty="0" smtClean="0">
                <a:solidFill>
                  <a:srgbClr val="7F7F7F"/>
                </a:solidFill>
              </a:rPr>
              <a:t>Target 15/16 = </a:t>
            </a:r>
            <a:r>
              <a:rPr lang="en-US" sz="2400" dirty="0">
                <a:solidFill>
                  <a:srgbClr val="7F7F7F"/>
                </a:solidFill>
              </a:rPr>
              <a:t>90% schools (25% increase)</a:t>
            </a:r>
          </a:p>
          <a:p>
            <a:r>
              <a:rPr lang="en-US" sz="2400" dirty="0" err="1" smtClean="0">
                <a:solidFill>
                  <a:srgbClr val="FF0000"/>
                </a:solidFill>
                <a:latin typeface="Wingdings"/>
              </a:rPr>
              <a:t>ý</a:t>
            </a:r>
            <a:r>
              <a:rPr lang="en-US" sz="2400" dirty="0" smtClean="0">
                <a:solidFill>
                  <a:srgbClr val="FF0000"/>
                </a:solidFill>
                <a:latin typeface="Wingdings"/>
              </a:rPr>
              <a:t> </a:t>
            </a:r>
            <a:r>
              <a:rPr lang="en-US" sz="2400" dirty="0" smtClean="0">
                <a:solidFill>
                  <a:srgbClr val="FF0000"/>
                </a:solidFill>
              </a:rPr>
              <a:t>Goal </a:t>
            </a:r>
            <a:r>
              <a:rPr lang="en-US" sz="2400" dirty="0">
                <a:solidFill>
                  <a:srgbClr val="FF0000"/>
                </a:solidFill>
              </a:rPr>
              <a:t>not met: 77.5% schools </a:t>
            </a:r>
          </a:p>
        </p:txBody>
      </p:sp>
    </p:spTree>
    <p:extLst>
      <p:ext uri="{BB962C8B-B14F-4D97-AF65-F5344CB8AC3E}">
        <p14:creationId xmlns:p14="http://schemas.microsoft.com/office/powerpoint/2010/main" val="30200646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descr="BoQ finals 2016.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9733" y="25400"/>
            <a:ext cx="7792735" cy="6858000"/>
          </a:xfrm>
          <a:prstGeom prst="rect">
            <a:avLst/>
          </a:prstGeom>
        </p:spPr>
      </p:pic>
      <p:cxnSp>
        <p:nvCxnSpPr>
          <p:cNvPr id="4" name="Straight Connector 3"/>
          <p:cNvCxnSpPr/>
          <p:nvPr/>
        </p:nvCxnSpPr>
        <p:spPr>
          <a:xfrm>
            <a:off x="749300" y="1930400"/>
            <a:ext cx="7503168" cy="25400"/>
          </a:xfrm>
          <a:prstGeom prst="line">
            <a:avLst/>
          </a:prstGeom>
          <a:ln>
            <a:solidFill>
              <a:schemeClr val="tx1"/>
            </a:solidFill>
            <a:prstDash val="dash"/>
          </a:ln>
        </p:spPr>
        <p:style>
          <a:lnRef idx="2">
            <a:schemeClr val="accent1"/>
          </a:lnRef>
          <a:fillRef idx="0">
            <a:schemeClr val="accent1"/>
          </a:fillRef>
          <a:effectRef idx="1">
            <a:schemeClr val="accent1"/>
          </a:effectRef>
          <a:fontRef idx="minor">
            <a:schemeClr val="tx1"/>
          </a:fontRef>
        </p:style>
      </p:cxnSp>
      <p:sp>
        <p:nvSpPr>
          <p:cNvPr id="5" name="Rounded Rectangle 4"/>
          <p:cNvSpPr/>
          <p:nvPr/>
        </p:nvSpPr>
        <p:spPr>
          <a:xfrm>
            <a:off x="1092200" y="863600"/>
            <a:ext cx="546100" cy="3175000"/>
          </a:xfrm>
          <a:prstGeom prst="roundRect">
            <a:avLst/>
          </a:prstGeom>
          <a:noFill/>
          <a:ln w="28575" cmpd="sng">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sp>
        <p:nvSpPr>
          <p:cNvPr id="6" name="Rounded Rectangle 5"/>
          <p:cNvSpPr/>
          <p:nvPr/>
        </p:nvSpPr>
        <p:spPr>
          <a:xfrm>
            <a:off x="1752600" y="863600"/>
            <a:ext cx="558800" cy="3175000"/>
          </a:xfrm>
          <a:prstGeom prst="roundRect">
            <a:avLst/>
          </a:prstGeom>
          <a:noFill/>
          <a:ln w="28575"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sp>
        <p:nvSpPr>
          <p:cNvPr id="7" name="Down Arrow 6"/>
          <p:cNvSpPr/>
          <p:nvPr/>
        </p:nvSpPr>
        <p:spPr>
          <a:xfrm>
            <a:off x="7099300" y="1257300"/>
            <a:ext cx="292100" cy="508000"/>
          </a:xfrm>
          <a:prstGeom prst="downArrow">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Down Arrow 7"/>
          <p:cNvSpPr/>
          <p:nvPr/>
        </p:nvSpPr>
        <p:spPr>
          <a:xfrm>
            <a:off x="4559300" y="1257300"/>
            <a:ext cx="292100" cy="508000"/>
          </a:xfrm>
          <a:prstGeom prst="downArrow">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27856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1)">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ppt_x"/>
                                          </p:val>
                                        </p:tav>
                                        <p:tav tm="100000">
                                          <p:val>
                                            <p:strVal val="#ppt_x"/>
                                          </p:val>
                                        </p:tav>
                                      </p:tavLst>
                                    </p:anim>
                                    <p:anim calcmode="lin" valueType="num">
                                      <p:cBhvr additive="base">
                                        <p:cTn id="18" dur="5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1"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ppt_x"/>
                                          </p:val>
                                        </p:tav>
                                        <p:tav tm="100000">
                                          <p:val>
                                            <p:strVal val="#ppt_x"/>
                                          </p:val>
                                        </p:tav>
                                      </p:tavLst>
                                    </p:anim>
                                    <p:anim calcmode="lin" valueType="num">
                                      <p:cBhvr additive="base">
                                        <p:cTn id="22" dur="500" fill="hold"/>
                                        <p:tgtEl>
                                          <p:spTgt spid="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Teaching Behavior (</a:t>
            </a:r>
            <a:r>
              <a:rPr lang="en-US" dirty="0" err="1" smtClean="0"/>
              <a:t>BoQ</a:t>
            </a:r>
            <a:r>
              <a:rPr lang="en-US" dirty="0" smtClean="0"/>
              <a:t> items 29-33)</a:t>
            </a:r>
            <a:endParaRPr lang="en-US" dirty="0"/>
          </a:p>
        </p:txBody>
      </p:sp>
      <p:sp>
        <p:nvSpPr>
          <p:cNvPr id="3" name="Content Placeholder 2"/>
          <p:cNvSpPr>
            <a:spLocks noGrp="1"/>
          </p:cNvSpPr>
          <p:nvPr>
            <p:ph idx="1"/>
          </p:nvPr>
        </p:nvSpPr>
        <p:spPr>
          <a:xfrm>
            <a:off x="355257" y="1828801"/>
            <a:ext cx="3405213" cy="3646169"/>
          </a:xfrm>
        </p:spPr>
        <p:txBody>
          <a:bodyPr>
            <a:normAutofit fontScale="62500" lnSpcReduction="20000"/>
          </a:bodyPr>
          <a:lstStyle/>
          <a:p>
            <a:r>
              <a:rPr lang="en-US" dirty="0"/>
              <a:t>29. A behavioral curriculum includes teaching expectations and </a:t>
            </a:r>
            <a:r>
              <a:rPr lang="en-US" dirty="0" smtClean="0"/>
              <a:t>rules.</a:t>
            </a:r>
          </a:p>
          <a:p>
            <a:r>
              <a:rPr lang="en-US" dirty="0"/>
              <a:t>30. Lessons include examples and </a:t>
            </a:r>
            <a:r>
              <a:rPr lang="en-US" dirty="0" smtClean="0"/>
              <a:t>non-examples</a:t>
            </a:r>
          </a:p>
          <a:p>
            <a:r>
              <a:rPr lang="en-US" dirty="0"/>
              <a:t>31. Lessons use a variety of teaching </a:t>
            </a:r>
            <a:r>
              <a:rPr lang="en-US" dirty="0" smtClean="0"/>
              <a:t>strategies</a:t>
            </a:r>
          </a:p>
          <a:p>
            <a:r>
              <a:rPr lang="en-US" dirty="0"/>
              <a:t>32. Lessons are embedded into subject area </a:t>
            </a:r>
            <a:r>
              <a:rPr lang="en-US" dirty="0" smtClean="0"/>
              <a:t>curriculum</a:t>
            </a:r>
          </a:p>
          <a:p>
            <a:r>
              <a:rPr lang="en-US" dirty="0"/>
              <a:t>33. Faculty/staff and students are involved in development &amp; delivery of behavioral </a:t>
            </a:r>
            <a:r>
              <a:rPr lang="en-US" dirty="0" smtClean="0"/>
              <a:t>curriculum</a:t>
            </a:r>
          </a:p>
          <a:p>
            <a:r>
              <a:rPr lang="en-US" dirty="0"/>
              <a:t>34. Strategies to share key features of SWPBIS program with families/community are developed and implemented</a:t>
            </a:r>
          </a:p>
        </p:txBody>
      </p:sp>
      <p:pic>
        <p:nvPicPr>
          <p:cNvPr id="4" name="Picture 3"/>
          <p:cNvPicPr>
            <a:picLocks noChangeAspect="1"/>
          </p:cNvPicPr>
          <p:nvPr/>
        </p:nvPicPr>
        <p:blipFill>
          <a:blip r:embed="rId2"/>
          <a:stretch>
            <a:fillRect/>
          </a:stretch>
        </p:blipFill>
        <p:spPr>
          <a:xfrm>
            <a:off x="3862414" y="1828801"/>
            <a:ext cx="4927766" cy="3383994"/>
          </a:xfrm>
          <a:prstGeom prst="rect">
            <a:avLst/>
          </a:prstGeom>
        </p:spPr>
      </p:pic>
    </p:spTree>
    <p:extLst>
      <p:ext uri="{BB962C8B-B14F-4D97-AF65-F5344CB8AC3E}">
        <p14:creationId xmlns:p14="http://schemas.microsoft.com/office/powerpoint/2010/main" val="262764283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5059" y="857251"/>
            <a:ext cx="8229600" cy="765572"/>
          </a:xfrm>
        </p:spPr>
        <p:txBody>
          <a:bodyPr>
            <a:normAutofit fontScale="90000"/>
          </a:bodyPr>
          <a:lstStyle/>
          <a:p>
            <a:pPr algn="ctr"/>
            <a:r>
              <a:rPr lang="en-US" dirty="0"/>
              <a:t>29. A behavioral curriculum includes teaching expectations and rules</a:t>
            </a:r>
            <a:r>
              <a:rPr lang="en-US" dirty="0" smtClean="0"/>
              <a:t>.</a:t>
            </a:r>
            <a:br>
              <a:rPr lang="en-US" dirty="0" smtClean="0"/>
            </a:br>
            <a:r>
              <a:rPr lang="en-US" dirty="0"/>
              <a:t>30. Lessons include examples and non-examples</a:t>
            </a:r>
            <a:br>
              <a:rPr lang="en-US" dirty="0"/>
            </a:br>
            <a:endParaRPr lang="en-US" dirty="0"/>
          </a:p>
        </p:txBody>
      </p:sp>
      <p:sp>
        <p:nvSpPr>
          <p:cNvPr id="7" name="Content Placeholder 6"/>
          <p:cNvSpPr>
            <a:spLocks noGrp="1"/>
          </p:cNvSpPr>
          <p:nvPr>
            <p:ph idx="1"/>
          </p:nvPr>
        </p:nvSpPr>
        <p:spPr>
          <a:xfrm>
            <a:off x="4651401" y="1561849"/>
            <a:ext cx="3933258" cy="4086659"/>
          </a:xfrm>
        </p:spPr>
        <p:txBody>
          <a:bodyPr>
            <a:normAutofit fontScale="92500" lnSpcReduction="20000"/>
          </a:bodyPr>
          <a:lstStyle/>
          <a:p>
            <a:pPr>
              <a:buClr>
                <a:schemeClr val="accent2"/>
              </a:buClr>
            </a:pPr>
            <a:r>
              <a:rPr lang="en-US" dirty="0" smtClean="0"/>
              <a:t>Considerations:</a:t>
            </a:r>
          </a:p>
          <a:p>
            <a:pPr lvl="1">
              <a:buClr>
                <a:schemeClr val="accent2"/>
              </a:buClr>
            </a:pPr>
            <a:r>
              <a:rPr lang="en-US" dirty="0" smtClean="0"/>
              <a:t>Provide lesson plans to teachers; make them easily accessible and editable</a:t>
            </a:r>
          </a:p>
          <a:p>
            <a:pPr lvl="1">
              <a:buClr>
                <a:schemeClr val="accent2"/>
              </a:buClr>
            </a:pPr>
            <a:r>
              <a:rPr lang="en-US" dirty="0" smtClean="0"/>
              <a:t>Provide demonstrations of how to deliver lesson plans effectively</a:t>
            </a:r>
          </a:p>
          <a:p>
            <a:pPr lvl="2">
              <a:buClr>
                <a:schemeClr val="accent2"/>
              </a:buClr>
            </a:pPr>
            <a:r>
              <a:rPr lang="en-US" dirty="0" smtClean="0"/>
              <a:t>Videos</a:t>
            </a:r>
          </a:p>
          <a:p>
            <a:pPr lvl="3">
              <a:buClr>
                <a:schemeClr val="accent2"/>
              </a:buClr>
            </a:pPr>
            <a:r>
              <a:rPr lang="en-US" dirty="0">
                <a:hlinkClick r:id="rId3"/>
              </a:rPr>
              <a:t>https://</a:t>
            </a:r>
            <a:r>
              <a:rPr lang="en-US" dirty="0" smtClean="0">
                <a:hlinkClick r:id="rId3"/>
              </a:rPr>
              <a:t>louisville.edu/education/abri/training.html</a:t>
            </a:r>
            <a:endParaRPr lang="en-US" dirty="0" smtClean="0"/>
          </a:p>
          <a:p>
            <a:pPr lvl="3">
              <a:buClr>
                <a:schemeClr val="accent2"/>
              </a:buClr>
            </a:pPr>
            <a:r>
              <a:rPr lang="en-US" dirty="0" smtClean="0">
                <a:hlinkClick r:id="rId4"/>
              </a:rPr>
              <a:t>Explicitinstruction.org</a:t>
            </a:r>
            <a:endParaRPr lang="en-US" dirty="0" smtClean="0"/>
          </a:p>
          <a:p>
            <a:pPr lvl="2">
              <a:buClr>
                <a:schemeClr val="accent2"/>
              </a:buClr>
            </a:pPr>
            <a:r>
              <a:rPr lang="en-US" dirty="0" smtClean="0"/>
              <a:t>Live demos</a:t>
            </a:r>
          </a:p>
          <a:p>
            <a:pPr lvl="1">
              <a:buClr>
                <a:schemeClr val="accent2"/>
              </a:buClr>
            </a:pPr>
            <a:r>
              <a:rPr lang="en-US" dirty="0" smtClean="0"/>
              <a:t>Ensure critical features included</a:t>
            </a:r>
          </a:p>
          <a:p>
            <a:pPr lvl="2">
              <a:buClr>
                <a:schemeClr val="accent2"/>
              </a:buClr>
            </a:pPr>
            <a:r>
              <a:rPr lang="en-US" dirty="0" smtClean="0"/>
              <a:t>Rationale, definition (non-examples/examples), model, opp. to practice, feedback</a:t>
            </a:r>
          </a:p>
          <a:p>
            <a:pPr lvl="1"/>
            <a:endParaRPr lang="en-US" dirty="0"/>
          </a:p>
        </p:txBody>
      </p:sp>
      <p:grpSp>
        <p:nvGrpSpPr>
          <p:cNvPr id="6" name="Group 5"/>
          <p:cNvGrpSpPr/>
          <p:nvPr/>
        </p:nvGrpSpPr>
        <p:grpSpPr>
          <a:xfrm>
            <a:off x="457200" y="1561850"/>
            <a:ext cx="3908051" cy="4286251"/>
            <a:chOff x="609600" y="939466"/>
            <a:chExt cx="5210734" cy="5715001"/>
          </a:xfrm>
        </p:grpSpPr>
        <p:pic>
          <p:nvPicPr>
            <p:cNvPr id="4" name="Picture 3"/>
            <p:cNvPicPr>
              <a:picLocks noChangeAspect="1"/>
            </p:cNvPicPr>
            <p:nvPr/>
          </p:nvPicPr>
          <p:blipFill rotWithShape="1">
            <a:blip r:embed="rId5"/>
            <a:srcRect t="3025" r="75324" b="6762"/>
            <a:stretch/>
          </p:blipFill>
          <p:spPr>
            <a:xfrm>
              <a:off x="609600" y="939466"/>
              <a:ext cx="5210734" cy="5715001"/>
            </a:xfrm>
            <a:prstGeom prst="rect">
              <a:avLst/>
            </a:prstGeom>
          </p:spPr>
        </p:pic>
        <p:sp>
          <p:nvSpPr>
            <p:cNvPr id="5" name="Oval 4"/>
            <p:cNvSpPr/>
            <p:nvPr/>
          </p:nvSpPr>
          <p:spPr>
            <a:xfrm>
              <a:off x="1877437" y="4786009"/>
              <a:ext cx="1313235" cy="223736"/>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endParaRPr>
            </a:p>
          </p:txBody>
        </p:sp>
      </p:grpSp>
    </p:spTree>
    <p:extLst>
      <p:ext uri="{BB962C8B-B14F-4D97-AF65-F5344CB8AC3E}">
        <p14:creationId xmlns:p14="http://schemas.microsoft.com/office/powerpoint/2010/main" val="18286132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31. Lessons use a variety of teaching strategies</a:t>
            </a:r>
            <a:br>
              <a:rPr lang="en-US" dirty="0"/>
            </a:br>
            <a:r>
              <a:rPr lang="en-US" dirty="0"/>
              <a:t/>
            </a:r>
            <a:br>
              <a:rPr lang="en-US" dirty="0"/>
            </a:br>
            <a:endParaRPr lang="en-US" dirty="0"/>
          </a:p>
        </p:txBody>
      </p:sp>
      <p:pic>
        <p:nvPicPr>
          <p:cNvPr id="3" name="Picture 2"/>
          <p:cNvPicPr>
            <a:picLocks noChangeAspect="1"/>
          </p:cNvPicPr>
          <p:nvPr/>
        </p:nvPicPr>
        <p:blipFill>
          <a:blip r:embed="rId3"/>
          <a:stretch>
            <a:fillRect/>
          </a:stretch>
        </p:blipFill>
        <p:spPr>
          <a:xfrm>
            <a:off x="1461466" y="1458046"/>
            <a:ext cx="6431249" cy="4566066"/>
          </a:xfrm>
          <a:prstGeom prst="rect">
            <a:avLst/>
          </a:prstGeom>
        </p:spPr>
      </p:pic>
      <p:pic>
        <p:nvPicPr>
          <p:cNvPr id="5" name="Picture 4"/>
          <p:cNvPicPr>
            <a:picLocks noChangeAspect="1"/>
          </p:cNvPicPr>
          <p:nvPr/>
        </p:nvPicPr>
        <p:blipFill>
          <a:blip r:embed="rId4"/>
          <a:stretch>
            <a:fillRect/>
          </a:stretch>
        </p:blipFill>
        <p:spPr>
          <a:xfrm>
            <a:off x="267864" y="1671256"/>
            <a:ext cx="8818451" cy="4139646"/>
          </a:xfrm>
          <a:prstGeom prst="rect">
            <a:avLst/>
          </a:prstGeom>
        </p:spPr>
      </p:pic>
    </p:spTree>
    <p:extLst>
      <p:ext uri="{BB962C8B-B14F-4D97-AF65-F5344CB8AC3E}">
        <p14:creationId xmlns:p14="http://schemas.microsoft.com/office/powerpoint/2010/main" val="7245542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31. Lessons use a variety of teaching strategies</a:t>
            </a:r>
            <a:br>
              <a:rPr lang="en-US" dirty="0"/>
            </a:br>
            <a:r>
              <a:rPr lang="en-US" dirty="0"/>
              <a:t/>
            </a:r>
            <a:br>
              <a:rPr lang="en-US" dirty="0"/>
            </a:br>
            <a:endParaRPr lang="en-US" dirty="0"/>
          </a:p>
        </p:txBody>
      </p:sp>
      <p:pic>
        <p:nvPicPr>
          <p:cNvPr id="4" name="Picture 3"/>
          <p:cNvPicPr>
            <a:picLocks noChangeAspect="1"/>
          </p:cNvPicPr>
          <p:nvPr/>
        </p:nvPicPr>
        <p:blipFill>
          <a:blip r:embed="rId3"/>
          <a:stretch>
            <a:fillRect/>
          </a:stretch>
        </p:blipFill>
        <p:spPr>
          <a:xfrm>
            <a:off x="567392" y="1583271"/>
            <a:ext cx="7710559" cy="4314610"/>
          </a:xfrm>
          <a:prstGeom prst="rect">
            <a:avLst/>
          </a:prstGeom>
        </p:spPr>
      </p:pic>
    </p:spTree>
    <p:extLst>
      <p:ext uri="{BB962C8B-B14F-4D97-AF65-F5344CB8AC3E}">
        <p14:creationId xmlns:p14="http://schemas.microsoft.com/office/powerpoint/2010/main" val="428552970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sz="half" idx="1"/>
          </p:nvPr>
        </p:nvSpPr>
        <p:spPr>
          <a:xfrm>
            <a:off x="125730" y="1565910"/>
            <a:ext cx="8903970" cy="4554736"/>
          </a:xfrm>
        </p:spPr>
        <p:txBody>
          <a:bodyPr numCol="1">
            <a:normAutofit fontScale="85000" lnSpcReduction="20000"/>
          </a:bodyPr>
          <a:lstStyle/>
          <a:p>
            <a:r>
              <a:rPr lang="en-US" sz="2700" b="1" dirty="0"/>
              <a:t>All Content Areas:</a:t>
            </a:r>
            <a:endParaRPr lang="en-US" sz="2700" dirty="0"/>
          </a:p>
          <a:p>
            <a:pPr lvl="1"/>
            <a:r>
              <a:rPr lang="en-US" sz="2400" dirty="0"/>
              <a:t>Use each expectation as a “Word of the Week” on word walls</a:t>
            </a:r>
          </a:p>
          <a:p>
            <a:pPr lvl="2"/>
            <a:r>
              <a:rPr lang="en-US" sz="1875" dirty="0"/>
              <a:t>Look up synonyms and antonyms for the expectations</a:t>
            </a:r>
          </a:p>
          <a:p>
            <a:pPr lvl="2"/>
            <a:r>
              <a:rPr lang="en-US" sz="1875" dirty="0"/>
              <a:t>Informational text (scientific, technical, historical, nonfiction), as well as literature (stories, drama, poetry)</a:t>
            </a:r>
          </a:p>
          <a:p>
            <a:r>
              <a:rPr lang="en-US" sz="2700" b="1" dirty="0"/>
              <a:t>Social Studies:</a:t>
            </a:r>
            <a:endParaRPr lang="en-US" sz="2700" dirty="0"/>
          </a:p>
          <a:p>
            <a:pPr lvl="1"/>
            <a:r>
              <a:rPr lang="en-US" sz="2175" dirty="0"/>
              <a:t>Talk about how certain historical events occurred because of conflict and come up with solutions on how the conflict could have been resolved</a:t>
            </a:r>
          </a:p>
          <a:p>
            <a:pPr lvl="1"/>
            <a:r>
              <a:rPr lang="en-US" sz="2175" dirty="0"/>
              <a:t>Identify a character in history who exemplified a Tier 1 expectation</a:t>
            </a:r>
          </a:p>
          <a:p>
            <a:r>
              <a:rPr lang="en-US" sz="2700" b="1" dirty="0"/>
              <a:t>Language Arts and Reading:</a:t>
            </a:r>
            <a:endParaRPr lang="en-US" sz="2700" dirty="0"/>
          </a:p>
          <a:p>
            <a:pPr lvl="1"/>
            <a:r>
              <a:rPr lang="en-US" sz="2175" dirty="0"/>
              <a:t>Discuss characters in a novel and how they did/did not show respect, then have the students write the story with the character showing respect</a:t>
            </a:r>
          </a:p>
          <a:p>
            <a:pPr lvl="1"/>
            <a:r>
              <a:rPr lang="en-US" sz="2175" dirty="0"/>
              <a:t>Read a book whose moral aligns with a Tier 1 expectation</a:t>
            </a:r>
          </a:p>
          <a:p>
            <a:r>
              <a:rPr lang="en-US" sz="2700" b="1" dirty="0"/>
              <a:t>Fine Arts (Music, Art, Computers, Graphics):</a:t>
            </a:r>
            <a:endParaRPr lang="en-US" sz="2700" dirty="0"/>
          </a:p>
          <a:p>
            <a:pPr lvl="1"/>
            <a:r>
              <a:rPr lang="en-US" sz="2175" dirty="0"/>
              <a:t>Have the students compose a song/rap, poem, etc. using the expectations</a:t>
            </a:r>
          </a:p>
          <a:p>
            <a:pPr lvl="1"/>
            <a:r>
              <a:rPr lang="en-US" sz="2175" dirty="0"/>
              <a:t>Students may design a poster depicting one of the expectations</a:t>
            </a:r>
          </a:p>
          <a:p>
            <a:pPr lvl="1"/>
            <a:endParaRPr lang="en-US" sz="2175" dirty="0"/>
          </a:p>
          <a:p>
            <a:pPr marL="342900" lvl="1" indent="0">
              <a:buNone/>
            </a:pPr>
            <a:endParaRPr lang="en-US" sz="2175" dirty="0"/>
          </a:p>
          <a:p>
            <a:pPr marL="342900" lvl="1" indent="0">
              <a:buNone/>
            </a:pPr>
            <a:endParaRPr lang="en-US" sz="2175" dirty="0"/>
          </a:p>
          <a:p>
            <a:pPr marL="342900" lvl="1" indent="0">
              <a:buNone/>
            </a:pPr>
            <a:endParaRPr lang="en-US" sz="2175" dirty="0"/>
          </a:p>
          <a:p>
            <a:pPr marL="342900" lvl="1" indent="0">
              <a:buNone/>
            </a:pPr>
            <a:endParaRPr lang="en-US" sz="2175" dirty="0"/>
          </a:p>
          <a:p>
            <a:pPr marL="342900" lvl="1" indent="0">
              <a:buNone/>
            </a:pPr>
            <a:endParaRPr lang="en-US" sz="2175" dirty="0"/>
          </a:p>
          <a:p>
            <a:endParaRPr lang="en-US" dirty="0"/>
          </a:p>
        </p:txBody>
      </p:sp>
      <p:sp>
        <p:nvSpPr>
          <p:cNvPr id="2" name="Title 1"/>
          <p:cNvSpPr>
            <a:spLocks noGrp="1"/>
          </p:cNvSpPr>
          <p:nvPr>
            <p:ph type="title"/>
          </p:nvPr>
        </p:nvSpPr>
        <p:spPr/>
        <p:txBody>
          <a:bodyPr>
            <a:normAutofit fontScale="90000"/>
          </a:bodyPr>
          <a:lstStyle/>
          <a:p>
            <a:r>
              <a:rPr lang="en-US" dirty="0"/>
              <a:t>32. Lessons are embedded into subject area curriculum</a:t>
            </a:r>
            <a:br>
              <a:rPr lang="en-US" dirty="0"/>
            </a:br>
            <a:r>
              <a:rPr lang="en-US" dirty="0"/>
              <a:t/>
            </a:r>
            <a:br>
              <a:rPr lang="en-US" dirty="0"/>
            </a:br>
            <a:endParaRPr lang="en-US" dirty="0"/>
          </a:p>
        </p:txBody>
      </p:sp>
    </p:spTree>
    <p:extLst>
      <p:ext uri="{BB962C8B-B14F-4D97-AF65-F5344CB8AC3E}">
        <p14:creationId xmlns:p14="http://schemas.microsoft.com/office/powerpoint/2010/main" val="239579747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32. Lessons are embedded into subject area curriculum</a:t>
            </a:r>
          </a:p>
        </p:txBody>
      </p:sp>
      <p:sp>
        <p:nvSpPr>
          <p:cNvPr id="3" name="Content Placeholder 2"/>
          <p:cNvSpPr>
            <a:spLocks noGrp="1"/>
          </p:cNvSpPr>
          <p:nvPr>
            <p:ph idx="1"/>
          </p:nvPr>
        </p:nvSpPr>
        <p:spPr/>
        <p:txBody>
          <a:bodyPr>
            <a:normAutofit fontScale="85000" lnSpcReduction="20000"/>
          </a:bodyPr>
          <a:lstStyle/>
          <a:p>
            <a:r>
              <a:rPr lang="en-US" sz="2700" b="1" dirty="0"/>
              <a:t>Science and/or Math:</a:t>
            </a:r>
            <a:endParaRPr lang="en-US" sz="2700" dirty="0"/>
          </a:p>
          <a:p>
            <a:pPr lvl="1"/>
            <a:r>
              <a:rPr lang="en-US" sz="2175" dirty="0"/>
              <a:t>Have students count the number of tickets redeemed monthly for prizes &amp; graph them. Include ratio of number of tickets to student, # of tickets per teacher, etc.</a:t>
            </a:r>
          </a:p>
          <a:p>
            <a:pPr lvl="1"/>
            <a:r>
              <a:rPr lang="en-US" sz="2175" dirty="0"/>
              <a:t>Use the scientific method to investigate a Tier 1 problem behavior</a:t>
            </a:r>
          </a:p>
          <a:p>
            <a:r>
              <a:rPr lang="en-US" sz="2700" b="1" dirty="0"/>
              <a:t>Family Engagement:</a:t>
            </a:r>
            <a:endParaRPr lang="en-US" sz="2700" dirty="0"/>
          </a:p>
          <a:p>
            <a:pPr lvl="1"/>
            <a:r>
              <a:rPr lang="en-US" sz="2175" dirty="0"/>
              <a:t>Make families aware of the schedule for teaching the behavioral curriculum and provide them with resources to support behavioral skills at home.</a:t>
            </a:r>
          </a:p>
          <a:p>
            <a:pPr lvl="2"/>
            <a:r>
              <a:rPr lang="en-US" sz="1875" b="1" dirty="0"/>
              <a:t>Example: </a:t>
            </a:r>
            <a:r>
              <a:rPr lang="en-US" sz="1875" dirty="0"/>
              <a:t>1) Suggest or provide videos/books that support ‘Being Responsible’ or ‘Following Directions’; 2) Provide parents with discussion questions or activities for families to do together prior to and following the video or book.</a:t>
            </a:r>
          </a:p>
          <a:p>
            <a:r>
              <a:rPr lang="en-US" sz="2700" b="1" dirty="0"/>
              <a:t>Service Learning:</a:t>
            </a:r>
            <a:endParaRPr lang="en-US" sz="2700" dirty="0"/>
          </a:p>
          <a:p>
            <a:pPr lvl="1"/>
            <a:r>
              <a:rPr lang="en-US" sz="2175" dirty="0"/>
              <a:t>Have older students on campus develop story/picture books using the expectations</a:t>
            </a:r>
          </a:p>
          <a:p>
            <a:pPr lvl="1"/>
            <a:r>
              <a:rPr lang="en-US" sz="2175" dirty="0"/>
              <a:t>Pair a high school student with an elementary school student for a mentoring program</a:t>
            </a:r>
          </a:p>
          <a:p>
            <a:r>
              <a:rPr lang="en-US" sz="2700" b="1" dirty="0"/>
              <a:t>FCAT Writing Prompt:</a:t>
            </a:r>
            <a:endParaRPr lang="en-US" sz="2700" dirty="0"/>
          </a:p>
          <a:p>
            <a:pPr lvl="1"/>
            <a:r>
              <a:rPr lang="en-US" sz="2175" dirty="0"/>
              <a:t>Persuasion: Ask students to identify what they think the expectations should be</a:t>
            </a:r>
          </a:p>
          <a:p>
            <a:pPr lvl="1"/>
            <a:r>
              <a:rPr lang="en-US" sz="2175" dirty="0"/>
              <a:t>Expository: What are the Tier 1 expectations and what do they mean?</a:t>
            </a:r>
          </a:p>
          <a:p>
            <a:endParaRPr lang="en-US" dirty="0"/>
          </a:p>
        </p:txBody>
      </p:sp>
    </p:spTree>
    <p:extLst>
      <p:ext uri="{BB962C8B-B14F-4D97-AF65-F5344CB8AC3E}">
        <p14:creationId xmlns:p14="http://schemas.microsoft.com/office/powerpoint/2010/main" val="419244176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32. Lessons are embedded into subject area curriculum</a:t>
            </a:r>
            <a:br>
              <a:rPr lang="en-US" dirty="0"/>
            </a:br>
            <a:r>
              <a:rPr lang="en-US" dirty="0"/>
              <a:t/>
            </a:r>
            <a:br>
              <a:rPr lang="en-US" dirty="0"/>
            </a:br>
            <a:endParaRPr lang="en-US" dirty="0"/>
          </a:p>
        </p:txBody>
      </p:sp>
      <p:pic>
        <p:nvPicPr>
          <p:cNvPr id="4" name="Picture 3"/>
          <p:cNvPicPr>
            <a:picLocks noChangeAspect="1"/>
          </p:cNvPicPr>
          <p:nvPr/>
        </p:nvPicPr>
        <p:blipFill>
          <a:blip r:embed="rId3"/>
          <a:stretch>
            <a:fillRect/>
          </a:stretch>
        </p:blipFill>
        <p:spPr>
          <a:xfrm>
            <a:off x="240030" y="2069444"/>
            <a:ext cx="4824878" cy="3154906"/>
          </a:xfrm>
          <a:prstGeom prst="rect">
            <a:avLst/>
          </a:prstGeom>
        </p:spPr>
      </p:pic>
      <p:pic>
        <p:nvPicPr>
          <p:cNvPr id="6" name="Picture 5"/>
          <p:cNvPicPr>
            <a:picLocks noChangeAspect="1"/>
          </p:cNvPicPr>
          <p:nvPr/>
        </p:nvPicPr>
        <p:blipFill>
          <a:blip r:embed="rId4"/>
          <a:stretch>
            <a:fillRect/>
          </a:stretch>
        </p:blipFill>
        <p:spPr>
          <a:xfrm>
            <a:off x="5384947" y="1553916"/>
            <a:ext cx="3564743" cy="4185960"/>
          </a:xfrm>
          <a:prstGeom prst="rect">
            <a:avLst/>
          </a:prstGeom>
        </p:spPr>
      </p:pic>
    </p:spTree>
    <p:extLst>
      <p:ext uri="{BB962C8B-B14F-4D97-AF65-F5344CB8AC3E}">
        <p14:creationId xmlns:p14="http://schemas.microsoft.com/office/powerpoint/2010/main" val="296698273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040369"/>
            <a:ext cx="8229600" cy="765572"/>
          </a:xfrm>
        </p:spPr>
        <p:txBody>
          <a:bodyPr>
            <a:normAutofit/>
          </a:bodyPr>
          <a:lstStyle/>
          <a:p>
            <a:pPr algn="ctr"/>
            <a:r>
              <a:rPr lang="en-US" dirty="0"/>
              <a:t>33. Faculty/staff </a:t>
            </a:r>
            <a:r>
              <a:rPr lang="en-US" dirty="0" smtClean="0"/>
              <a:t>are </a:t>
            </a:r>
            <a:r>
              <a:rPr lang="en-US" dirty="0"/>
              <a:t>involved in development &amp; delivery of behavioral curriculum</a:t>
            </a:r>
          </a:p>
        </p:txBody>
      </p:sp>
      <p:sp>
        <p:nvSpPr>
          <p:cNvPr id="3" name="Content Placeholder 2"/>
          <p:cNvSpPr>
            <a:spLocks noGrp="1"/>
          </p:cNvSpPr>
          <p:nvPr>
            <p:ph idx="1"/>
          </p:nvPr>
        </p:nvSpPr>
        <p:spPr/>
        <p:txBody>
          <a:bodyPr>
            <a:normAutofit/>
          </a:bodyPr>
          <a:lstStyle/>
          <a:p>
            <a:r>
              <a:rPr lang="en-US" dirty="0" smtClean="0"/>
              <a:t>What are you getting input on?</a:t>
            </a:r>
          </a:p>
          <a:p>
            <a:pPr lvl="1"/>
            <a:r>
              <a:rPr lang="en-US" dirty="0" smtClean="0"/>
              <a:t>Brainstorm revisions to existing templates to fit issues in classrooms and align and integrate within content areas/grade levels</a:t>
            </a:r>
          </a:p>
          <a:p>
            <a:pPr lvl="1"/>
            <a:r>
              <a:rPr lang="en-US" dirty="0" smtClean="0"/>
              <a:t>Needs for delivery (time, modeling, support)</a:t>
            </a:r>
          </a:p>
          <a:p>
            <a:pPr lvl="1"/>
            <a:r>
              <a:rPr lang="en-US" dirty="0" smtClean="0"/>
              <a:t>Others?</a:t>
            </a:r>
          </a:p>
          <a:p>
            <a:pPr lvl="1"/>
            <a:endParaRPr lang="en-US" dirty="0" smtClean="0"/>
          </a:p>
          <a:p>
            <a:r>
              <a:rPr lang="en-US" dirty="0" smtClean="0"/>
              <a:t>How are you getting input?</a:t>
            </a:r>
          </a:p>
          <a:p>
            <a:pPr lvl="1"/>
            <a:r>
              <a:rPr lang="en-US" dirty="0" smtClean="0"/>
              <a:t>Department meetings; grade-level PLCs, staff meetings, emails, front office posters (incentivize participation, create contests)</a:t>
            </a:r>
          </a:p>
          <a:p>
            <a:pPr lvl="1"/>
            <a:r>
              <a:rPr lang="en-US" dirty="0" smtClean="0"/>
              <a:t>Others?</a:t>
            </a:r>
            <a:endParaRPr lang="en-US" dirty="0"/>
          </a:p>
        </p:txBody>
      </p:sp>
    </p:spTree>
    <p:extLst>
      <p:ext uri="{BB962C8B-B14F-4D97-AF65-F5344CB8AC3E}">
        <p14:creationId xmlns:p14="http://schemas.microsoft.com/office/powerpoint/2010/main" val="87335028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34. Strategies to share key features of SWPBIS program with families/community are developed and implemented</a:t>
            </a:r>
          </a:p>
        </p:txBody>
      </p:sp>
      <p:sp>
        <p:nvSpPr>
          <p:cNvPr id="3" name="Content Placeholder 2"/>
          <p:cNvSpPr>
            <a:spLocks noGrp="1"/>
          </p:cNvSpPr>
          <p:nvPr>
            <p:ph idx="1"/>
          </p:nvPr>
        </p:nvSpPr>
        <p:spPr/>
        <p:txBody>
          <a:bodyPr/>
          <a:lstStyle/>
          <a:p>
            <a:r>
              <a:rPr lang="en-US" dirty="0" smtClean="0"/>
              <a:t>What are the current ways your school communicates schoolwide and/or classroom level information with families? </a:t>
            </a:r>
          </a:p>
          <a:p>
            <a:endParaRPr lang="en-US" dirty="0" smtClean="0"/>
          </a:p>
          <a:p>
            <a:r>
              <a:rPr lang="en-US" dirty="0" smtClean="0"/>
              <a:t>How effective are those strategies? How do you know?</a:t>
            </a:r>
          </a:p>
          <a:p>
            <a:endParaRPr lang="en-US" dirty="0"/>
          </a:p>
          <a:p>
            <a:r>
              <a:rPr lang="en-US" dirty="0" smtClean="0"/>
              <a:t>Ask families for their communication preferences</a:t>
            </a:r>
            <a:endParaRPr lang="en-US" dirty="0"/>
          </a:p>
        </p:txBody>
      </p:sp>
    </p:spTree>
    <p:extLst>
      <p:ext uri="{BB962C8B-B14F-4D97-AF65-F5344CB8AC3E}">
        <p14:creationId xmlns:p14="http://schemas.microsoft.com/office/powerpoint/2010/main" val="28281037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Implementation Planning (</a:t>
            </a:r>
            <a:r>
              <a:rPr lang="en-US" dirty="0" err="1" smtClean="0"/>
              <a:t>BoQ</a:t>
            </a:r>
            <a:r>
              <a:rPr lang="en-US" dirty="0" smtClean="0"/>
              <a:t> Items 35-41) </a:t>
            </a:r>
            <a:endParaRPr lang="en-US" dirty="0"/>
          </a:p>
        </p:txBody>
      </p:sp>
      <p:sp>
        <p:nvSpPr>
          <p:cNvPr id="3" name="Content Placeholder 2"/>
          <p:cNvSpPr>
            <a:spLocks noGrp="1"/>
          </p:cNvSpPr>
          <p:nvPr>
            <p:ph idx="1"/>
          </p:nvPr>
        </p:nvSpPr>
        <p:spPr>
          <a:xfrm>
            <a:off x="353821" y="1828801"/>
            <a:ext cx="3143759" cy="4171949"/>
          </a:xfrm>
        </p:spPr>
        <p:txBody>
          <a:bodyPr>
            <a:normAutofit fontScale="55000" lnSpcReduction="20000"/>
          </a:bodyPr>
          <a:lstStyle/>
          <a:p>
            <a:r>
              <a:rPr lang="en-US" dirty="0"/>
              <a:t>35. A curriculum to teach the components of the discipline system to all staff is developed and </a:t>
            </a:r>
            <a:r>
              <a:rPr lang="en-US" dirty="0" smtClean="0"/>
              <a:t>used</a:t>
            </a:r>
          </a:p>
          <a:p>
            <a:r>
              <a:rPr lang="en-US" dirty="0"/>
              <a:t>36. Plans for training staff how to teach expectations/rules/rewards are developed, scheduled and delivered </a:t>
            </a:r>
            <a:endParaRPr lang="en-US" dirty="0" smtClean="0"/>
          </a:p>
          <a:p>
            <a:r>
              <a:rPr lang="en-US" dirty="0"/>
              <a:t>37. A plan for teaching students expectations/rules/rewards is developed scheduled and </a:t>
            </a:r>
            <a:r>
              <a:rPr lang="en-US" dirty="0" smtClean="0"/>
              <a:t>delivered</a:t>
            </a:r>
          </a:p>
          <a:p>
            <a:r>
              <a:rPr lang="en-US" dirty="0"/>
              <a:t>38. Booster sessions for students and staff are planned, scheduled, and </a:t>
            </a:r>
            <a:r>
              <a:rPr lang="en-US" dirty="0" smtClean="0"/>
              <a:t>delivered</a:t>
            </a:r>
          </a:p>
          <a:p>
            <a:r>
              <a:rPr lang="en-US" dirty="0"/>
              <a:t>39. Schedule for rewards/incentives for the year is planned </a:t>
            </a:r>
            <a:endParaRPr lang="en-US" dirty="0" smtClean="0"/>
          </a:p>
          <a:p>
            <a:r>
              <a:rPr lang="en-US" dirty="0"/>
              <a:t>40. Plans for orienting incoming staff and students are developed and implemented </a:t>
            </a:r>
            <a:endParaRPr lang="en-US" dirty="0" smtClean="0"/>
          </a:p>
          <a:p>
            <a:r>
              <a:rPr lang="en-US" dirty="0"/>
              <a:t>41. Plans for involving families/community are developed &amp; implemented</a:t>
            </a:r>
          </a:p>
        </p:txBody>
      </p:sp>
      <p:pic>
        <p:nvPicPr>
          <p:cNvPr id="4" name="Picture 3"/>
          <p:cNvPicPr>
            <a:picLocks noChangeAspect="1"/>
          </p:cNvPicPr>
          <p:nvPr/>
        </p:nvPicPr>
        <p:blipFill>
          <a:blip r:embed="rId3"/>
          <a:stretch>
            <a:fillRect/>
          </a:stretch>
        </p:blipFill>
        <p:spPr>
          <a:xfrm>
            <a:off x="3862414" y="1828801"/>
            <a:ext cx="4927766" cy="3383994"/>
          </a:xfrm>
          <a:prstGeom prst="rect">
            <a:avLst/>
          </a:prstGeom>
        </p:spPr>
      </p:pic>
    </p:spTree>
    <p:extLst>
      <p:ext uri="{BB962C8B-B14F-4D97-AF65-F5344CB8AC3E}">
        <p14:creationId xmlns:p14="http://schemas.microsoft.com/office/powerpoint/2010/main" val="319670311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35. A curriculum to teach the components of the discipline system to all staff is developed and used</a:t>
            </a:r>
          </a:p>
        </p:txBody>
      </p:sp>
      <p:sp>
        <p:nvSpPr>
          <p:cNvPr id="3" name="Content Placeholder 2"/>
          <p:cNvSpPr>
            <a:spLocks noGrp="1"/>
          </p:cNvSpPr>
          <p:nvPr>
            <p:ph idx="1"/>
          </p:nvPr>
        </p:nvSpPr>
        <p:spPr>
          <a:xfrm>
            <a:off x="807244" y="1965961"/>
            <a:ext cx="3520695" cy="3669029"/>
          </a:xfrm>
        </p:spPr>
        <p:txBody>
          <a:bodyPr>
            <a:normAutofit/>
          </a:bodyPr>
          <a:lstStyle/>
          <a:p>
            <a:r>
              <a:rPr lang="en-US" dirty="0" smtClean="0"/>
              <a:t>Components:</a:t>
            </a:r>
          </a:p>
          <a:p>
            <a:pPr lvl="1"/>
            <a:r>
              <a:rPr lang="en-US" dirty="0" smtClean="0"/>
              <a:t>Referral </a:t>
            </a:r>
            <a:r>
              <a:rPr lang="en-US" dirty="0"/>
              <a:t>process (flowchart), </a:t>
            </a:r>
            <a:endParaRPr lang="en-US" dirty="0" smtClean="0"/>
          </a:p>
          <a:p>
            <a:pPr lvl="1"/>
            <a:r>
              <a:rPr lang="en-US" dirty="0" smtClean="0"/>
              <a:t>Definitions </a:t>
            </a:r>
            <a:r>
              <a:rPr lang="en-US" dirty="0"/>
              <a:t>of problem behaviors, </a:t>
            </a:r>
            <a:endParaRPr lang="en-US" dirty="0" smtClean="0"/>
          </a:p>
          <a:p>
            <a:pPr lvl="1"/>
            <a:r>
              <a:rPr lang="en-US" dirty="0"/>
              <a:t>E</a:t>
            </a:r>
            <a:r>
              <a:rPr lang="en-US" dirty="0" smtClean="0"/>
              <a:t>xplanation </a:t>
            </a:r>
            <a:r>
              <a:rPr lang="en-US" dirty="0"/>
              <a:t>of major vs. minor forms, </a:t>
            </a:r>
            <a:endParaRPr lang="en-US" dirty="0" smtClean="0"/>
          </a:p>
          <a:p>
            <a:pPr lvl="1"/>
            <a:r>
              <a:rPr lang="en-US" dirty="0" smtClean="0"/>
              <a:t>How </a:t>
            </a:r>
            <a:r>
              <a:rPr lang="en-US" dirty="0"/>
              <a:t>the data will be used to guide the </a:t>
            </a:r>
            <a:r>
              <a:rPr lang="en-US" dirty="0" smtClean="0"/>
              <a:t>team </a:t>
            </a:r>
            <a:r>
              <a:rPr lang="en-US" dirty="0"/>
              <a:t>in decision making.</a:t>
            </a:r>
          </a:p>
        </p:txBody>
      </p:sp>
      <p:grpSp>
        <p:nvGrpSpPr>
          <p:cNvPr id="11" name="Group 10"/>
          <p:cNvGrpSpPr/>
          <p:nvPr/>
        </p:nvGrpSpPr>
        <p:grpSpPr>
          <a:xfrm>
            <a:off x="5038785" y="1828801"/>
            <a:ext cx="3519428" cy="4150518"/>
            <a:chOff x="6746955" y="1295401"/>
            <a:chExt cx="4133770" cy="5257800"/>
          </a:xfrm>
        </p:grpSpPr>
        <p:grpSp>
          <p:nvGrpSpPr>
            <p:cNvPr id="9" name="Group 8"/>
            <p:cNvGrpSpPr/>
            <p:nvPr/>
          </p:nvGrpSpPr>
          <p:grpSpPr>
            <a:xfrm>
              <a:off x="6746955" y="1295401"/>
              <a:ext cx="4133770" cy="5257800"/>
              <a:chOff x="6746955" y="1295401"/>
              <a:chExt cx="4133770" cy="5257800"/>
            </a:xfrm>
          </p:grpSpPr>
          <p:pic>
            <p:nvPicPr>
              <p:cNvPr id="6" name="Picture 5"/>
              <p:cNvPicPr>
                <a:picLocks noChangeAspect="1"/>
              </p:cNvPicPr>
              <p:nvPr/>
            </p:nvPicPr>
            <p:blipFill rotWithShape="1">
              <a:blip r:embed="rId3"/>
              <a:srcRect l="1" t="3581" r="78031" b="8642"/>
              <a:stretch/>
            </p:blipFill>
            <p:spPr>
              <a:xfrm>
                <a:off x="6746955" y="1295401"/>
                <a:ext cx="4133770" cy="5257800"/>
              </a:xfrm>
              <a:prstGeom prst="rect">
                <a:avLst/>
              </a:prstGeom>
            </p:spPr>
          </p:pic>
          <p:cxnSp>
            <p:nvCxnSpPr>
              <p:cNvPr id="8" name="Straight Arrow Connector 7"/>
              <p:cNvCxnSpPr/>
              <p:nvPr/>
            </p:nvCxnSpPr>
            <p:spPr>
              <a:xfrm>
                <a:off x="7162800" y="4095750"/>
                <a:ext cx="876300" cy="76200"/>
              </a:xfrm>
              <a:prstGeom prst="straightConnector1">
                <a:avLst/>
              </a:prstGeom>
              <a:ln w="41275">
                <a:solidFill>
                  <a:srgbClr val="FF0000"/>
                </a:solidFill>
                <a:tailEnd type="triangle"/>
              </a:ln>
            </p:spPr>
            <p:style>
              <a:lnRef idx="1">
                <a:schemeClr val="accent1"/>
              </a:lnRef>
              <a:fillRef idx="0">
                <a:schemeClr val="accent1"/>
              </a:fillRef>
              <a:effectRef idx="0">
                <a:schemeClr val="accent1"/>
              </a:effectRef>
              <a:fontRef idx="minor">
                <a:schemeClr val="tx1"/>
              </a:fontRef>
            </p:style>
          </p:cxnSp>
        </p:grpSp>
        <p:cxnSp>
          <p:nvCxnSpPr>
            <p:cNvPr id="10" name="Straight Arrow Connector 9"/>
            <p:cNvCxnSpPr/>
            <p:nvPr/>
          </p:nvCxnSpPr>
          <p:spPr>
            <a:xfrm>
              <a:off x="7162800" y="4667250"/>
              <a:ext cx="876300" cy="76200"/>
            </a:xfrm>
            <a:prstGeom prst="straightConnector1">
              <a:avLst/>
            </a:prstGeom>
            <a:ln w="41275">
              <a:solidFill>
                <a:srgbClr val="FF0000"/>
              </a:solidFill>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275440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dirty="0"/>
              <a:t>36. Plans for training staff how to teach expectations/rules/rewards are developed, scheduled and delivered </a:t>
            </a:r>
          </a:p>
        </p:txBody>
      </p:sp>
      <p:pic>
        <p:nvPicPr>
          <p:cNvPr id="7" name="Picture 6"/>
          <p:cNvPicPr>
            <a:picLocks noChangeAspect="1"/>
          </p:cNvPicPr>
          <p:nvPr/>
        </p:nvPicPr>
        <p:blipFill>
          <a:blip r:embed="rId3"/>
          <a:stretch>
            <a:fillRect/>
          </a:stretch>
        </p:blipFill>
        <p:spPr>
          <a:xfrm>
            <a:off x="929732" y="1914421"/>
            <a:ext cx="3102428" cy="3954251"/>
          </a:xfrm>
          <a:prstGeom prst="rect">
            <a:avLst/>
          </a:prstGeom>
        </p:spPr>
      </p:pic>
      <p:pic>
        <p:nvPicPr>
          <p:cNvPr id="8" name="Picture 7"/>
          <p:cNvPicPr>
            <a:picLocks noChangeAspect="1"/>
          </p:cNvPicPr>
          <p:nvPr/>
        </p:nvPicPr>
        <p:blipFill>
          <a:blip r:embed="rId4"/>
          <a:stretch>
            <a:fillRect/>
          </a:stretch>
        </p:blipFill>
        <p:spPr>
          <a:xfrm>
            <a:off x="4572001" y="1723684"/>
            <a:ext cx="3243215" cy="4144988"/>
          </a:xfrm>
          <a:prstGeom prst="rect">
            <a:avLst/>
          </a:prstGeom>
        </p:spPr>
      </p:pic>
    </p:spTree>
    <p:extLst>
      <p:ext uri="{BB962C8B-B14F-4D97-AF65-F5344CB8AC3E}">
        <p14:creationId xmlns:p14="http://schemas.microsoft.com/office/powerpoint/2010/main" val="187000063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dirty="0"/>
              <a:t>36. Plans for training staff how to teach expectations/rules/rewards are developed, scheduled and delivered </a:t>
            </a:r>
          </a:p>
        </p:txBody>
      </p:sp>
      <p:pic>
        <p:nvPicPr>
          <p:cNvPr id="5" name="Picture 4"/>
          <p:cNvPicPr>
            <a:picLocks noChangeAspect="1"/>
          </p:cNvPicPr>
          <p:nvPr/>
        </p:nvPicPr>
        <p:blipFill>
          <a:blip r:embed="rId3"/>
          <a:stretch>
            <a:fillRect/>
          </a:stretch>
        </p:blipFill>
        <p:spPr>
          <a:xfrm>
            <a:off x="0" y="1936796"/>
            <a:ext cx="8708741" cy="3761875"/>
          </a:xfrm>
          <a:prstGeom prst="rect">
            <a:avLst/>
          </a:prstGeom>
        </p:spPr>
      </p:pic>
    </p:spTree>
    <p:extLst>
      <p:ext uri="{BB962C8B-B14F-4D97-AF65-F5344CB8AC3E}">
        <p14:creationId xmlns:p14="http://schemas.microsoft.com/office/powerpoint/2010/main" val="252313615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dirty="0"/>
              <a:t>37. A plan for teaching students expectations/rules/rewards is developed scheduled and delivered</a:t>
            </a:r>
          </a:p>
        </p:txBody>
      </p:sp>
      <p:pic>
        <p:nvPicPr>
          <p:cNvPr id="4" name="Picture 3"/>
          <p:cNvPicPr>
            <a:picLocks noChangeAspect="1"/>
          </p:cNvPicPr>
          <p:nvPr/>
        </p:nvPicPr>
        <p:blipFill>
          <a:blip r:embed="rId3"/>
          <a:stretch>
            <a:fillRect/>
          </a:stretch>
        </p:blipFill>
        <p:spPr>
          <a:xfrm>
            <a:off x="1232807" y="1953004"/>
            <a:ext cx="7086600" cy="3940589"/>
          </a:xfrm>
          <a:prstGeom prst="rect">
            <a:avLst/>
          </a:prstGeom>
        </p:spPr>
      </p:pic>
    </p:spTree>
    <p:extLst>
      <p:ext uri="{BB962C8B-B14F-4D97-AF65-F5344CB8AC3E}">
        <p14:creationId xmlns:p14="http://schemas.microsoft.com/office/powerpoint/2010/main" val="11537474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8843" y="857251"/>
            <a:ext cx="8229600" cy="765572"/>
          </a:xfrm>
        </p:spPr>
        <p:txBody>
          <a:bodyPr>
            <a:normAutofit fontScale="90000"/>
          </a:bodyPr>
          <a:lstStyle/>
          <a:p>
            <a:pPr algn="ctr"/>
            <a:r>
              <a:rPr lang="en-US" dirty="0"/>
              <a:t>38. Booster sessions for students and staff are planned, scheduled, and </a:t>
            </a:r>
            <a:r>
              <a:rPr lang="en-US" dirty="0" smtClean="0"/>
              <a:t>delivered</a:t>
            </a:r>
            <a:br>
              <a:rPr lang="en-US" dirty="0" smtClean="0"/>
            </a:br>
            <a:r>
              <a:rPr lang="en-US" dirty="0"/>
              <a:t>39. Schedule for rewards/incentives for the year is </a:t>
            </a:r>
            <a:r>
              <a:rPr lang="en-US" dirty="0" smtClean="0"/>
              <a:t>planned</a:t>
            </a:r>
            <a:br>
              <a:rPr lang="en-US" dirty="0" smtClean="0"/>
            </a:br>
            <a:r>
              <a:rPr lang="en-US" dirty="0"/>
              <a:t>40. Plans for orienting incoming staff and students are developed and implemented </a:t>
            </a:r>
            <a:r>
              <a:rPr lang="en-US" dirty="0" smtClean="0"/>
              <a:t> </a:t>
            </a:r>
            <a:endParaRPr lang="en-US" dirty="0"/>
          </a:p>
        </p:txBody>
      </p:sp>
      <p:sp>
        <p:nvSpPr>
          <p:cNvPr id="5" name="Content Placeholder 4"/>
          <p:cNvSpPr>
            <a:spLocks noGrp="1"/>
          </p:cNvSpPr>
          <p:nvPr>
            <p:ph idx="1"/>
          </p:nvPr>
        </p:nvSpPr>
        <p:spPr>
          <a:xfrm>
            <a:off x="538843" y="2491978"/>
            <a:ext cx="8229600" cy="3508772"/>
          </a:xfrm>
        </p:spPr>
        <p:txBody>
          <a:bodyPr/>
          <a:lstStyle/>
          <a:p>
            <a:r>
              <a:rPr lang="en-US" dirty="0" smtClean="0"/>
              <a:t>Considerations</a:t>
            </a:r>
          </a:p>
          <a:p>
            <a:pPr lvl="1"/>
            <a:r>
              <a:rPr lang="en-US" dirty="0" smtClean="0"/>
              <a:t>New students</a:t>
            </a:r>
          </a:p>
          <a:p>
            <a:pPr lvl="1"/>
            <a:r>
              <a:rPr lang="en-US" dirty="0" smtClean="0"/>
              <a:t>New staff</a:t>
            </a:r>
          </a:p>
          <a:p>
            <a:pPr lvl="1"/>
            <a:r>
              <a:rPr lang="en-US" dirty="0" smtClean="0"/>
              <a:t>Subs</a:t>
            </a:r>
          </a:p>
          <a:p>
            <a:pPr lvl="1"/>
            <a:r>
              <a:rPr lang="en-US" dirty="0" smtClean="0"/>
              <a:t>Visitors (itinerant support staff, mentors, etc.)</a:t>
            </a:r>
          </a:p>
          <a:p>
            <a:pPr lvl="1"/>
            <a:r>
              <a:rPr lang="en-US" dirty="0" smtClean="0"/>
              <a:t>Review data to inform booster schedule and needs</a:t>
            </a:r>
            <a:endParaRPr lang="en-US" dirty="0"/>
          </a:p>
        </p:txBody>
      </p:sp>
    </p:spTree>
    <p:extLst>
      <p:ext uri="{BB962C8B-B14F-4D97-AF65-F5344CB8AC3E}">
        <p14:creationId xmlns:p14="http://schemas.microsoft.com/office/powerpoint/2010/main" val="2703084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dirty="0"/>
              <a:t>41. Plans for involving families/community are developed &amp; implemented</a:t>
            </a:r>
          </a:p>
        </p:txBody>
      </p:sp>
      <p:sp>
        <p:nvSpPr>
          <p:cNvPr id="5" name="Content Placeholder 4"/>
          <p:cNvSpPr>
            <a:spLocks noGrp="1"/>
          </p:cNvSpPr>
          <p:nvPr>
            <p:ph idx="1"/>
          </p:nvPr>
        </p:nvSpPr>
        <p:spPr>
          <a:xfrm>
            <a:off x="547007" y="1747158"/>
            <a:ext cx="3404508" cy="3508772"/>
          </a:xfrm>
        </p:spPr>
        <p:txBody>
          <a:bodyPr>
            <a:normAutofit fontScale="77500" lnSpcReduction="20000"/>
          </a:bodyPr>
          <a:lstStyle/>
          <a:p>
            <a:r>
              <a:rPr lang="en-US" dirty="0" smtClean="0"/>
              <a:t>Positive phone calls/introductions at the beginning of each year</a:t>
            </a:r>
          </a:p>
          <a:p>
            <a:pPr lvl="1"/>
            <a:r>
              <a:rPr lang="en-US" dirty="0" smtClean="0"/>
              <a:t>Has at least 1 teacher from the school contacted each family to establish positive relationships?</a:t>
            </a:r>
          </a:p>
          <a:p>
            <a:r>
              <a:rPr lang="en-US" dirty="0" smtClean="0"/>
              <a:t>Have the expectations and support resources been communicated to families?</a:t>
            </a:r>
          </a:p>
          <a:p>
            <a:r>
              <a:rPr lang="en-US" dirty="0" smtClean="0"/>
              <a:t>Have families been provided with additional information to support expectations at home?</a:t>
            </a:r>
          </a:p>
          <a:p>
            <a:r>
              <a:rPr lang="en-US" dirty="0" smtClean="0"/>
              <a:t>Are tier 1 data shared with families regularly?</a:t>
            </a:r>
            <a:endParaRPr lang="en-US" dirty="0"/>
          </a:p>
        </p:txBody>
      </p:sp>
      <p:pic>
        <p:nvPicPr>
          <p:cNvPr id="3" name="Picture 2"/>
          <p:cNvPicPr>
            <a:picLocks noChangeAspect="1"/>
          </p:cNvPicPr>
          <p:nvPr/>
        </p:nvPicPr>
        <p:blipFill>
          <a:blip r:embed="rId3"/>
          <a:stretch>
            <a:fillRect/>
          </a:stretch>
        </p:blipFill>
        <p:spPr>
          <a:xfrm>
            <a:off x="4488182" y="1918607"/>
            <a:ext cx="4459875" cy="2343659"/>
          </a:xfrm>
          <a:prstGeom prst="rect">
            <a:avLst/>
          </a:prstGeom>
        </p:spPr>
      </p:pic>
    </p:spTree>
    <p:extLst>
      <p:ext uri="{BB962C8B-B14F-4D97-AF65-F5344CB8AC3E}">
        <p14:creationId xmlns:p14="http://schemas.microsoft.com/office/powerpoint/2010/main" val="84003541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616200" y="718234"/>
            <a:ext cx="3763620" cy="707886"/>
          </a:xfrm>
          <a:prstGeom prst="rect">
            <a:avLst/>
          </a:prstGeom>
          <a:noFill/>
        </p:spPr>
        <p:txBody>
          <a:bodyPr wrap="none" rtlCol="0">
            <a:spAutoFit/>
          </a:bodyPr>
          <a:lstStyle/>
          <a:p>
            <a:r>
              <a:rPr lang="en-US" sz="4000" dirty="0" smtClean="0">
                <a:solidFill>
                  <a:srgbClr val="008000"/>
                </a:solidFill>
              </a:rPr>
              <a:t>PBIS Action Plans</a:t>
            </a:r>
            <a:endParaRPr lang="en-US" sz="4000" dirty="0">
              <a:solidFill>
                <a:srgbClr val="008000"/>
              </a:solidFill>
            </a:endParaRPr>
          </a:p>
        </p:txBody>
      </p:sp>
      <p:sp>
        <p:nvSpPr>
          <p:cNvPr id="3" name="TextBox 2"/>
          <p:cNvSpPr txBox="1"/>
          <p:nvPr/>
        </p:nvSpPr>
        <p:spPr>
          <a:xfrm>
            <a:off x="1168390" y="1647904"/>
            <a:ext cx="6109365" cy="830997"/>
          </a:xfrm>
          <a:prstGeom prst="rect">
            <a:avLst/>
          </a:prstGeom>
          <a:noFill/>
        </p:spPr>
        <p:txBody>
          <a:bodyPr wrap="none" rtlCol="0">
            <a:spAutoFit/>
          </a:bodyPr>
          <a:lstStyle/>
          <a:p>
            <a:r>
              <a:rPr lang="en-US" sz="2400" dirty="0" smtClean="0">
                <a:solidFill>
                  <a:srgbClr val="FF6600"/>
                </a:solidFill>
              </a:rPr>
              <a:t>FLPBS Template:</a:t>
            </a:r>
          </a:p>
          <a:p>
            <a:pPr marL="342900" indent="-342900">
              <a:buFont typeface="Arial"/>
              <a:buChar char="•"/>
            </a:pPr>
            <a:r>
              <a:rPr lang="en-US" sz="2400" dirty="0" smtClean="0"/>
              <a:t>Universal Action Plan for all Critical Elements</a:t>
            </a:r>
          </a:p>
        </p:txBody>
      </p:sp>
      <p:sp>
        <p:nvSpPr>
          <p:cNvPr id="4" name="TextBox 3"/>
          <p:cNvSpPr txBox="1"/>
          <p:nvPr/>
        </p:nvSpPr>
        <p:spPr>
          <a:xfrm>
            <a:off x="1168390" y="3670015"/>
            <a:ext cx="7584127" cy="1077218"/>
          </a:xfrm>
          <a:prstGeom prst="rect">
            <a:avLst/>
          </a:prstGeom>
          <a:noFill/>
        </p:spPr>
        <p:txBody>
          <a:bodyPr wrap="none" rtlCol="0">
            <a:spAutoFit/>
          </a:bodyPr>
          <a:lstStyle/>
          <a:p>
            <a:r>
              <a:rPr lang="en-US" sz="2400" dirty="0" smtClean="0">
                <a:solidFill>
                  <a:srgbClr val="FF6600"/>
                </a:solidFill>
              </a:rPr>
              <a:t>Broward Templates:</a:t>
            </a:r>
          </a:p>
          <a:p>
            <a:pPr marL="285750" indent="-285750">
              <a:buFont typeface="Arial"/>
              <a:buChar char="•"/>
            </a:pPr>
            <a:r>
              <a:rPr lang="en-US" sz="2000" dirty="0" smtClean="0"/>
              <a:t>One Action Plan for each of the 10 Critical Elements</a:t>
            </a:r>
          </a:p>
          <a:p>
            <a:pPr marL="285750" indent="-285750">
              <a:buFont typeface="Arial"/>
              <a:buChar char="•"/>
            </a:pPr>
            <a:r>
              <a:rPr lang="en-US" sz="2000" dirty="0" smtClean="0">
                <a:latin typeface="Arial"/>
                <a:cs typeface="Arial"/>
              </a:rPr>
              <a:t>Specific</a:t>
            </a:r>
            <a:r>
              <a:rPr lang="en-US" sz="2000" dirty="0" smtClean="0"/>
              <a:t> considerations and suggested action steps for that Element</a:t>
            </a:r>
            <a:endParaRPr lang="en-US" sz="2000" dirty="0"/>
          </a:p>
        </p:txBody>
      </p:sp>
      <p:sp>
        <p:nvSpPr>
          <p:cNvPr id="5" name="TextBox 4"/>
          <p:cNvSpPr txBox="1"/>
          <p:nvPr/>
        </p:nvSpPr>
        <p:spPr>
          <a:xfrm>
            <a:off x="1538125" y="2357447"/>
            <a:ext cx="5550318" cy="830997"/>
          </a:xfrm>
          <a:prstGeom prst="rect">
            <a:avLst/>
          </a:prstGeom>
          <a:noFill/>
        </p:spPr>
        <p:txBody>
          <a:bodyPr wrap="none" rtlCol="0">
            <a:spAutoFit/>
          </a:bodyPr>
          <a:lstStyle/>
          <a:p>
            <a:r>
              <a:rPr lang="en-US" sz="2400" dirty="0" err="1" smtClean="0">
                <a:solidFill>
                  <a:srgbClr val="0000FF"/>
                </a:solidFill>
              </a:rPr>
              <a:t>flpbs.fmhi.usf.edu</a:t>
            </a:r>
            <a:r>
              <a:rPr lang="en-US" sz="2400" dirty="0" smtClean="0">
                <a:solidFill>
                  <a:srgbClr val="0000FF"/>
                </a:solidFill>
              </a:rPr>
              <a:t>/coachescorner.cfm</a:t>
            </a:r>
          </a:p>
          <a:p>
            <a:r>
              <a:rPr lang="en-US" sz="2400" dirty="0" smtClean="0"/>
              <a:t> </a:t>
            </a:r>
            <a:r>
              <a:rPr lang="en-US" sz="2400" dirty="0" smtClean="0">
                <a:latin typeface="Wingdings"/>
                <a:ea typeface="Wingdings"/>
                <a:cs typeface="Wingdings"/>
                <a:sym typeface="Wingdings"/>
              </a:rPr>
              <a:t></a:t>
            </a:r>
            <a:r>
              <a:rPr lang="en-US" sz="2400" dirty="0" smtClean="0">
                <a:sym typeface="Wingdings"/>
              </a:rPr>
              <a:t> General </a:t>
            </a:r>
            <a:r>
              <a:rPr lang="en-US" sz="2400" dirty="0" smtClean="0">
                <a:latin typeface="Wingdings"/>
                <a:ea typeface="Wingdings"/>
                <a:cs typeface="Wingdings"/>
                <a:sym typeface="Wingdings"/>
              </a:rPr>
              <a:t></a:t>
            </a:r>
            <a:r>
              <a:rPr lang="en-US" sz="2400" dirty="0" smtClean="0">
                <a:sym typeface="Wingdings"/>
              </a:rPr>
              <a:t> Tier 1 Action Plan Template</a:t>
            </a:r>
            <a:endParaRPr lang="en-US" sz="2400" dirty="0"/>
          </a:p>
        </p:txBody>
      </p:sp>
      <p:sp>
        <p:nvSpPr>
          <p:cNvPr id="6" name="TextBox 5"/>
          <p:cNvSpPr txBox="1"/>
          <p:nvPr/>
        </p:nvSpPr>
        <p:spPr>
          <a:xfrm>
            <a:off x="1538125" y="4674922"/>
            <a:ext cx="7697239" cy="830997"/>
          </a:xfrm>
          <a:prstGeom prst="rect">
            <a:avLst/>
          </a:prstGeom>
          <a:noFill/>
        </p:spPr>
        <p:txBody>
          <a:bodyPr wrap="none" rtlCol="0">
            <a:spAutoFit/>
          </a:bodyPr>
          <a:lstStyle/>
          <a:p>
            <a:r>
              <a:rPr lang="en-US" sz="2400" dirty="0" smtClean="0">
                <a:hlinkClick r:id="rId2"/>
              </a:rPr>
              <a:t>http://www.browardprevention.org/mtssrti/rtib/</a:t>
            </a:r>
            <a:endParaRPr lang="en-US" sz="2400" dirty="0" smtClean="0"/>
          </a:p>
          <a:p>
            <a:r>
              <a:rPr lang="en-US" sz="2400" dirty="0" smtClean="0">
                <a:latin typeface="Wingdings"/>
                <a:ea typeface="Wingdings"/>
                <a:cs typeface="Wingdings"/>
                <a:sym typeface="Wingdings"/>
              </a:rPr>
              <a:t></a:t>
            </a:r>
            <a:r>
              <a:rPr lang="en-US" sz="2400" dirty="0" smtClean="0">
                <a:ea typeface="Wingdings"/>
                <a:cs typeface="Wingdings"/>
                <a:sym typeface="Wingdings"/>
              </a:rPr>
              <a:t> PBIS Tier 1 Resources </a:t>
            </a:r>
            <a:r>
              <a:rPr lang="en-US" sz="2400" dirty="0" smtClean="0">
                <a:latin typeface="Wingdings"/>
                <a:ea typeface="Wingdings"/>
                <a:cs typeface="Wingdings"/>
                <a:sym typeface="Wingdings"/>
              </a:rPr>
              <a:t></a:t>
            </a:r>
            <a:r>
              <a:rPr lang="en-US" sz="2400" dirty="0" smtClean="0">
                <a:ea typeface="Wingdings"/>
                <a:cs typeface="Wingdings"/>
                <a:sym typeface="Wingdings"/>
              </a:rPr>
              <a:t> Reward Program </a:t>
            </a:r>
            <a:r>
              <a:rPr lang="en-US" sz="2400" dirty="0" smtClean="0">
                <a:latin typeface="Wingdings"/>
                <a:ea typeface="Wingdings"/>
                <a:cs typeface="Wingdings"/>
                <a:sym typeface="Wingdings"/>
              </a:rPr>
              <a:t></a:t>
            </a:r>
            <a:r>
              <a:rPr lang="en-US" sz="2400" dirty="0" smtClean="0">
                <a:latin typeface="+mj-lt"/>
                <a:ea typeface="Wingdings"/>
                <a:cs typeface="Wingdings"/>
                <a:sym typeface="Wingdings"/>
              </a:rPr>
              <a:t> Action Plan</a:t>
            </a:r>
            <a:endParaRPr lang="en-US" sz="2400" dirty="0"/>
          </a:p>
        </p:txBody>
      </p:sp>
    </p:spTree>
    <p:extLst>
      <p:ext uri="{BB962C8B-B14F-4D97-AF65-F5344CB8AC3E}">
        <p14:creationId xmlns:p14="http://schemas.microsoft.com/office/powerpoint/2010/main" val="39155542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16-10-26 at 2.17.23 P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Down Arrow 2"/>
          <p:cNvSpPr/>
          <p:nvPr/>
        </p:nvSpPr>
        <p:spPr>
          <a:xfrm>
            <a:off x="1733550" y="660400"/>
            <a:ext cx="419100" cy="482600"/>
          </a:xfrm>
          <a:prstGeom prst="downArrow">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4" name="Rounded Rectangle 3"/>
          <p:cNvSpPr/>
          <p:nvPr/>
        </p:nvSpPr>
        <p:spPr>
          <a:xfrm>
            <a:off x="6591300" y="2667000"/>
            <a:ext cx="1651000" cy="711200"/>
          </a:xfrm>
          <a:prstGeom prst="roundRect">
            <a:avLst/>
          </a:prstGeom>
          <a:solidFill>
            <a:schemeClr val="bg1"/>
          </a:solidFill>
          <a:ln w="28575" cmpd="sng">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smtClean="0">
                <a:solidFill>
                  <a:srgbClr val="000000"/>
                </a:solidFill>
              </a:rPr>
              <a:t>Suggested</a:t>
            </a:r>
          </a:p>
          <a:p>
            <a:pPr algn="ctr"/>
            <a:r>
              <a:rPr lang="en-US" dirty="0" smtClean="0">
                <a:solidFill>
                  <a:srgbClr val="000000"/>
                </a:solidFill>
              </a:rPr>
              <a:t>Action Steps </a:t>
            </a:r>
            <a:endParaRPr lang="en-US" dirty="0">
              <a:solidFill>
                <a:srgbClr val="000000"/>
              </a:solidFill>
            </a:endParaRPr>
          </a:p>
        </p:txBody>
      </p:sp>
      <p:sp>
        <p:nvSpPr>
          <p:cNvPr id="5" name="Down Arrow 4"/>
          <p:cNvSpPr/>
          <p:nvPr/>
        </p:nvSpPr>
        <p:spPr>
          <a:xfrm rot="2976782">
            <a:off x="6174506" y="3276599"/>
            <a:ext cx="419100" cy="482600"/>
          </a:xfrm>
          <a:prstGeom prst="downArrow">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6" name="Down Arrow 5"/>
          <p:cNvSpPr/>
          <p:nvPr/>
        </p:nvSpPr>
        <p:spPr>
          <a:xfrm rot="7443661">
            <a:off x="6172200" y="2184400"/>
            <a:ext cx="419100" cy="482600"/>
          </a:xfrm>
          <a:prstGeom prst="downArrow">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7664930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876230" y="439539"/>
            <a:ext cx="1863160" cy="646331"/>
          </a:xfrm>
          <a:prstGeom prst="rect">
            <a:avLst/>
          </a:prstGeom>
          <a:noFill/>
        </p:spPr>
        <p:txBody>
          <a:bodyPr wrap="none" rtlCol="0">
            <a:spAutoFit/>
          </a:bodyPr>
          <a:lstStyle/>
          <a:p>
            <a:pPr defTabSz="914400"/>
            <a:r>
              <a:rPr lang="en-US" sz="3600" dirty="0">
                <a:solidFill>
                  <a:srgbClr val="008000"/>
                </a:solidFill>
                <a:latin typeface="Calibri"/>
              </a:rPr>
              <a:t>Wrap Up</a:t>
            </a:r>
          </a:p>
        </p:txBody>
      </p:sp>
      <p:sp>
        <p:nvSpPr>
          <p:cNvPr id="4" name="Content Placeholder 4"/>
          <p:cNvSpPr txBox="1">
            <a:spLocks/>
          </p:cNvSpPr>
          <p:nvPr/>
        </p:nvSpPr>
        <p:spPr>
          <a:xfrm>
            <a:off x="1743224" y="1699412"/>
            <a:ext cx="6740376" cy="3266288"/>
          </a:xfrm>
          <a:prstGeom prst="rect">
            <a:avLst/>
          </a:prstGeom>
        </p:spPr>
        <p:txBody>
          <a:bodyPr>
            <a:normAutofit/>
          </a:bodyPr>
          <a:lstStyle>
            <a:lvl1pPr marL="342900" indent="-342900" algn="l" defTabSz="457200" rtl="0" eaLnBrk="1" latinLnBrk="0" hangingPunct="1">
              <a:spcBef>
                <a:spcPct val="20000"/>
              </a:spcBef>
              <a:buSzPct val="100000"/>
              <a:buFont typeface="Arial"/>
              <a:buChar char="•"/>
              <a:defRPr sz="3200" kern="1200">
                <a:solidFill>
                  <a:schemeClr val="bg2">
                    <a:lumMod val="25000"/>
                  </a:schemeClr>
                </a:solidFill>
                <a:latin typeface="Arial"/>
                <a:ea typeface="+mn-ea"/>
                <a:cs typeface="Arial"/>
              </a:defRPr>
            </a:lvl1pPr>
            <a:lvl2pPr marL="742950" indent="-285750" algn="l" defTabSz="457200" rtl="0" eaLnBrk="1" latinLnBrk="0" hangingPunct="1">
              <a:spcBef>
                <a:spcPct val="20000"/>
              </a:spcBef>
              <a:buFont typeface="Courier New"/>
              <a:buChar char="o"/>
              <a:defRPr sz="2800" kern="1200">
                <a:solidFill>
                  <a:schemeClr val="bg2">
                    <a:lumMod val="25000"/>
                  </a:schemeClr>
                </a:solidFill>
                <a:latin typeface="Arial"/>
                <a:ea typeface="+mn-ea"/>
                <a:cs typeface="Arial"/>
              </a:defRPr>
            </a:lvl2pPr>
            <a:lvl3pPr marL="1143000" indent="-228600" algn="l" defTabSz="457200" rtl="0" eaLnBrk="1" latinLnBrk="0" hangingPunct="1">
              <a:spcBef>
                <a:spcPct val="20000"/>
              </a:spcBef>
              <a:buFont typeface="Arial"/>
              <a:buChar char="•"/>
              <a:defRPr sz="2400" kern="1200">
                <a:solidFill>
                  <a:schemeClr val="bg2">
                    <a:lumMod val="10000"/>
                  </a:schemeClr>
                </a:solidFill>
                <a:latin typeface="Arial"/>
                <a:ea typeface="+mn-ea"/>
                <a:cs typeface="Arial"/>
              </a:defRPr>
            </a:lvl3pPr>
            <a:lvl4pPr marL="1371600" indent="0" algn="l" defTabSz="457200" rtl="0" eaLnBrk="1" latinLnBrk="0" hangingPunct="1">
              <a:spcBef>
                <a:spcPct val="20000"/>
              </a:spcBef>
              <a:buFont typeface="Arial"/>
              <a:buNone/>
              <a:defRPr sz="2000" kern="1200">
                <a:solidFill>
                  <a:schemeClr val="tx1"/>
                </a:solidFill>
                <a:latin typeface="Arial"/>
                <a:ea typeface="+mn-ea"/>
                <a:cs typeface="Arial"/>
              </a:defRPr>
            </a:lvl4pPr>
            <a:lvl5pPr marL="2057400" indent="-228600" algn="l" defTabSz="457200" rtl="0" eaLnBrk="1" latinLnBrk="0" hangingPunct="1">
              <a:spcBef>
                <a:spcPct val="20000"/>
              </a:spcBef>
              <a:buFont typeface="Arial"/>
              <a:buChar char="»"/>
              <a:defRPr sz="2000" kern="1200">
                <a:solidFill>
                  <a:schemeClr val="tx1"/>
                </a:solidFill>
                <a:latin typeface="Arial"/>
                <a:ea typeface="+mn-ea"/>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30000"/>
              </a:lnSpc>
            </a:pPr>
            <a:r>
              <a:rPr lang="en-US" sz="2800" dirty="0" smtClean="0">
                <a:solidFill>
                  <a:srgbClr val="FF6600"/>
                </a:solidFill>
              </a:rPr>
              <a:t>Tier 2 Training: January 20</a:t>
            </a:r>
            <a:r>
              <a:rPr lang="en-US" sz="2800" baseline="30000" dirty="0" smtClean="0">
                <a:solidFill>
                  <a:srgbClr val="FF6600"/>
                </a:solidFill>
              </a:rPr>
              <a:t>th</a:t>
            </a:r>
            <a:r>
              <a:rPr lang="en-US" sz="2800" dirty="0" smtClean="0">
                <a:solidFill>
                  <a:srgbClr val="FF6600"/>
                </a:solidFill>
              </a:rPr>
              <a:t> 2017</a:t>
            </a:r>
          </a:p>
          <a:p>
            <a:pPr marL="457200" lvl="1" indent="0">
              <a:lnSpc>
                <a:spcPct val="130000"/>
              </a:lnSpc>
              <a:buNone/>
            </a:pPr>
            <a:endParaRPr lang="en-US" sz="2400" dirty="0" smtClean="0">
              <a:solidFill>
                <a:srgbClr val="FF6600"/>
              </a:solidFill>
            </a:endParaRPr>
          </a:p>
          <a:p>
            <a:pPr>
              <a:lnSpc>
                <a:spcPct val="130000"/>
              </a:lnSpc>
            </a:pPr>
            <a:r>
              <a:rPr lang="en-US" sz="2800" dirty="0" smtClean="0">
                <a:solidFill>
                  <a:srgbClr val="FF6600"/>
                </a:solidFill>
              </a:rPr>
              <a:t>Next Booster: February 28</a:t>
            </a:r>
            <a:r>
              <a:rPr lang="en-US" sz="2800" baseline="30000" dirty="0" smtClean="0">
                <a:solidFill>
                  <a:srgbClr val="FF6600"/>
                </a:solidFill>
              </a:rPr>
              <a:t>th</a:t>
            </a:r>
            <a:r>
              <a:rPr lang="en-US" sz="2800" dirty="0" smtClean="0">
                <a:solidFill>
                  <a:srgbClr val="FF6600"/>
                </a:solidFill>
              </a:rPr>
              <a:t> 2017</a:t>
            </a:r>
          </a:p>
          <a:p>
            <a:pPr marL="0" indent="0">
              <a:lnSpc>
                <a:spcPct val="130000"/>
              </a:lnSpc>
              <a:buNone/>
            </a:pPr>
            <a:endParaRPr lang="en-US" sz="2800" dirty="0" smtClean="0">
              <a:solidFill>
                <a:srgbClr val="FF6600"/>
              </a:solidFill>
            </a:endParaRPr>
          </a:p>
          <a:p>
            <a:pPr>
              <a:lnSpc>
                <a:spcPct val="130000"/>
              </a:lnSpc>
            </a:pPr>
            <a:r>
              <a:rPr lang="en-US" sz="2800" dirty="0" smtClean="0">
                <a:solidFill>
                  <a:srgbClr val="FF6600"/>
                </a:solidFill>
              </a:rPr>
              <a:t>Next PIC due: March 1</a:t>
            </a:r>
            <a:r>
              <a:rPr lang="en-US" sz="2800" baseline="30000" dirty="0" smtClean="0">
                <a:solidFill>
                  <a:srgbClr val="FF6600"/>
                </a:solidFill>
              </a:rPr>
              <a:t>st</a:t>
            </a:r>
            <a:r>
              <a:rPr lang="en-US" sz="2800" dirty="0" smtClean="0">
                <a:solidFill>
                  <a:srgbClr val="FF6600"/>
                </a:solidFill>
              </a:rPr>
              <a:t> 2017</a:t>
            </a:r>
          </a:p>
        </p:txBody>
      </p:sp>
      <p:sp>
        <p:nvSpPr>
          <p:cNvPr id="7" name="TextBox 6"/>
          <p:cNvSpPr txBox="1"/>
          <p:nvPr/>
        </p:nvSpPr>
        <p:spPr>
          <a:xfrm>
            <a:off x="2540000" y="2247900"/>
            <a:ext cx="5917004" cy="646331"/>
          </a:xfrm>
          <a:prstGeom prst="rect">
            <a:avLst/>
          </a:prstGeom>
          <a:noFill/>
        </p:spPr>
        <p:txBody>
          <a:bodyPr wrap="none" rtlCol="0">
            <a:spAutoFit/>
          </a:bodyPr>
          <a:lstStyle/>
          <a:p>
            <a:pPr marL="285750" indent="-285750">
              <a:buFont typeface="Courier New"/>
              <a:buChar char="o"/>
            </a:pPr>
            <a:r>
              <a:rPr lang="en-US" dirty="0" smtClean="0"/>
              <a:t>1 day training (1 day follow up approx. 2 months later)</a:t>
            </a:r>
          </a:p>
          <a:p>
            <a:pPr marL="285750" indent="-285750">
              <a:buFont typeface="Courier New"/>
              <a:buChar char="o"/>
            </a:pPr>
            <a:r>
              <a:rPr lang="en-US" dirty="0" smtClean="0"/>
              <a:t>Register by contacting tyyne.hogan@browardschools.com</a:t>
            </a:r>
            <a:endParaRPr lang="en-US" dirty="0"/>
          </a:p>
        </p:txBody>
      </p:sp>
      <p:sp>
        <p:nvSpPr>
          <p:cNvPr id="8" name="TextBox 7"/>
          <p:cNvSpPr txBox="1"/>
          <p:nvPr/>
        </p:nvSpPr>
        <p:spPr>
          <a:xfrm>
            <a:off x="2692400" y="3441700"/>
            <a:ext cx="1723549" cy="369332"/>
          </a:xfrm>
          <a:prstGeom prst="rect">
            <a:avLst/>
          </a:prstGeom>
          <a:noFill/>
        </p:spPr>
        <p:txBody>
          <a:bodyPr wrap="none" rtlCol="0">
            <a:spAutoFit/>
          </a:bodyPr>
          <a:lstStyle/>
          <a:p>
            <a:pPr marL="285750" indent="-285750">
              <a:buFont typeface="Courier New"/>
              <a:buChar char="o"/>
            </a:pPr>
            <a:r>
              <a:rPr lang="en-US" dirty="0" smtClean="0"/>
              <a:t>Here at OSPA</a:t>
            </a:r>
            <a:endParaRPr lang="en-US" dirty="0"/>
          </a:p>
        </p:txBody>
      </p:sp>
    </p:spTree>
    <p:extLst>
      <p:ext uri="{BB962C8B-B14F-4D97-AF65-F5344CB8AC3E}">
        <p14:creationId xmlns:p14="http://schemas.microsoft.com/office/powerpoint/2010/main" val="37883621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876230" y="439539"/>
            <a:ext cx="1863160" cy="646331"/>
          </a:xfrm>
          <a:prstGeom prst="rect">
            <a:avLst/>
          </a:prstGeom>
          <a:noFill/>
        </p:spPr>
        <p:txBody>
          <a:bodyPr wrap="none" rtlCol="0">
            <a:spAutoFit/>
          </a:bodyPr>
          <a:lstStyle/>
          <a:p>
            <a:pPr defTabSz="914400"/>
            <a:r>
              <a:rPr lang="en-US" sz="3600" dirty="0">
                <a:solidFill>
                  <a:srgbClr val="008000"/>
                </a:solidFill>
                <a:latin typeface="Calibri"/>
              </a:rPr>
              <a:t>Wrap Up</a:t>
            </a:r>
          </a:p>
        </p:txBody>
      </p:sp>
      <p:sp>
        <p:nvSpPr>
          <p:cNvPr id="4" name="Content Placeholder 4"/>
          <p:cNvSpPr txBox="1">
            <a:spLocks/>
          </p:cNvSpPr>
          <p:nvPr/>
        </p:nvSpPr>
        <p:spPr>
          <a:xfrm>
            <a:off x="1766627" y="1476560"/>
            <a:ext cx="4219205" cy="2841439"/>
          </a:xfrm>
          <a:prstGeom prst="rect">
            <a:avLst/>
          </a:prstGeom>
        </p:spPr>
        <p:txBody>
          <a:bodyPr>
            <a:noAutofit/>
          </a:bodyPr>
          <a:lstStyle>
            <a:lvl1pPr marL="342900" indent="-342900" algn="l" defTabSz="457200" rtl="0" eaLnBrk="1" latinLnBrk="0" hangingPunct="1">
              <a:spcBef>
                <a:spcPct val="20000"/>
              </a:spcBef>
              <a:buSzPct val="100000"/>
              <a:buFont typeface="Arial"/>
              <a:buChar char="•"/>
              <a:defRPr sz="3200" kern="1200">
                <a:solidFill>
                  <a:schemeClr val="bg2">
                    <a:lumMod val="25000"/>
                  </a:schemeClr>
                </a:solidFill>
                <a:latin typeface="Arial"/>
                <a:ea typeface="+mn-ea"/>
                <a:cs typeface="Arial"/>
              </a:defRPr>
            </a:lvl1pPr>
            <a:lvl2pPr marL="742950" indent="-285750" algn="l" defTabSz="457200" rtl="0" eaLnBrk="1" latinLnBrk="0" hangingPunct="1">
              <a:spcBef>
                <a:spcPct val="20000"/>
              </a:spcBef>
              <a:buFont typeface="Courier New"/>
              <a:buChar char="o"/>
              <a:defRPr sz="2800" kern="1200">
                <a:solidFill>
                  <a:schemeClr val="bg2">
                    <a:lumMod val="25000"/>
                  </a:schemeClr>
                </a:solidFill>
                <a:latin typeface="Arial"/>
                <a:ea typeface="+mn-ea"/>
                <a:cs typeface="Arial"/>
              </a:defRPr>
            </a:lvl2pPr>
            <a:lvl3pPr marL="1143000" indent="-228600" algn="l" defTabSz="457200" rtl="0" eaLnBrk="1" latinLnBrk="0" hangingPunct="1">
              <a:spcBef>
                <a:spcPct val="20000"/>
              </a:spcBef>
              <a:buFont typeface="Arial"/>
              <a:buChar char="•"/>
              <a:defRPr sz="2400" kern="1200">
                <a:solidFill>
                  <a:schemeClr val="bg2">
                    <a:lumMod val="10000"/>
                  </a:schemeClr>
                </a:solidFill>
                <a:latin typeface="Arial"/>
                <a:ea typeface="+mn-ea"/>
                <a:cs typeface="Arial"/>
              </a:defRPr>
            </a:lvl3pPr>
            <a:lvl4pPr marL="1371600" indent="0" algn="l" defTabSz="457200" rtl="0" eaLnBrk="1" latinLnBrk="0" hangingPunct="1">
              <a:spcBef>
                <a:spcPct val="20000"/>
              </a:spcBef>
              <a:buFont typeface="Arial"/>
              <a:buNone/>
              <a:defRPr sz="2000" kern="1200">
                <a:solidFill>
                  <a:schemeClr val="tx1"/>
                </a:solidFill>
                <a:latin typeface="Arial"/>
                <a:ea typeface="+mn-ea"/>
                <a:cs typeface="Arial"/>
              </a:defRPr>
            </a:lvl4pPr>
            <a:lvl5pPr marL="2057400" indent="-228600" algn="l" defTabSz="457200" rtl="0" eaLnBrk="1" latinLnBrk="0" hangingPunct="1">
              <a:spcBef>
                <a:spcPct val="20000"/>
              </a:spcBef>
              <a:buFont typeface="Arial"/>
              <a:buChar char="»"/>
              <a:defRPr sz="2000" kern="1200">
                <a:solidFill>
                  <a:schemeClr val="tx1"/>
                </a:solidFill>
                <a:latin typeface="Arial"/>
                <a:ea typeface="+mn-ea"/>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30000"/>
              </a:lnSpc>
            </a:pPr>
            <a:r>
              <a:rPr lang="en-US" sz="2800" dirty="0" smtClean="0">
                <a:solidFill>
                  <a:srgbClr val="FF6600"/>
                </a:solidFill>
              </a:rPr>
              <a:t>Q and A</a:t>
            </a:r>
          </a:p>
          <a:p>
            <a:pPr marL="0" indent="0">
              <a:lnSpc>
                <a:spcPct val="130000"/>
              </a:lnSpc>
              <a:buNone/>
            </a:pPr>
            <a:endParaRPr lang="en-US" sz="1200" dirty="0" smtClean="0">
              <a:solidFill>
                <a:srgbClr val="FF6600"/>
              </a:solidFill>
            </a:endParaRPr>
          </a:p>
          <a:p>
            <a:pPr>
              <a:lnSpc>
                <a:spcPct val="130000"/>
              </a:lnSpc>
            </a:pPr>
            <a:r>
              <a:rPr lang="en-US" sz="2800" dirty="0" smtClean="0">
                <a:solidFill>
                  <a:srgbClr val="FF6600"/>
                </a:solidFill>
              </a:rPr>
              <a:t>Post Survey</a:t>
            </a:r>
          </a:p>
          <a:p>
            <a:pPr marL="0" indent="0">
              <a:lnSpc>
                <a:spcPct val="130000"/>
              </a:lnSpc>
              <a:buNone/>
            </a:pPr>
            <a:endParaRPr lang="en-US" sz="1600" dirty="0">
              <a:solidFill>
                <a:srgbClr val="FF6600"/>
              </a:solidFill>
            </a:endParaRPr>
          </a:p>
          <a:p>
            <a:pPr>
              <a:lnSpc>
                <a:spcPct val="130000"/>
              </a:lnSpc>
            </a:pPr>
            <a:r>
              <a:rPr lang="en-US" sz="2800" dirty="0" smtClean="0">
                <a:solidFill>
                  <a:srgbClr val="FF6600"/>
                </a:solidFill>
              </a:rPr>
              <a:t>PBIS Certificate</a:t>
            </a:r>
          </a:p>
        </p:txBody>
      </p:sp>
      <p:sp>
        <p:nvSpPr>
          <p:cNvPr id="5" name="TextBox 4"/>
          <p:cNvSpPr txBox="1"/>
          <p:nvPr/>
        </p:nvSpPr>
        <p:spPr>
          <a:xfrm>
            <a:off x="1304140" y="4566720"/>
            <a:ext cx="7550564" cy="1508105"/>
          </a:xfrm>
          <a:prstGeom prst="rect">
            <a:avLst/>
          </a:prstGeom>
          <a:noFill/>
        </p:spPr>
        <p:txBody>
          <a:bodyPr wrap="none" rtlCol="0">
            <a:spAutoFit/>
          </a:bodyPr>
          <a:lstStyle/>
          <a:p>
            <a:pPr algn="ctr" defTabSz="914400"/>
            <a:r>
              <a:rPr lang="en-US" sz="3200" dirty="0">
                <a:solidFill>
                  <a:srgbClr val="660066"/>
                </a:solidFill>
                <a:latin typeface="Calibri"/>
              </a:rPr>
              <a:t>Please complete your Post Survey at</a:t>
            </a:r>
            <a:r>
              <a:rPr lang="en-US" sz="3200" dirty="0" smtClean="0">
                <a:solidFill>
                  <a:srgbClr val="660066"/>
                </a:solidFill>
                <a:latin typeface="Calibri"/>
              </a:rPr>
              <a:t>:</a:t>
            </a:r>
          </a:p>
          <a:p>
            <a:pPr algn="ctr" defTabSz="914400"/>
            <a:r>
              <a:rPr lang="en-US" sz="2800" u="sng" dirty="0">
                <a:hlinkClick r:id="rId2"/>
              </a:rPr>
              <a:t>https://www.surveymonkey.com/r/PostBooster16</a:t>
            </a:r>
            <a:endParaRPr lang="en-US" sz="2800" dirty="0"/>
          </a:p>
          <a:p>
            <a:pPr algn="ctr" defTabSz="914400"/>
            <a:endParaRPr lang="en-US" sz="3200" dirty="0">
              <a:solidFill>
                <a:srgbClr val="660066"/>
              </a:solidFill>
              <a:latin typeface="Calibri"/>
            </a:endParaRPr>
          </a:p>
        </p:txBody>
      </p:sp>
      <p:sp>
        <p:nvSpPr>
          <p:cNvPr id="6" name="Down Arrow 5"/>
          <p:cNvSpPr/>
          <p:nvPr/>
        </p:nvSpPr>
        <p:spPr>
          <a:xfrm rot="18769441">
            <a:off x="585682" y="3859736"/>
            <a:ext cx="1199444" cy="912215"/>
          </a:xfrm>
          <a:prstGeom prst="downArrow">
            <a:avLst/>
          </a:prstGeom>
          <a:gradFill flip="none" rotWithShape="1">
            <a:gsLst>
              <a:gs pos="0">
                <a:srgbClr val="660066"/>
              </a:gs>
              <a:gs pos="97000">
                <a:srgbClr val="FFFFFF"/>
              </a:gs>
            </a:gsLst>
            <a:lin ang="16200000" scaled="0"/>
            <a:tileRect/>
          </a:gradFill>
          <a:ln>
            <a:no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914400"/>
            <a:endParaRPr lang="en-US">
              <a:solidFill>
                <a:srgbClr val="008000"/>
              </a:solidFill>
              <a:latin typeface="Calibri"/>
            </a:endParaRPr>
          </a:p>
        </p:txBody>
      </p:sp>
      <p:pic>
        <p:nvPicPr>
          <p:cNvPr id="7" name="Picture 6" descr="dc85bKjki.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8269699">
            <a:off x="4992864" y="1593337"/>
            <a:ext cx="4211048" cy="1852861"/>
          </a:xfrm>
          <a:prstGeom prst="rect">
            <a:avLst/>
          </a:prstGeom>
        </p:spPr>
      </p:pic>
    </p:spTree>
    <p:extLst>
      <p:ext uri="{BB962C8B-B14F-4D97-AF65-F5344CB8AC3E}">
        <p14:creationId xmlns:p14="http://schemas.microsoft.com/office/powerpoint/2010/main" val="22666031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mph" presetSubtype="0" repeatCount="indefinite" fill="hold" grpId="0" nodeType="withEffect">
                                  <p:stCondLst>
                                    <p:cond delay="0"/>
                                  </p:stCondLst>
                                  <p:endCondLst>
                                    <p:cond evt="onNext" delay="0">
                                      <p:tgtEl>
                                        <p:sldTgt/>
                                      </p:tgtEl>
                                    </p:cond>
                                  </p:endCondLst>
                                  <p:childTnLst>
                                    <p:anim calcmode="discrete" valueType="str">
                                      <p:cBhvr>
                                        <p:cTn id="6" dur="1000" fill="hold"/>
                                        <p:tgtEl>
                                          <p:spTgt spid="6"/>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2328" y="701675"/>
            <a:ext cx="7521575" cy="549275"/>
          </a:xfrm>
        </p:spPr>
        <p:txBody>
          <a:bodyPr>
            <a:noAutofit/>
          </a:bodyPr>
          <a:lstStyle/>
          <a:p>
            <a:pPr algn="ctr">
              <a:defRPr/>
            </a:pPr>
            <a:r>
              <a:rPr lang="en-US" sz="3600" dirty="0" smtClean="0">
                <a:solidFill>
                  <a:srgbClr val="FF6600"/>
                </a:solidFill>
                <a:latin typeface="Arial"/>
                <a:cs typeface="Arial"/>
              </a:rPr>
              <a:t>Contact Information</a:t>
            </a:r>
            <a:endParaRPr lang="en-US" sz="3600" dirty="0">
              <a:solidFill>
                <a:srgbClr val="FF6600"/>
              </a:solidFill>
              <a:latin typeface="Arial"/>
              <a:cs typeface="Arial"/>
            </a:endParaRPr>
          </a:p>
        </p:txBody>
      </p:sp>
      <p:grpSp>
        <p:nvGrpSpPr>
          <p:cNvPr id="76805" name="Group 7"/>
          <p:cNvGrpSpPr>
            <a:grpSpLocks/>
          </p:cNvGrpSpPr>
          <p:nvPr/>
        </p:nvGrpSpPr>
        <p:grpSpPr bwMode="auto">
          <a:xfrm>
            <a:off x="1935305" y="5169592"/>
            <a:ext cx="6274923" cy="725488"/>
            <a:chOff x="2658360" y="5162227"/>
            <a:chExt cx="4839417" cy="725766"/>
          </a:xfrm>
        </p:grpSpPr>
        <p:sp>
          <p:nvSpPr>
            <p:cNvPr id="76808" name="TextBox 8"/>
            <p:cNvSpPr txBox="1">
              <a:spLocks noChangeArrowheads="1"/>
            </p:cNvSpPr>
            <p:nvPr/>
          </p:nvSpPr>
          <p:spPr bwMode="auto">
            <a:xfrm>
              <a:off x="3971764" y="5233386"/>
              <a:ext cx="3526013" cy="3386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r>
                <a:rPr lang="en-US" sz="1400" b="1" dirty="0">
                  <a:solidFill>
                    <a:srgbClr val="1F497D"/>
                  </a:solidFill>
                  <a:latin typeface="Times New Roman Bold" charset="0"/>
                  <a:cs typeface="Times New Roman Bold" charset="0"/>
                </a:rPr>
                <a:t>@ </a:t>
              </a:r>
              <a:r>
                <a:rPr lang="en-US" sz="1600" b="1" dirty="0">
                  <a:solidFill>
                    <a:srgbClr val="1F497D"/>
                  </a:solidFill>
                  <a:latin typeface="Times New Roman Bold" charset="0"/>
                  <a:cs typeface="Times New Roman Bold" charset="0"/>
                </a:rPr>
                <a:t>Broward, Prevention &amp; Intervention </a:t>
              </a:r>
            </a:p>
          </p:txBody>
        </p:sp>
        <p:sp>
          <p:nvSpPr>
            <p:cNvPr id="76809" name="TextBox 9"/>
            <p:cNvSpPr txBox="1">
              <a:spLocks noChangeArrowheads="1"/>
            </p:cNvSpPr>
            <p:nvPr/>
          </p:nvSpPr>
          <p:spPr bwMode="auto">
            <a:xfrm>
              <a:off x="3943483" y="5512395"/>
              <a:ext cx="2868950" cy="3386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r>
                <a:rPr lang="en-US" sz="1400" dirty="0">
                  <a:solidFill>
                    <a:srgbClr val="00B0F0"/>
                  </a:solidFill>
                  <a:latin typeface="Times New Roman" charset="0"/>
                  <a:cs typeface="Times New Roman" charset="0"/>
                </a:rPr>
                <a:t> </a:t>
              </a:r>
              <a:r>
                <a:rPr lang="en-US" sz="1400" dirty="0">
                  <a:solidFill>
                    <a:prstClr val="black"/>
                  </a:solidFill>
                  <a:latin typeface="Times New Roman" charset="0"/>
                  <a:cs typeface="Times New Roman" charset="0"/>
                </a:rPr>
                <a:t>@ </a:t>
              </a:r>
              <a:r>
                <a:rPr lang="en-US" sz="1600" b="1" dirty="0" err="1" smtClean="0">
                  <a:solidFill>
                    <a:prstClr val="black"/>
                  </a:solidFill>
                  <a:latin typeface="Times New Roman" charset="0"/>
                  <a:cs typeface="Times New Roman" charset="0"/>
                </a:rPr>
                <a:t>DiversityBCPS</a:t>
              </a:r>
              <a:endParaRPr lang="en-US" sz="1600" b="1" dirty="0">
                <a:solidFill>
                  <a:prstClr val="black"/>
                </a:solidFill>
                <a:latin typeface="Times New Roman" charset="0"/>
                <a:cs typeface="Times New Roman" charset="0"/>
              </a:endParaRPr>
            </a:p>
          </p:txBody>
        </p:sp>
        <p:pic>
          <p:nvPicPr>
            <p:cNvPr id="76810" name="Picture 2" descr="http://www.hocktoberfest.com/wp-content/uploads/2012/10/Like_us_on_FB___Follow_us_on_Twitter.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58360" y="5162227"/>
              <a:ext cx="1392286" cy="72576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sp>
        <p:nvSpPr>
          <p:cNvPr id="76807" name="TextBox 13"/>
          <p:cNvSpPr txBox="1">
            <a:spLocks noChangeArrowheads="1"/>
          </p:cNvSpPr>
          <p:nvPr/>
        </p:nvSpPr>
        <p:spPr bwMode="auto">
          <a:xfrm>
            <a:off x="1021561" y="1815951"/>
            <a:ext cx="7073852" cy="329320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a:r>
              <a:rPr lang="en-US" sz="3200" dirty="0" smtClean="0">
                <a:solidFill>
                  <a:srgbClr val="577293"/>
                </a:solidFill>
                <a:latin typeface="Arial"/>
                <a:cs typeface="Arial"/>
              </a:rPr>
              <a:t>Diversity</a:t>
            </a:r>
            <a:r>
              <a:rPr lang="en-US" sz="3200" dirty="0">
                <a:solidFill>
                  <a:srgbClr val="577293"/>
                </a:solidFill>
                <a:latin typeface="Arial"/>
                <a:cs typeface="Arial"/>
              </a:rPr>
              <a:t>, Prevention &amp; </a:t>
            </a:r>
            <a:r>
              <a:rPr lang="en-US" sz="3200" dirty="0" smtClean="0">
                <a:solidFill>
                  <a:srgbClr val="577293"/>
                </a:solidFill>
                <a:latin typeface="Arial"/>
                <a:cs typeface="Arial"/>
              </a:rPr>
              <a:t>Intervention</a:t>
            </a:r>
            <a:endParaRPr lang="en-US" sz="3200" dirty="0" smtClean="0">
              <a:solidFill>
                <a:srgbClr val="577293"/>
              </a:solidFill>
            </a:endParaRPr>
          </a:p>
          <a:p>
            <a:pPr algn="ctr"/>
            <a:r>
              <a:rPr lang="en-US" dirty="0">
                <a:solidFill>
                  <a:prstClr val="black"/>
                </a:solidFill>
              </a:rPr>
              <a:t>Lauderdale Manors Resource Center</a:t>
            </a:r>
          </a:p>
          <a:p>
            <a:pPr algn="ctr"/>
            <a:r>
              <a:rPr lang="en-US" dirty="0">
                <a:solidFill>
                  <a:prstClr val="black"/>
                </a:solidFill>
              </a:rPr>
              <a:t>754-321-</a:t>
            </a:r>
            <a:r>
              <a:rPr lang="en-US" dirty="0" smtClean="0">
                <a:solidFill>
                  <a:prstClr val="black"/>
                </a:solidFill>
              </a:rPr>
              <a:t>1655</a:t>
            </a:r>
          </a:p>
          <a:p>
            <a:pPr algn="ctr"/>
            <a:endParaRPr lang="en-US" dirty="0" smtClean="0">
              <a:solidFill>
                <a:prstClr val="black"/>
              </a:solidFill>
            </a:endParaRPr>
          </a:p>
          <a:p>
            <a:pPr algn="ctr"/>
            <a:endParaRPr lang="en-US" dirty="0">
              <a:solidFill>
                <a:prstClr val="black"/>
              </a:solidFill>
            </a:endParaRPr>
          </a:p>
          <a:p>
            <a:pPr algn="ctr"/>
            <a:r>
              <a:rPr lang="en-US" dirty="0" smtClean="0">
                <a:solidFill>
                  <a:prstClr val="black"/>
                </a:solidFill>
              </a:rPr>
              <a:t>or visit our website at:</a:t>
            </a:r>
          </a:p>
          <a:p>
            <a:pPr algn="ctr"/>
            <a:r>
              <a:rPr lang="en-US" dirty="0" smtClean="0">
                <a:solidFill>
                  <a:prstClr val="black"/>
                </a:solidFill>
                <a:hlinkClick r:id="rId4"/>
              </a:rPr>
              <a:t>www.browardprevention.org</a:t>
            </a:r>
            <a:endParaRPr lang="en-US" dirty="0" smtClean="0">
              <a:solidFill>
                <a:prstClr val="black"/>
              </a:solidFill>
            </a:endParaRPr>
          </a:p>
          <a:p>
            <a:endParaRPr lang="en-US" sz="3200" dirty="0">
              <a:solidFill>
                <a:prstClr val="black"/>
              </a:solidFill>
            </a:endParaRPr>
          </a:p>
        </p:txBody>
      </p:sp>
      <p:pic>
        <p:nvPicPr>
          <p:cNvPr id="3" name="Picture 2" descr="DPI logo - color.jp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18353" y="3646111"/>
            <a:ext cx="2036800" cy="1417171"/>
          </a:xfrm>
          <a:prstGeom prst="rect">
            <a:avLst/>
          </a:prstGeom>
        </p:spPr>
      </p:pic>
      <p:pic>
        <p:nvPicPr>
          <p:cNvPr id="4" name="Picture 3" descr="RtI-logos-1.3.p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693649" y="3487662"/>
            <a:ext cx="2076440" cy="1644573"/>
          </a:xfrm>
          <a:prstGeom prst="rect">
            <a:avLst/>
          </a:prstGeom>
        </p:spPr>
      </p:pic>
    </p:spTree>
    <p:extLst>
      <p:ext uri="{BB962C8B-B14F-4D97-AF65-F5344CB8AC3E}">
        <p14:creationId xmlns:p14="http://schemas.microsoft.com/office/powerpoint/2010/main" val="4066929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id="1" dur="indefinite" restart="never" nodeType="tmRoot"/>
      </p:par>
    </p:tnLst>
  </p:timing>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FLPBIS theme">
  <a:themeElements>
    <a:clrScheme name="PBIS">
      <a:dk1>
        <a:srgbClr val="444444"/>
      </a:dk1>
      <a:lt1>
        <a:sysClr val="window" lastClr="FFFFFF"/>
      </a:lt1>
      <a:dk2>
        <a:srgbClr val="0065A4"/>
      </a:dk2>
      <a:lt2>
        <a:srgbClr val="EEECE1"/>
      </a:lt2>
      <a:accent1>
        <a:srgbClr val="00B0F0"/>
      </a:accent1>
      <a:accent2>
        <a:srgbClr val="0065A4"/>
      </a:accent2>
      <a:accent3>
        <a:srgbClr val="92D050"/>
      </a:accent3>
      <a:accent4>
        <a:srgbClr val="006F51"/>
      </a:accent4>
      <a:accent5>
        <a:srgbClr val="B9E4FF"/>
      </a:accent5>
      <a:accent6>
        <a:srgbClr val="E7D8AC"/>
      </a:accent6>
      <a:hlink>
        <a:srgbClr val="006F51"/>
      </a:hlink>
      <a:folHlink>
        <a:srgbClr val="C60C46"/>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FLPBIS theme" id="{CCA969DC-5242-43DE-8C0D-61ED0E3CFD86}" vid="{38DC416B-5103-4221-AC3C-A94F5BD7D002}"/>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82</TotalTime>
  <Words>2594</Words>
  <Application>Microsoft Office PowerPoint</Application>
  <PresentationFormat>On-screen Show (4:3)</PresentationFormat>
  <Paragraphs>290</Paragraphs>
  <Slides>32</Slides>
  <Notes>18</Notes>
  <HiddenSlides>0</HiddenSlides>
  <MMClips>0</MMClips>
  <ScaleCrop>false</ScaleCrop>
  <HeadingPairs>
    <vt:vector size="6" baseType="variant">
      <vt:variant>
        <vt:lpstr>Fonts Used</vt:lpstr>
      </vt:variant>
      <vt:variant>
        <vt:i4>9</vt:i4>
      </vt:variant>
      <vt:variant>
        <vt:lpstr>Theme</vt:lpstr>
      </vt:variant>
      <vt:variant>
        <vt:i4>3</vt:i4>
      </vt:variant>
      <vt:variant>
        <vt:lpstr>Slide Titles</vt:lpstr>
      </vt:variant>
      <vt:variant>
        <vt:i4>32</vt:i4>
      </vt:variant>
    </vt:vector>
  </HeadingPairs>
  <TitlesOfParts>
    <vt:vector size="44" baseType="lpstr">
      <vt:lpstr>ＭＳ Ｐゴシック</vt:lpstr>
      <vt:lpstr>Arial</vt:lpstr>
      <vt:lpstr>Calibri</vt:lpstr>
      <vt:lpstr>Century Gothic</vt:lpstr>
      <vt:lpstr>Courier New</vt:lpstr>
      <vt:lpstr>Garamond</vt:lpstr>
      <vt:lpstr>Times New Roman</vt:lpstr>
      <vt:lpstr>Times New Roman Bold</vt:lpstr>
      <vt:lpstr>Wingdings</vt:lpstr>
      <vt:lpstr>1_Office Theme</vt:lpstr>
      <vt:lpstr>2_Office Theme</vt:lpstr>
      <vt:lpstr>FLPBIS theme</vt:lpstr>
      <vt:lpstr>PowerPoint Presentation</vt:lpstr>
      <vt:lpstr>Agenda</vt:lpstr>
      <vt:lpstr>Goal 1: Number of PBIS Schools</vt:lpstr>
      <vt:lpstr>Goal 2: Ongoing support</vt:lpstr>
      <vt:lpstr>Goal 3a: External Suspensions</vt:lpstr>
      <vt:lpstr>Goal 3b: Internal Suspensions</vt:lpstr>
      <vt:lpstr>Goal 4: Office Discipline Referrals</vt:lpstr>
      <vt:lpstr>Goal 5a: RtI:B Implementation (BoQ fidelity = &gt;70%) </vt:lpstr>
      <vt:lpstr>Goal 5b: RtI:B Implementation  (BoQ fidelity = &gt;70%)</vt:lpstr>
      <vt:lpstr>Goal 7: SPBP Scores</vt:lpstr>
      <vt:lpstr>PowerPoint Presentation</vt:lpstr>
      <vt:lpstr>Teaching Behavior (BoQ items 29-33)</vt:lpstr>
      <vt:lpstr>29. A behavioral curriculum includes teaching expectations and rules. 30. Lessons include examples and non-examples </vt:lpstr>
      <vt:lpstr>31. Lessons use a variety of teaching strategies  </vt:lpstr>
      <vt:lpstr>31. Lessons use a variety of teaching strategies  </vt:lpstr>
      <vt:lpstr>32. Lessons are embedded into subject area curriculum  </vt:lpstr>
      <vt:lpstr>32. Lessons are embedded into subject area curriculum</vt:lpstr>
      <vt:lpstr>32. Lessons are embedded into subject area curriculum  </vt:lpstr>
      <vt:lpstr>33. Faculty/staff are involved in development &amp; delivery of behavioral curriculum</vt:lpstr>
      <vt:lpstr>34. Strategies to share key features of SWPBIS program with families/community are developed and implemented</vt:lpstr>
      <vt:lpstr>Implementation Planning (BoQ Items 35-41) </vt:lpstr>
      <vt:lpstr>35. A curriculum to teach the components of the discipline system to all staff is developed and used</vt:lpstr>
      <vt:lpstr>36. Plans for training staff how to teach expectations/rules/rewards are developed, scheduled and delivered </vt:lpstr>
      <vt:lpstr>36. Plans for training staff how to teach expectations/rules/rewards are developed, scheduled and delivered </vt:lpstr>
      <vt:lpstr>37. A plan for teaching students expectations/rules/rewards is developed scheduled and delivered</vt:lpstr>
      <vt:lpstr>38. Booster sessions for students and staff are planned, scheduled, and delivered 39. Schedule for rewards/incentives for the year is planned 40. Plans for orienting incoming staff and students are developed and implemented  </vt:lpstr>
      <vt:lpstr>41. Plans for involving families/community are developed &amp; implemented</vt:lpstr>
      <vt:lpstr>PowerPoint Presentation</vt:lpstr>
      <vt:lpstr>PowerPoint Presentation</vt:lpstr>
      <vt:lpstr>PowerPoint Presentation</vt:lpstr>
      <vt:lpstr>PowerPoint Presentation</vt:lpstr>
      <vt:lpstr>Contact Information</vt:lpstr>
    </vt:vector>
  </TitlesOfParts>
  <Company>Broward County Public Schools</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SBBC Office</dc:creator>
  <cp:lastModifiedBy>Minch, Devon</cp:lastModifiedBy>
  <cp:revision>17</cp:revision>
  <dcterms:created xsi:type="dcterms:W3CDTF">2016-10-26T17:24:47Z</dcterms:created>
  <dcterms:modified xsi:type="dcterms:W3CDTF">2016-11-08T14:48:55Z</dcterms:modified>
</cp:coreProperties>
</file>