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46"/>
  </p:notesMasterIdLst>
  <p:sldIdLst>
    <p:sldId id="271" r:id="rId2"/>
    <p:sldId id="272" r:id="rId3"/>
    <p:sldId id="273" r:id="rId4"/>
    <p:sldId id="274" r:id="rId5"/>
    <p:sldId id="298" r:id="rId6"/>
    <p:sldId id="263" r:id="rId7"/>
    <p:sldId id="264" r:id="rId8"/>
    <p:sldId id="265" r:id="rId9"/>
    <p:sldId id="266" r:id="rId10"/>
    <p:sldId id="292" r:id="rId11"/>
    <p:sldId id="280" r:id="rId12"/>
    <p:sldId id="295" r:id="rId13"/>
    <p:sldId id="296" r:id="rId14"/>
    <p:sldId id="267" r:id="rId15"/>
    <p:sldId id="275" r:id="rId16"/>
    <p:sldId id="276" r:id="rId17"/>
    <p:sldId id="287" r:id="rId18"/>
    <p:sldId id="279" r:id="rId19"/>
    <p:sldId id="277" r:id="rId20"/>
    <p:sldId id="294" r:id="rId21"/>
    <p:sldId id="288" r:id="rId22"/>
    <p:sldId id="293" r:id="rId23"/>
    <p:sldId id="268" r:id="rId24"/>
    <p:sldId id="289" r:id="rId25"/>
    <p:sldId id="269" r:id="rId26"/>
    <p:sldId id="270" r:id="rId27"/>
    <p:sldId id="290" r:id="rId28"/>
    <p:sldId id="291" r:id="rId29"/>
    <p:sldId id="297" r:id="rId30"/>
    <p:sldId id="281" r:id="rId31"/>
    <p:sldId id="283" r:id="rId32"/>
    <p:sldId id="282" r:id="rId33"/>
    <p:sldId id="284" r:id="rId34"/>
    <p:sldId id="286" r:id="rId35"/>
    <p:sldId id="256" r:id="rId36"/>
    <p:sldId id="257" r:id="rId37"/>
    <p:sldId id="258" r:id="rId38"/>
    <p:sldId id="259" r:id="rId39"/>
    <p:sldId id="260" r:id="rId40"/>
    <p:sldId id="262" r:id="rId41"/>
    <p:sldId id="299" r:id="rId42"/>
    <p:sldId id="300" r:id="rId43"/>
    <p:sldId id="302" r:id="rId44"/>
    <p:sldId id="304" r:id="rId4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1277" autoAdjust="0"/>
  </p:normalViewPr>
  <p:slideViewPr>
    <p:cSldViewPr snapToGrid="0" snapToObjects="1">
      <p:cViewPr varScale="1">
        <p:scale>
          <a:sx n="58" d="100"/>
          <a:sy n="58" d="100"/>
        </p:scale>
        <p:origin x="1848" y="4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76C0DF-816D-A846-8E82-EAE1DACD0010}" type="datetimeFigureOut">
              <a:rPr lang="en-US" smtClean="0"/>
              <a:t>10/28/2015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21F0334-8EF9-5749-B5C8-989C236FA2B6}" type="slidenum">
              <a:rPr lang="en-US" smtClean="0"/>
              <a:t>‹#›</a:t>
            </a:fld>
            <a:endParaRPr lang="en-US"/>
          </a:p>
        </p:txBody>
      </p:sp>
    </p:spTree>
    <p:extLst>
      <p:ext uri="{BB962C8B-B14F-4D97-AF65-F5344CB8AC3E}">
        <p14:creationId xmlns:p14="http://schemas.microsoft.com/office/powerpoint/2010/main" val="199208137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bcps.browardschools.com/schools/pdf/Matrix-Final%20Elem.pdf" TargetMode="External"/><Relationship Id="rId2" Type="http://schemas.openxmlformats.org/officeDocument/2006/relationships/slide" Target="../slides/slide8.xml"/><Relationship Id="rId1" Type="http://schemas.openxmlformats.org/officeDocument/2006/relationships/notesMaster" Target="../notesMasters/notesMaster1.xml"/><Relationship Id="rId4" Type="http://schemas.openxmlformats.org/officeDocument/2006/relationships/hyperlink" Target="http://bcps.browardschools.com/schools/pdf/Matrix-Final%20Secondary.PDF"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245763"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eaLnBrk="1" hangingPunct="1">
              <a:spcBef>
                <a:spcPct val="0"/>
              </a:spcBef>
            </a:pPr>
            <a:r>
              <a:rPr lang="en-US" dirty="0" smtClean="0">
                <a:latin typeface="Arial" charset="0"/>
                <a:ea typeface="MS PGothic" charset="0"/>
              </a:rPr>
              <a:t>Hello</a:t>
            </a:r>
            <a:r>
              <a:rPr lang="en-US" baseline="0" dirty="0" smtClean="0">
                <a:latin typeface="Arial" charset="0"/>
                <a:ea typeface="MS PGothic" charset="0"/>
              </a:rPr>
              <a:t> and thank you for joining us today. We like to honor your time so will start promptly at 8:30.</a:t>
            </a:r>
          </a:p>
          <a:p>
            <a:pPr eaLnBrk="1" hangingPunct="1">
              <a:spcBef>
                <a:spcPct val="0"/>
              </a:spcBef>
            </a:pPr>
            <a:r>
              <a:rPr lang="en-US" baseline="0" dirty="0" smtClean="0">
                <a:latin typeface="Arial" charset="0"/>
                <a:ea typeface="MS PGothic" charset="0"/>
              </a:rPr>
              <a:t>You have logged onto the Tier 1 Response to Intervention for Behavior, or commonly known as </a:t>
            </a:r>
            <a:r>
              <a:rPr lang="en-US" baseline="0" dirty="0" err="1" smtClean="0">
                <a:latin typeface="Arial" charset="0"/>
                <a:ea typeface="MS PGothic" charset="0"/>
              </a:rPr>
              <a:t>RtI:B</a:t>
            </a:r>
            <a:r>
              <a:rPr lang="en-US" baseline="0" dirty="0" smtClean="0">
                <a:latin typeface="Arial" charset="0"/>
                <a:ea typeface="MS PGothic" charset="0"/>
              </a:rPr>
              <a:t>, Webinar. Tier 1 </a:t>
            </a:r>
            <a:r>
              <a:rPr lang="en-US" baseline="0" dirty="0" err="1" smtClean="0">
                <a:latin typeface="Arial" charset="0"/>
                <a:ea typeface="MS PGothic" charset="0"/>
              </a:rPr>
              <a:t>RtI:B</a:t>
            </a:r>
            <a:r>
              <a:rPr lang="en-US" baseline="0" dirty="0" smtClean="0">
                <a:latin typeface="Arial" charset="0"/>
                <a:ea typeface="MS PGothic" charset="0"/>
              </a:rPr>
              <a:t> focuses on addressing the behavior needs of ALL students. </a:t>
            </a:r>
          </a:p>
          <a:p>
            <a:pPr eaLnBrk="1" hangingPunct="1">
              <a:spcBef>
                <a:spcPct val="0"/>
              </a:spcBef>
            </a:pPr>
            <a:r>
              <a:rPr lang="en-US" baseline="0" dirty="0" smtClean="0">
                <a:latin typeface="Arial" charset="0"/>
                <a:ea typeface="MS PGothic" charset="0"/>
              </a:rPr>
              <a:t>My name is Micque Feldman and I am an instructional facilitator for the Diversity, Prevention &amp; Intervention Department. I am joined today by Amber Boles, instructional facilitator and </a:t>
            </a:r>
            <a:r>
              <a:rPr lang="en-US" baseline="0" dirty="0" err="1" smtClean="0">
                <a:latin typeface="Arial" charset="0"/>
                <a:ea typeface="MS PGothic" charset="0"/>
              </a:rPr>
              <a:t>Tyyne</a:t>
            </a:r>
            <a:r>
              <a:rPr lang="en-US" baseline="0" dirty="0" smtClean="0">
                <a:latin typeface="Arial" charset="0"/>
                <a:ea typeface="MS PGothic" charset="0"/>
              </a:rPr>
              <a:t> Hogan, District Coordinator of </a:t>
            </a:r>
            <a:r>
              <a:rPr lang="en-US" baseline="0" dirty="0" err="1" smtClean="0">
                <a:latin typeface="Arial" charset="0"/>
                <a:ea typeface="MS PGothic" charset="0"/>
              </a:rPr>
              <a:t>RtI</a:t>
            </a:r>
            <a:r>
              <a:rPr lang="en-US" baseline="0" dirty="0" smtClean="0">
                <a:latin typeface="Arial" charset="0"/>
                <a:ea typeface="MS PGothic" charset="0"/>
              </a:rPr>
              <a:t> for Behavior. </a:t>
            </a:r>
          </a:p>
          <a:p>
            <a:pPr eaLnBrk="1" hangingPunct="1">
              <a:spcBef>
                <a:spcPct val="0"/>
              </a:spcBef>
            </a:pPr>
            <a:endParaRPr lang="en-US" baseline="0" dirty="0" smtClean="0">
              <a:latin typeface="Arial" charset="0"/>
              <a:ea typeface="MS PGothic" charset="0"/>
            </a:endParaRPr>
          </a:p>
          <a:p>
            <a:pPr eaLnBrk="1" hangingPunct="1">
              <a:spcBef>
                <a:spcPct val="0"/>
              </a:spcBef>
            </a:pPr>
            <a:r>
              <a:rPr lang="en-US" baseline="0" dirty="0" smtClean="0">
                <a:latin typeface="Arial" charset="0"/>
                <a:ea typeface="MS PGothic" charset="0"/>
              </a:rPr>
              <a:t>If you have any questions throughout today’s webinar, please type them into the chat box and we will have a question and answer sessions at the end. </a:t>
            </a:r>
            <a:endParaRPr lang="en-US" dirty="0">
              <a:latin typeface="Arial" charset="0"/>
              <a:ea typeface="MS PGothic" charset="0"/>
            </a:endParaRPr>
          </a:p>
        </p:txBody>
      </p:sp>
    </p:spTree>
    <p:extLst>
      <p:ext uri="{BB962C8B-B14F-4D97-AF65-F5344CB8AC3E}">
        <p14:creationId xmlns:p14="http://schemas.microsoft.com/office/powerpoint/2010/main" val="1595523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lnSpc>
                <a:spcPct val="120000"/>
              </a:lnSpc>
              <a:spcBef>
                <a:spcPts val="0"/>
              </a:spcBef>
              <a:buNone/>
              <a:defRPr/>
            </a:pPr>
            <a:r>
              <a:rPr lang="en-US" dirty="0" smtClean="0"/>
              <a:t>This</a:t>
            </a:r>
            <a:r>
              <a:rPr lang="en-US" baseline="0" dirty="0" smtClean="0"/>
              <a:t> District's Mission for </a:t>
            </a:r>
            <a:r>
              <a:rPr lang="en-US" baseline="0" dirty="0" err="1" smtClean="0"/>
              <a:t>RtI:B</a:t>
            </a:r>
            <a:r>
              <a:rPr lang="en-US" baseline="0" dirty="0" smtClean="0"/>
              <a:t> is to </a:t>
            </a:r>
            <a:r>
              <a:rPr lang="en-US" dirty="0" smtClean="0">
                <a:latin typeface="Arial"/>
                <a:ea typeface="ＭＳ Ｐゴシック" charset="0"/>
                <a:cs typeface="Arial"/>
              </a:rPr>
              <a:t>assist</a:t>
            </a:r>
            <a:r>
              <a:rPr lang="en-US" baseline="0" dirty="0" smtClean="0">
                <a:latin typeface="Arial"/>
                <a:ea typeface="ＭＳ Ｐゴシック" charset="0"/>
                <a:cs typeface="Arial"/>
              </a:rPr>
              <a:t> school</a:t>
            </a:r>
            <a:r>
              <a:rPr lang="en-US" dirty="0" smtClean="0">
                <a:latin typeface="Arial"/>
                <a:ea typeface="ＭＳ Ｐゴシック" charset="0"/>
                <a:cs typeface="Arial"/>
              </a:rPr>
              <a:t> teams in developing new, positively-oriented strategies that are grounded in research </a:t>
            </a:r>
          </a:p>
          <a:p>
            <a:pPr marL="0" indent="0" algn="just">
              <a:lnSpc>
                <a:spcPct val="120000"/>
              </a:lnSpc>
              <a:spcBef>
                <a:spcPts val="0"/>
              </a:spcBef>
              <a:buNone/>
              <a:defRPr/>
            </a:pPr>
            <a:r>
              <a:rPr lang="en-US" dirty="0" smtClean="0">
                <a:latin typeface="Arial"/>
                <a:ea typeface="ＭＳ Ｐゴシック" charset="0"/>
                <a:cs typeface="Arial"/>
              </a:rPr>
              <a:t>and support at-risk students while helping ALL students become more successful learners and leaders. The District,</a:t>
            </a:r>
            <a:r>
              <a:rPr lang="en-US" baseline="0" dirty="0" smtClean="0">
                <a:latin typeface="Arial"/>
                <a:ea typeface="ＭＳ Ｐゴシック" charset="0"/>
                <a:cs typeface="Arial"/>
              </a:rPr>
              <a:t> along with the State of Florida’s Positive Behavior Intervention and Support or PBIS Project provides training to schools in Broward County with developing a Tier 1 Behavior Curriculum.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2</a:t>
            </a:fld>
            <a:endParaRPr lang="en-US"/>
          </a:p>
        </p:txBody>
      </p:sp>
    </p:spTree>
    <p:extLst>
      <p:ext uri="{BB962C8B-B14F-4D97-AF65-F5344CB8AC3E}">
        <p14:creationId xmlns:p14="http://schemas.microsoft.com/office/powerpoint/2010/main" val="1602531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25702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smtClean="0">
                <a:latin typeface="Arial" charset="0"/>
                <a:ea typeface="MS PGothic" charset="0"/>
              </a:rPr>
              <a:t>This</a:t>
            </a:r>
            <a:r>
              <a:rPr lang="en-US" baseline="0" dirty="0" smtClean="0">
                <a:latin typeface="Arial" charset="0"/>
                <a:ea typeface="MS PGothic" charset="0"/>
              </a:rPr>
              <a:t> year’s webinar series will review all 10 critical elements of Tier 1 Behavior. Today’s session will focus on the third critical element of </a:t>
            </a:r>
            <a:r>
              <a:rPr lang="en-US" baseline="0" dirty="0" err="1" smtClean="0">
                <a:latin typeface="Arial" charset="0"/>
                <a:ea typeface="MS PGothic" charset="0"/>
              </a:rPr>
              <a:t>RtI:B</a:t>
            </a:r>
            <a:r>
              <a:rPr lang="en-US" baseline="0" dirty="0" smtClean="0">
                <a:latin typeface="Arial" charset="0"/>
                <a:ea typeface="MS PGothic" charset="0"/>
              </a:rPr>
              <a:t>, Effective Discipline Procedures.  Don’t forget to download the webinar schedule located in the attachments. Before we begin, I will be posting poll questions for you to answer in order for me to get to know todays audience. </a:t>
            </a:r>
          </a:p>
          <a:p>
            <a:pPr lvl="0"/>
            <a:r>
              <a:rPr lang="en-US" baseline="0" dirty="0" smtClean="0">
                <a:latin typeface="Arial" charset="0"/>
                <a:ea typeface="MS PGothic" charset="0"/>
              </a:rPr>
              <a:t>First question: </a:t>
            </a:r>
            <a:r>
              <a:rPr lang="en-US" sz="1200" kern="1200" dirty="0" smtClean="0">
                <a:solidFill>
                  <a:schemeClr val="tx1"/>
                </a:solidFill>
                <a:effectLst/>
                <a:latin typeface="+mn-lt"/>
                <a:ea typeface="+mn-ea"/>
                <a:cs typeface="+mn-cs"/>
              </a:rPr>
              <a:t>What is your current school position? </a:t>
            </a:r>
          </a:p>
          <a:p>
            <a:pPr marL="0" marR="0" lvl="0" indent="0" algn="l" defTabSz="457200" rtl="0" eaLnBrk="1" fontAlgn="auto" latinLnBrk="0" hangingPunct="1">
              <a:lnSpc>
                <a:spcPct val="100000"/>
              </a:lnSpc>
              <a:spcBef>
                <a:spcPct val="0"/>
              </a:spcBef>
              <a:spcAft>
                <a:spcPts val="0"/>
              </a:spcAft>
              <a:buClrTx/>
              <a:buSzTx/>
              <a:buFontTx/>
              <a:buNone/>
              <a:tabLst/>
              <a:defRPr/>
            </a:pPr>
            <a:r>
              <a:rPr lang="en-US" dirty="0" smtClean="0">
                <a:latin typeface="Arial" charset="0"/>
                <a:ea typeface="MS PGothic" charset="0"/>
              </a:rPr>
              <a:t>Second</a:t>
            </a:r>
            <a:r>
              <a:rPr lang="en-US" baseline="0" dirty="0" smtClean="0">
                <a:latin typeface="Arial" charset="0"/>
                <a:ea typeface="MS PGothic" charset="0"/>
              </a:rPr>
              <a:t> Question: </a:t>
            </a:r>
            <a:r>
              <a:rPr lang="en-US" sz="1200" kern="1200" dirty="0" smtClean="0">
                <a:solidFill>
                  <a:schemeClr val="tx1"/>
                </a:solidFill>
                <a:effectLst/>
                <a:latin typeface="+mn-lt"/>
                <a:ea typeface="+mn-ea"/>
                <a:cs typeface="+mn-cs"/>
              </a:rPr>
              <a:t>What level of education do you currently support?</a:t>
            </a:r>
          </a:p>
          <a:p>
            <a:pPr marL="0" marR="0" lvl="0" indent="0" algn="l" defTabSz="457200" rtl="0" eaLnBrk="1" fontAlgn="auto" latinLnBrk="0" hangingPunct="1">
              <a:lnSpc>
                <a:spcPct val="100000"/>
              </a:lnSpc>
              <a:spcBef>
                <a:spcPct val="0"/>
              </a:spcBef>
              <a:spcAft>
                <a:spcPts val="0"/>
              </a:spcAft>
              <a:buClrTx/>
              <a:buSzTx/>
              <a:buFontTx/>
              <a:buNone/>
              <a:tabLst/>
              <a:defRPr/>
            </a:pPr>
            <a:r>
              <a:rPr lang="en-US" dirty="0" smtClean="0">
                <a:latin typeface="Arial" charset="0"/>
                <a:ea typeface="MS PGothic" charset="0"/>
              </a:rPr>
              <a:t>Third Question:</a:t>
            </a:r>
            <a:r>
              <a:rPr lang="en-US" baseline="0" dirty="0" smtClean="0">
                <a:latin typeface="Arial" charset="0"/>
                <a:ea typeface="MS PGothic" charset="0"/>
              </a:rPr>
              <a:t> </a:t>
            </a:r>
            <a:r>
              <a:rPr lang="en-US" sz="1200" kern="1200" dirty="0" smtClean="0">
                <a:solidFill>
                  <a:schemeClr val="tx1"/>
                </a:solidFill>
                <a:effectLst/>
                <a:latin typeface="+mn-lt"/>
                <a:ea typeface="+mn-ea"/>
                <a:cs typeface="+mn-cs"/>
              </a:rPr>
              <a:t>How long have you been implementing a Tier 1 Positive Behavior Plan</a:t>
            </a:r>
            <a:r>
              <a:rPr lang="en-US" sz="1200" kern="1200" baseline="0" dirty="0" smtClean="0">
                <a:solidFill>
                  <a:schemeClr val="tx1"/>
                </a:solidFill>
                <a:effectLst/>
                <a:latin typeface="+mn-lt"/>
                <a:ea typeface="+mn-ea"/>
                <a:cs typeface="+mn-cs"/>
              </a:rPr>
              <a:t> for </a:t>
            </a:r>
            <a:r>
              <a:rPr lang="en-US" sz="1200" kern="1200" dirty="0" err="1" smtClean="0">
                <a:solidFill>
                  <a:schemeClr val="tx1"/>
                </a:solidFill>
                <a:effectLst/>
                <a:latin typeface="+mn-lt"/>
                <a:ea typeface="+mn-ea"/>
                <a:cs typeface="+mn-cs"/>
              </a:rPr>
              <a:t>RtI:B</a:t>
            </a:r>
            <a:r>
              <a:rPr lang="en-US" sz="1200" kern="1200" dirty="0" smtClean="0">
                <a:solidFill>
                  <a:schemeClr val="tx1"/>
                </a:solidFill>
                <a:effectLst/>
                <a:latin typeface="+mn-lt"/>
                <a:ea typeface="+mn-ea"/>
                <a:cs typeface="+mn-cs"/>
              </a:rPr>
              <a:t> at your school? </a:t>
            </a:r>
          </a:p>
          <a:p>
            <a:pPr marL="0" marR="0" lvl="0" indent="0" algn="l" defTabSz="457200" rtl="0" eaLnBrk="1" fontAlgn="auto" latinLnBrk="0" hangingPunct="1">
              <a:lnSpc>
                <a:spcPct val="100000"/>
              </a:lnSpc>
              <a:spcBef>
                <a:spcPct val="0"/>
              </a:spcBef>
              <a:spcAft>
                <a:spcPts val="0"/>
              </a:spcAft>
              <a:buClrTx/>
              <a:buSzTx/>
              <a:buFontTx/>
              <a:buNone/>
              <a:tabLst/>
              <a:defRPr/>
            </a:pPr>
            <a:r>
              <a:rPr lang="en-US" dirty="0" smtClean="0">
                <a:latin typeface="Arial" charset="0"/>
                <a:ea typeface="MS PGothic" charset="0"/>
              </a:rPr>
              <a:t>Fourth Question:</a:t>
            </a:r>
            <a:r>
              <a:rPr lang="en-US" baseline="0" dirty="0" smtClean="0">
                <a:latin typeface="Arial" charset="0"/>
                <a:ea typeface="MS PGothic" charset="0"/>
              </a:rPr>
              <a:t> Using the 1-4 </a:t>
            </a:r>
            <a:r>
              <a:rPr lang="en-US" sz="1200" kern="1200" dirty="0" smtClean="0">
                <a:solidFill>
                  <a:schemeClr val="tx1"/>
                </a:solidFill>
                <a:effectLst/>
                <a:latin typeface="+mn-lt"/>
                <a:ea typeface="+mn-ea"/>
                <a:cs typeface="+mn-cs"/>
              </a:rPr>
              <a:t>Learning Scale,</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What is your current level of understanding of Tier 1 </a:t>
            </a:r>
            <a:r>
              <a:rPr lang="en-US" sz="1200" kern="1200" dirty="0" err="1" smtClean="0">
                <a:solidFill>
                  <a:schemeClr val="tx1"/>
                </a:solidFill>
                <a:effectLst/>
                <a:latin typeface="+mn-lt"/>
                <a:ea typeface="+mn-ea"/>
                <a:cs typeface="+mn-cs"/>
              </a:rPr>
              <a:t>RtI:B</a:t>
            </a:r>
            <a:r>
              <a:rPr lang="en-US" sz="1200" kern="1200" dirty="0" smtClean="0">
                <a:solidFill>
                  <a:schemeClr val="tx1"/>
                </a:solidFill>
                <a:effectLst/>
                <a:latin typeface="+mn-lt"/>
                <a:ea typeface="+mn-ea"/>
                <a:cs typeface="+mn-cs"/>
              </a:rPr>
              <a:t> Effective Discipline Procedures?</a:t>
            </a:r>
          </a:p>
          <a:p>
            <a:pPr marL="0" marR="0" lvl="0" indent="0" algn="l" defTabSz="457200" rtl="0" eaLnBrk="1" fontAlgn="auto" latinLnBrk="0" hangingPunct="1">
              <a:lnSpc>
                <a:spcPct val="100000"/>
              </a:lnSpc>
              <a:spcBef>
                <a:spcPct val="0"/>
              </a:spcBef>
              <a:spcAft>
                <a:spcPts val="0"/>
              </a:spcAft>
              <a:buClrTx/>
              <a:buSzTx/>
              <a:buFontTx/>
              <a:buNone/>
              <a:tabLst/>
              <a:defRPr/>
            </a:pPr>
            <a:r>
              <a:rPr lang="en-US" dirty="0" smtClean="0">
                <a:latin typeface="Arial" charset="0"/>
                <a:ea typeface="MS PGothic" charset="0"/>
              </a:rPr>
              <a:t>Fifth Question: How confident are you with creating discipline procedures at y</a:t>
            </a:r>
            <a:r>
              <a:rPr lang="en-US" baseline="0" dirty="0" smtClean="0">
                <a:latin typeface="Arial" charset="0"/>
                <a:ea typeface="MS PGothic" charset="0"/>
              </a:rPr>
              <a:t>our school? </a:t>
            </a:r>
            <a:endParaRPr lang="en-US" dirty="0">
              <a:latin typeface="Arial" charset="0"/>
              <a:ea typeface="MS PGothic" charset="0"/>
            </a:endParaRPr>
          </a:p>
        </p:txBody>
      </p:sp>
      <p:sp>
        <p:nvSpPr>
          <p:cNvPr id="25702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1200">
                <a:solidFill>
                  <a:schemeClr val="tx1"/>
                </a:solidFill>
                <a:latin typeface="Calibri" charset="0"/>
                <a:ea typeface="MS PGothic" charset="0"/>
                <a:cs typeface="MS PGothic" charset="0"/>
              </a:defRPr>
            </a:lvl1pPr>
            <a:lvl2pPr marL="742950" indent="-285750">
              <a:defRPr sz="1200">
                <a:solidFill>
                  <a:schemeClr val="tx1"/>
                </a:solidFill>
                <a:latin typeface="Calibri" charset="0"/>
                <a:ea typeface="MS PGothic" charset="0"/>
                <a:cs typeface="MS PGothic" charset="0"/>
              </a:defRPr>
            </a:lvl2pPr>
            <a:lvl3pPr marL="1143000" indent="-228600">
              <a:defRPr sz="1200">
                <a:solidFill>
                  <a:schemeClr val="tx1"/>
                </a:solidFill>
                <a:latin typeface="Calibri" charset="0"/>
                <a:ea typeface="MS PGothic" charset="0"/>
                <a:cs typeface="MS PGothic" charset="0"/>
              </a:defRPr>
            </a:lvl3pPr>
            <a:lvl4pPr marL="1600200" indent="-228600">
              <a:defRPr sz="1200">
                <a:solidFill>
                  <a:schemeClr val="tx1"/>
                </a:solidFill>
                <a:latin typeface="Calibri" charset="0"/>
                <a:ea typeface="MS PGothic" charset="0"/>
                <a:cs typeface="MS PGothic" charset="0"/>
              </a:defRPr>
            </a:lvl4pPr>
            <a:lvl5pPr marL="2057400" indent="-228600">
              <a:defRPr sz="1200">
                <a:solidFill>
                  <a:schemeClr val="tx1"/>
                </a:solidFill>
                <a:latin typeface="Calibri" charset="0"/>
                <a:ea typeface="MS PGothic" charset="0"/>
                <a:cs typeface="MS PGothic" charset="0"/>
              </a:defRPr>
            </a:lvl5pPr>
            <a:lvl6pPr marL="2514600" indent="-228600" eaLnBrk="0" fontAlgn="base" hangingPunct="0">
              <a:spcBef>
                <a:spcPct val="30000"/>
              </a:spcBef>
              <a:spcAft>
                <a:spcPct val="0"/>
              </a:spcAft>
              <a:defRPr sz="1200">
                <a:solidFill>
                  <a:schemeClr val="tx1"/>
                </a:solidFill>
                <a:latin typeface="Calibri" charset="0"/>
                <a:ea typeface="MS PGothic" charset="0"/>
                <a:cs typeface="MS PGothic" charset="0"/>
              </a:defRPr>
            </a:lvl6pPr>
            <a:lvl7pPr marL="2971800" indent="-228600" eaLnBrk="0" fontAlgn="base" hangingPunct="0">
              <a:spcBef>
                <a:spcPct val="30000"/>
              </a:spcBef>
              <a:spcAft>
                <a:spcPct val="0"/>
              </a:spcAft>
              <a:defRPr sz="1200">
                <a:solidFill>
                  <a:schemeClr val="tx1"/>
                </a:solidFill>
                <a:latin typeface="Calibri" charset="0"/>
                <a:ea typeface="MS PGothic" charset="0"/>
                <a:cs typeface="MS PGothic" charset="0"/>
              </a:defRPr>
            </a:lvl7pPr>
            <a:lvl8pPr marL="3429000" indent="-228600" eaLnBrk="0" fontAlgn="base" hangingPunct="0">
              <a:spcBef>
                <a:spcPct val="30000"/>
              </a:spcBef>
              <a:spcAft>
                <a:spcPct val="0"/>
              </a:spcAft>
              <a:defRPr sz="1200">
                <a:solidFill>
                  <a:schemeClr val="tx1"/>
                </a:solidFill>
                <a:latin typeface="Calibri" charset="0"/>
                <a:ea typeface="MS PGothic" charset="0"/>
                <a:cs typeface="MS PGothic" charset="0"/>
              </a:defRPr>
            </a:lvl8pPr>
            <a:lvl9pPr marL="3886200" indent="-228600" eaLnBrk="0" fontAlgn="base" hangingPunct="0">
              <a:spcBef>
                <a:spcPct val="30000"/>
              </a:spcBef>
              <a:spcAft>
                <a:spcPct val="0"/>
              </a:spcAft>
              <a:defRPr sz="1200">
                <a:solidFill>
                  <a:schemeClr val="tx1"/>
                </a:solidFill>
                <a:latin typeface="Calibri" charset="0"/>
                <a:ea typeface="MS PGothic" charset="0"/>
                <a:cs typeface="MS PGothic" charset="0"/>
              </a:defRPr>
            </a:lvl9pPr>
          </a:lstStyle>
          <a:p>
            <a:fld id="{3EFEB198-3CB1-3A4F-9CCD-C113C90021EE}" type="slidenum">
              <a:rPr lang="en-US">
                <a:solidFill>
                  <a:srgbClr val="8CC63F"/>
                </a:solidFill>
                <a:latin typeface="Century Gothic" charset="0"/>
              </a:rPr>
              <a:pPr/>
              <a:t>3</a:t>
            </a:fld>
            <a:endParaRPr lang="en-US">
              <a:solidFill>
                <a:srgbClr val="8CC63F"/>
              </a:solidFill>
              <a:latin typeface="Century Gothic" charset="0"/>
            </a:endParaRPr>
          </a:p>
        </p:txBody>
      </p:sp>
    </p:spTree>
    <p:extLst>
      <p:ext uri="{BB962C8B-B14F-4D97-AF65-F5344CB8AC3E}">
        <p14:creationId xmlns:p14="http://schemas.microsoft.com/office/powerpoint/2010/main" val="37642547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we already know there are ten critical elements</a:t>
            </a:r>
            <a:r>
              <a:rPr lang="en-US" baseline="0" dirty="0" smtClean="0"/>
              <a:t> that make up the Tier 1 </a:t>
            </a:r>
            <a:r>
              <a:rPr lang="en-US" baseline="0" dirty="0" err="1" smtClean="0"/>
              <a:t>RtI</a:t>
            </a:r>
            <a:r>
              <a:rPr lang="en-US" baseline="0" dirty="0" smtClean="0"/>
              <a:t>: Behavior model. Today we will take a closer look at how to create an effective discipline procedure to support your Positive Behavior Plan.  It is essential to create discipline procedures with your plan as well as ongoing commitment throughout years of implementation.  </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t>4</a:t>
            </a:fld>
            <a:endParaRPr lang="en-US"/>
          </a:p>
        </p:txBody>
      </p:sp>
    </p:spTree>
    <p:extLst>
      <p:ext uri="{BB962C8B-B14F-4D97-AF65-F5344CB8AC3E}">
        <p14:creationId xmlns:p14="http://schemas.microsoft.com/office/powerpoint/2010/main" val="1552295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am going to post a few poll questions to</a:t>
            </a:r>
            <a:r>
              <a:rPr lang="en-US" baseline="0" dirty="0" smtClean="0"/>
              <a:t> get a better understanding of my audience.</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5</a:t>
            </a:fld>
            <a:endParaRPr lang="en-US"/>
          </a:p>
        </p:txBody>
      </p:sp>
    </p:spTree>
    <p:extLst>
      <p:ext uri="{BB962C8B-B14F-4D97-AF65-F5344CB8AC3E}">
        <p14:creationId xmlns:p14="http://schemas.microsoft.com/office/powerpoint/2010/main" val="408470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Effective discipline procedures</a:t>
            </a:r>
            <a:r>
              <a:rPr lang="en-US" baseline="0" dirty="0" smtClean="0"/>
              <a:t> can be </a:t>
            </a:r>
            <a:r>
              <a:rPr lang="en-US" dirty="0" smtClean="0"/>
              <a:t>broken down into 4 components.  Each of these components is a</a:t>
            </a:r>
            <a:r>
              <a:rPr lang="en-US" baseline="0" dirty="0" smtClean="0"/>
              <a:t>n important element in an effective plan.</a:t>
            </a:r>
          </a:p>
          <a:p>
            <a:r>
              <a:rPr lang="en-US" baseline="0" dirty="0" smtClean="0"/>
              <a:t>Definitions are critical to ensure that all stakeholders are identifying the same behaviors.  Developing responses to behavior will enhance the effectiveness of the consequence being used to correct the inappropriate behavior.  Utilizing uniform forms enables your school to collect and track data to evaluate how well your plan is working.  And lastly having a process in place ensures that all stakeholders are aware of who and how inappropriate behaviors will be handled.  We will discuss each of these areas in depth now.</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6</a:t>
            </a:fld>
            <a:endParaRPr lang="en-US"/>
          </a:p>
        </p:txBody>
      </p:sp>
    </p:spTree>
    <p:extLst>
      <p:ext uri="{BB962C8B-B14F-4D97-AF65-F5344CB8AC3E}">
        <p14:creationId xmlns:p14="http://schemas.microsoft.com/office/powerpoint/2010/main" val="37619083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56026" indent="-290048">
              <a:spcBef>
                <a:spcPct val="30000"/>
              </a:spcBef>
              <a:defRPr sz="1200">
                <a:solidFill>
                  <a:schemeClr val="tx1"/>
                </a:solidFill>
                <a:latin typeface="Calibri" panose="020F0502020204030204" pitchFamily="34" charset="0"/>
              </a:defRPr>
            </a:lvl2pPr>
            <a:lvl3pPr marL="1163361" indent="-231404">
              <a:spcBef>
                <a:spcPct val="30000"/>
              </a:spcBef>
              <a:defRPr sz="1200">
                <a:solidFill>
                  <a:schemeClr val="tx1"/>
                </a:solidFill>
                <a:latin typeface="Calibri" panose="020F0502020204030204" pitchFamily="34" charset="0"/>
              </a:defRPr>
            </a:lvl3pPr>
            <a:lvl4pPr marL="1629339" indent="-231404">
              <a:spcBef>
                <a:spcPct val="30000"/>
              </a:spcBef>
              <a:defRPr sz="1200">
                <a:solidFill>
                  <a:schemeClr val="tx1"/>
                </a:solidFill>
                <a:latin typeface="Calibri" panose="020F0502020204030204" pitchFamily="34" charset="0"/>
              </a:defRPr>
            </a:lvl4pPr>
            <a:lvl5pPr marL="2095317" indent="-231404">
              <a:spcBef>
                <a:spcPct val="30000"/>
              </a:spcBef>
              <a:defRPr sz="1200">
                <a:solidFill>
                  <a:schemeClr val="tx1"/>
                </a:solidFill>
                <a:latin typeface="Calibri" panose="020F0502020204030204" pitchFamily="34" charset="0"/>
              </a:defRPr>
            </a:lvl5pPr>
            <a:lvl6pPr marL="2551786" indent="-231404" eaLnBrk="0" fontAlgn="base" hangingPunct="0">
              <a:spcBef>
                <a:spcPct val="30000"/>
              </a:spcBef>
              <a:spcAft>
                <a:spcPct val="0"/>
              </a:spcAft>
              <a:defRPr sz="1200">
                <a:solidFill>
                  <a:schemeClr val="tx1"/>
                </a:solidFill>
                <a:latin typeface="Calibri" panose="020F0502020204030204" pitchFamily="34" charset="0"/>
              </a:defRPr>
            </a:lvl6pPr>
            <a:lvl7pPr marL="3008254" indent="-231404" eaLnBrk="0" fontAlgn="base" hangingPunct="0">
              <a:spcBef>
                <a:spcPct val="30000"/>
              </a:spcBef>
              <a:spcAft>
                <a:spcPct val="0"/>
              </a:spcAft>
              <a:defRPr sz="1200">
                <a:solidFill>
                  <a:schemeClr val="tx1"/>
                </a:solidFill>
                <a:latin typeface="Calibri" panose="020F0502020204030204" pitchFamily="34" charset="0"/>
              </a:defRPr>
            </a:lvl7pPr>
            <a:lvl8pPr marL="3464723" indent="-231404" eaLnBrk="0" fontAlgn="base" hangingPunct="0">
              <a:spcBef>
                <a:spcPct val="30000"/>
              </a:spcBef>
              <a:spcAft>
                <a:spcPct val="0"/>
              </a:spcAft>
              <a:defRPr sz="1200">
                <a:solidFill>
                  <a:schemeClr val="tx1"/>
                </a:solidFill>
                <a:latin typeface="Calibri" panose="020F0502020204030204" pitchFamily="34" charset="0"/>
              </a:defRPr>
            </a:lvl8pPr>
            <a:lvl9pPr marL="3921191" indent="-231404"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20000"/>
              </a:spcBef>
            </a:pPr>
            <a:fld id="{4264BF31-E017-4812-912B-293D248D34A2}" type="slidenum">
              <a:rPr lang="en-US" altLang="en-US" smtClean="0">
                <a:solidFill>
                  <a:srgbClr val="8CC63F"/>
                </a:solidFill>
                <a:latin typeface="Century Gothic" panose="020B0502020202020204" pitchFamily="34" charset="0"/>
                <a:ea typeface="ＭＳ Ｐゴシック" panose="020B0600070205080204" pitchFamily="34" charset="-128"/>
              </a:rPr>
              <a:pPr>
                <a:spcBef>
                  <a:spcPct val="20000"/>
                </a:spcBef>
              </a:pPr>
              <a:t>7</a:t>
            </a:fld>
            <a:endParaRPr lang="en-US" altLang="en-US" smtClean="0">
              <a:solidFill>
                <a:srgbClr val="8CC63F"/>
              </a:solidFill>
              <a:latin typeface="Century Gothic" panose="020B0502020202020204" pitchFamily="34" charset="0"/>
              <a:ea typeface="ＭＳ Ｐゴシック" panose="020B0600070205080204" pitchFamily="34" charset="-128"/>
            </a:endParaRPr>
          </a:p>
        </p:txBody>
      </p:sp>
      <p:sp>
        <p:nvSpPr>
          <p:cNvPr id="2334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34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9" rIns="91395" bIns="45699" numCol="1" anchor="t" anchorCtr="0" compatLnSpc="1">
            <a:prstTxWarp prst="textNoShape">
              <a:avLst/>
            </a:prstTxWarp>
          </a:bodyPr>
          <a:lstStyle/>
          <a:p>
            <a:pPr eaLnBrk="1" hangingPunct="1">
              <a:spcBef>
                <a:spcPct val="0"/>
              </a:spcBef>
            </a:pPr>
            <a:r>
              <a:rPr lang="en-US" altLang="en-US" dirty="0" smtClean="0">
                <a:latin typeface="Arial" panose="020B0604020202020204" pitchFamily="34" charset="0"/>
              </a:rPr>
              <a:t>Let’s begin with the first component- Defining the behaviors.  It is critical that problem behaviors are defined and all staff are trained on what a specific misbehavior looks like.  How can our data be accurate if we all have different ideas of what it means to be disrespectful?  If the entire staff witnessed a student engaged in inappropriate behavior, would we all be able to classify the behavior in the same way on the referral form?  The first step in creating an</a:t>
            </a:r>
            <a:r>
              <a:rPr lang="en-US" altLang="en-US" baseline="0" dirty="0" smtClean="0">
                <a:latin typeface="Arial" panose="020B0604020202020204" pitchFamily="34" charset="0"/>
              </a:rPr>
              <a:t> effective plan is to ensure everyone understands how to define the behaviors. </a:t>
            </a:r>
            <a:endParaRPr lang="en-US" altLang="en-US" dirty="0" smtClean="0">
              <a:latin typeface="Arial" panose="020B0604020202020204" pitchFamily="34" charset="0"/>
            </a:endParaRPr>
          </a:p>
          <a:p>
            <a:pPr eaLnBrk="1" hangingPunct="1">
              <a:spcBef>
                <a:spcPct val="0"/>
              </a:spcBef>
            </a:pPr>
            <a:endParaRPr lang="en-US" altLang="en-US" dirty="0" smtClean="0">
              <a:latin typeface="Arial" panose="020B0604020202020204" pitchFamily="34" charset="0"/>
              <a:cs typeface="Times New Roman" panose="02020603050405020304" pitchFamily="18" charset="0"/>
            </a:endParaRPr>
          </a:p>
          <a:p>
            <a:pPr eaLnBrk="1" hangingPunct="1">
              <a:spcBef>
                <a:spcPct val="0"/>
              </a:spcBef>
            </a:pPr>
            <a:endParaRPr lang="en-US" altLang="en-US" dirty="0" smtClean="0">
              <a:latin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2409031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56026" indent="-290048">
              <a:spcBef>
                <a:spcPct val="30000"/>
              </a:spcBef>
              <a:defRPr sz="1200">
                <a:solidFill>
                  <a:schemeClr val="tx1"/>
                </a:solidFill>
                <a:latin typeface="Calibri" panose="020F0502020204030204" pitchFamily="34" charset="0"/>
              </a:defRPr>
            </a:lvl2pPr>
            <a:lvl3pPr marL="1163361" indent="-231404">
              <a:spcBef>
                <a:spcPct val="30000"/>
              </a:spcBef>
              <a:defRPr sz="1200">
                <a:solidFill>
                  <a:schemeClr val="tx1"/>
                </a:solidFill>
                <a:latin typeface="Calibri" panose="020F0502020204030204" pitchFamily="34" charset="0"/>
              </a:defRPr>
            </a:lvl3pPr>
            <a:lvl4pPr marL="1629339" indent="-231404">
              <a:spcBef>
                <a:spcPct val="30000"/>
              </a:spcBef>
              <a:defRPr sz="1200">
                <a:solidFill>
                  <a:schemeClr val="tx1"/>
                </a:solidFill>
                <a:latin typeface="Calibri" panose="020F0502020204030204" pitchFamily="34" charset="0"/>
              </a:defRPr>
            </a:lvl4pPr>
            <a:lvl5pPr marL="2095317" indent="-231404">
              <a:spcBef>
                <a:spcPct val="30000"/>
              </a:spcBef>
              <a:defRPr sz="1200">
                <a:solidFill>
                  <a:schemeClr val="tx1"/>
                </a:solidFill>
                <a:latin typeface="Calibri" panose="020F0502020204030204" pitchFamily="34" charset="0"/>
              </a:defRPr>
            </a:lvl5pPr>
            <a:lvl6pPr marL="2551786" indent="-231404" eaLnBrk="0" fontAlgn="base" hangingPunct="0">
              <a:spcBef>
                <a:spcPct val="30000"/>
              </a:spcBef>
              <a:spcAft>
                <a:spcPct val="0"/>
              </a:spcAft>
              <a:defRPr sz="1200">
                <a:solidFill>
                  <a:schemeClr val="tx1"/>
                </a:solidFill>
                <a:latin typeface="Calibri" panose="020F0502020204030204" pitchFamily="34" charset="0"/>
              </a:defRPr>
            </a:lvl6pPr>
            <a:lvl7pPr marL="3008254" indent="-231404" eaLnBrk="0" fontAlgn="base" hangingPunct="0">
              <a:spcBef>
                <a:spcPct val="30000"/>
              </a:spcBef>
              <a:spcAft>
                <a:spcPct val="0"/>
              </a:spcAft>
              <a:defRPr sz="1200">
                <a:solidFill>
                  <a:schemeClr val="tx1"/>
                </a:solidFill>
                <a:latin typeface="Calibri" panose="020F0502020204030204" pitchFamily="34" charset="0"/>
              </a:defRPr>
            </a:lvl7pPr>
            <a:lvl8pPr marL="3464723" indent="-231404" eaLnBrk="0" fontAlgn="base" hangingPunct="0">
              <a:spcBef>
                <a:spcPct val="30000"/>
              </a:spcBef>
              <a:spcAft>
                <a:spcPct val="0"/>
              </a:spcAft>
              <a:defRPr sz="1200">
                <a:solidFill>
                  <a:schemeClr val="tx1"/>
                </a:solidFill>
                <a:latin typeface="Calibri" panose="020F0502020204030204" pitchFamily="34" charset="0"/>
              </a:defRPr>
            </a:lvl8pPr>
            <a:lvl9pPr marL="3921191" indent="-231404"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20000"/>
              </a:spcBef>
            </a:pPr>
            <a:fld id="{A027D24D-3B09-4E57-8127-3C4F90C55950}" type="slidenum">
              <a:rPr lang="en-US" altLang="en-US" smtClean="0">
                <a:solidFill>
                  <a:srgbClr val="8CC63F"/>
                </a:solidFill>
                <a:latin typeface="Century Gothic" panose="020B0502020202020204" pitchFamily="34" charset="0"/>
                <a:ea typeface="ＭＳ Ｐゴシック" panose="020B0600070205080204" pitchFamily="34" charset="-128"/>
              </a:rPr>
              <a:pPr>
                <a:spcBef>
                  <a:spcPct val="20000"/>
                </a:spcBef>
              </a:pPr>
              <a:t>8</a:t>
            </a:fld>
            <a:endParaRPr lang="en-US" altLang="en-US" smtClean="0">
              <a:solidFill>
                <a:srgbClr val="8CC63F"/>
              </a:solidFill>
              <a:latin typeface="Century Gothic" panose="020B0502020202020204" pitchFamily="34" charset="0"/>
              <a:ea typeface="ＭＳ Ｐゴシック" panose="020B0600070205080204" pitchFamily="34" charset="-128"/>
            </a:endParaRPr>
          </a:p>
        </p:txBody>
      </p:sp>
      <p:sp>
        <p:nvSpPr>
          <p:cNvPr id="2375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75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9" rIns="91395" bIns="45699" numCol="1" anchor="t" anchorCtr="0" compatLnSpc="1">
            <a:prstTxWarp prst="textNoShape">
              <a:avLst/>
            </a:prstTxWarp>
          </a:bodyPr>
          <a:lstStyle/>
          <a:p>
            <a:pPr eaLnBrk="1" hangingPunct="1">
              <a:spcBef>
                <a:spcPct val="0"/>
              </a:spcBef>
            </a:pPr>
            <a:r>
              <a:rPr lang="en-US" altLang="en-US" dirty="0" smtClean="0">
                <a:latin typeface="Arial" panose="020B0604020202020204" pitchFamily="34" charset="0"/>
                <a:cs typeface="Arial" panose="020B0604020202020204" pitchFamily="34" charset="0"/>
              </a:rPr>
              <a:t>The State of Florida</a:t>
            </a:r>
            <a:r>
              <a:rPr lang="ja-JP" altLang="en-US" dirty="0" smtClean="0">
                <a:latin typeface="Arial" panose="020B0604020202020204" pitchFamily="34" charset="0"/>
                <a:cs typeface="Arial" panose="020B0604020202020204" pitchFamily="34" charset="0"/>
              </a:rPr>
              <a:t>’</a:t>
            </a:r>
            <a:r>
              <a:rPr lang="en-US" altLang="ja-JP" dirty="0" smtClean="0">
                <a:latin typeface="Arial" panose="020B0604020202020204" pitchFamily="34" charset="0"/>
                <a:cs typeface="Arial" panose="020B0604020202020204" pitchFamily="34" charset="0"/>
              </a:rPr>
              <a:t>s incident definitions and guidelines have been established by the School Environmental</a:t>
            </a:r>
            <a:r>
              <a:rPr lang="en-US" altLang="ja-JP" baseline="0" dirty="0" smtClean="0">
                <a:latin typeface="Arial" panose="020B0604020202020204" pitchFamily="34" charset="0"/>
                <a:cs typeface="Arial" panose="020B0604020202020204" pitchFamily="34" charset="0"/>
              </a:rPr>
              <a:t> </a:t>
            </a:r>
            <a:r>
              <a:rPr lang="en-US" altLang="ja-JP" dirty="0" smtClean="0">
                <a:latin typeface="Arial" panose="020B0604020202020204" pitchFamily="34" charset="0"/>
                <a:cs typeface="Arial" panose="020B0604020202020204" pitchFamily="34" charset="0"/>
              </a:rPr>
              <a:t>Safety Incident Report. SESIR does not cover all types of behaviors, only those more severe ones (i.e. bullying, fighting, weapons, drugs, etc.). For these behaviors the</a:t>
            </a:r>
            <a:r>
              <a:rPr lang="en-US" altLang="ja-JP" baseline="0" dirty="0" smtClean="0">
                <a:latin typeface="Arial" panose="020B0604020202020204" pitchFamily="34" charset="0"/>
                <a:cs typeface="Arial" panose="020B0604020202020204" pitchFamily="34" charset="0"/>
              </a:rPr>
              <a:t> determined</a:t>
            </a:r>
            <a:r>
              <a:rPr lang="en-US" altLang="ja-JP" dirty="0" smtClean="0">
                <a:latin typeface="Arial" panose="020B0604020202020204" pitchFamily="34" charset="0"/>
                <a:cs typeface="Arial" panose="020B0604020202020204" pitchFamily="34" charset="0"/>
              </a:rPr>
              <a:t> definitions must be used.</a:t>
            </a:r>
            <a:endParaRPr lang="en-US" altLang="ja-JP" b="1" dirty="0" smtClean="0">
              <a:latin typeface="Arial" panose="020B0604020202020204" pitchFamily="34" charset="0"/>
              <a:cs typeface="Arial" panose="020B0604020202020204" pitchFamily="34" charset="0"/>
            </a:endParaRPr>
          </a:p>
          <a:p>
            <a:pPr eaLnBrk="1" hangingPunct="1">
              <a:spcBef>
                <a:spcPct val="0"/>
              </a:spcBef>
            </a:pPr>
            <a:endParaRPr lang="en-US" altLang="en-US" b="1" dirty="0" smtClean="0">
              <a:latin typeface="Arial" panose="020B0604020202020204" pitchFamily="34" charset="0"/>
              <a:cs typeface="Arial" panose="020B0604020202020204" pitchFamily="34" charset="0"/>
            </a:endParaRPr>
          </a:p>
          <a:p>
            <a:pPr eaLnBrk="1" hangingPunct="1">
              <a:spcBef>
                <a:spcPct val="0"/>
              </a:spcBef>
            </a:pPr>
            <a:r>
              <a:rPr lang="en-US" altLang="en-US" b="1" dirty="0" smtClean="0">
                <a:latin typeface="Arial" panose="020B0604020202020204" pitchFamily="34" charset="0"/>
                <a:cs typeface="Arial" panose="020B0604020202020204" pitchFamily="34" charset="0"/>
              </a:rPr>
              <a:t>Broward County also</a:t>
            </a:r>
            <a:r>
              <a:rPr lang="en-US" altLang="en-US" b="1" baseline="0" dirty="0" smtClean="0">
                <a:latin typeface="Arial" panose="020B0604020202020204" pitchFamily="34" charset="0"/>
                <a:cs typeface="Arial" panose="020B0604020202020204" pitchFamily="34" charset="0"/>
              </a:rPr>
              <a:t> </a:t>
            </a:r>
            <a:r>
              <a:rPr lang="en-US" altLang="en-US" b="1" dirty="0" smtClean="0">
                <a:latin typeface="Arial" panose="020B0604020202020204" pitchFamily="34" charset="0"/>
                <a:cs typeface="Arial" panose="020B0604020202020204" pitchFamily="34" charset="0"/>
              </a:rPr>
              <a:t>has a discipline matrix.</a:t>
            </a:r>
            <a:r>
              <a:rPr lang="en-US" altLang="en-US" b="0" baseline="0" dirty="0" smtClean="0">
                <a:latin typeface="Arial" panose="020B0604020202020204" pitchFamily="34" charset="0"/>
                <a:cs typeface="Arial" panose="020B0604020202020204" pitchFamily="34" charset="0"/>
              </a:rPr>
              <a:t>  </a:t>
            </a:r>
            <a:r>
              <a:rPr lang="en-US" sz="1200" b="0" i="0" kern="1200" dirty="0" smtClean="0">
                <a:solidFill>
                  <a:schemeClr val="tx1"/>
                </a:solidFill>
                <a:effectLst/>
                <a:latin typeface="+mn-lt"/>
                <a:ea typeface="+mn-ea"/>
                <a:cs typeface="+mn-cs"/>
              </a:rPr>
              <a:t>The Discipline Matrix is a tool for administrators to respond appropriately when students have committed serious violations, per the Code of Student Conduct. This tool is designed to offer consistency at all levels across the District so that students are disciplined fairly from school to school when their behavior requires punishment beyond the classroom. There are two different versions of the Matrix: One to assign consequences to</a:t>
            </a:r>
            <a:r>
              <a:rPr lang="en-US" sz="1200" b="1" i="0" kern="1200" dirty="0" smtClean="0">
                <a:solidFill>
                  <a:schemeClr val="tx1"/>
                </a:solidFill>
                <a:effectLst/>
                <a:latin typeface="+mn-lt"/>
                <a:ea typeface="+mn-ea"/>
                <a:cs typeface="+mn-cs"/>
              </a:rPr>
              <a:t>  </a:t>
            </a:r>
            <a:r>
              <a:rPr lang="en-US" sz="1200" b="1" i="0" u="none" strike="noStrike" kern="1200" dirty="0" smtClean="0">
                <a:solidFill>
                  <a:schemeClr val="tx1"/>
                </a:solidFill>
                <a:effectLst/>
                <a:latin typeface="+mn-lt"/>
                <a:ea typeface="+mn-ea"/>
                <a:cs typeface="+mn-cs"/>
                <a:hlinkClick r:id="rId3"/>
              </a:rPr>
              <a:t>elementary students</a:t>
            </a:r>
            <a:r>
              <a:rPr lang="en-US" sz="1200" b="0" i="0" kern="1200" dirty="0" smtClean="0">
                <a:solidFill>
                  <a:schemeClr val="tx1"/>
                </a:solidFill>
                <a:effectLst/>
                <a:latin typeface="+mn-lt"/>
                <a:ea typeface="+mn-ea"/>
                <a:cs typeface="+mn-cs"/>
              </a:rPr>
              <a:t>  (grades K-5) and one to assign consequences to </a:t>
            </a:r>
            <a:r>
              <a:rPr lang="en-US" sz="1200" b="1" i="0" u="none" strike="noStrike" kern="1200" dirty="0" smtClean="0">
                <a:solidFill>
                  <a:schemeClr val="tx1"/>
                </a:solidFill>
                <a:effectLst/>
                <a:latin typeface="+mn-lt"/>
                <a:ea typeface="+mn-ea"/>
                <a:cs typeface="+mn-cs"/>
                <a:hlinkClick r:id="rId4"/>
              </a:rPr>
              <a:t>secondary students</a:t>
            </a:r>
            <a:r>
              <a:rPr lang="en-US" sz="1200" b="0" i="0" kern="1200" dirty="0" smtClean="0">
                <a:solidFill>
                  <a:schemeClr val="tx1"/>
                </a:solidFill>
                <a:effectLst/>
                <a:latin typeface="+mn-lt"/>
                <a:ea typeface="+mn-ea"/>
                <a:cs typeface="+mn-cs"/>
              </a:rPr>
              <a:t>  (grades 6-12).  The matrix does not define responses to behaviors that are handled in the classroom.  For</a:t>
            </a:r>
            <a:r>
              <a:rPr lang="en-US" sz="1200" b="0" i="0" kern="1200" baseline="0" dirty="0" smtClean="0">
                <a:solidFill>
                  <a:schemeClr val="tx1"/>
                </a:solidFill>
                <a:effectLst/>
                <a:latin typeface="+mn-lt"/>
                <a:ea typeface="+mn-ea"/>
                <a:cs typeface="+mn-cs"/>
              </a:rPr>
              <a:t> classroom and minor behaviors each school should create a matrix that clearly defines what those behaviors look like and how they are handled.  </a:t>
            </a:r>
            <a:endParaRPr lang="en-U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875941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16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latin typeface="Arial" panose="020B0604020202020204" pitchFamily="34" charset="0"/>
              </a:rPr>
              <a:t>A clear distinction must exist between problem behaviors that are teacher/staff managed versus problem behaviors that are office-managed or crisis.</a:t>
            </a:r>
          </a:p>
          <a:p>
            <a:pPr eaLnBrk="1" hangingPunct="1">
              <a:spcBef>
                <a:spcPct val="0"/>
              </a:spcBef>
            </a:pPr>
            <a:r>
              <a:rPr lang="en-US" altLang="en-US" dirty="0" smtClean="0">
                <a:latin typeface="Arial" panose="020B0604020202020204" pitchFamily="34" charset="0"/>
              </a:rPr>
              <a:t>Crisis incidents require</a:t>
            </a:r>
            <a:r>
              <a:rPr lang="en-US" altLang="en-US" baseline="0" dirty="0" smtClean="0">
                <a:latin typeface="Arial" panose="020B0604020202020204" pitchFamily="34" charset="0"/>
              </a:rPr>
              <a:t> immediate response from the administrative team.  The District has policies in place for Crisis incidents.  These incidents must be reported to SESIR, and consequences are clearly laid out in the discipline matrix.</a:t>
            </a:r>
          </a:p>
          <a:p>
            <a:pPr eaLnBrk="1" hangingPunct="1">
              <a:spcBef>
                <a:spcPct val="0"/>
              </a:spcBef>
            </a:pPr>
            <a:r>
              <a:rPr lang="en-US" altLang="en-US" baseline="0" dirty="0" smtClean="0">
                <a:latin typeface="Arial" panose="020B0604020202020204" pitchFamily="34" charset="0"/>
              </a:rPr>
              <a:t>Teacher managed incidents are minor events that are quickly and efficiently handled in the classroom or location in which the incident occurred.</a:t>
            </a:r>
          </a:p>
          <a:p>
            <a:pPr eaLnBrk="1" hangingPunct="1">
              <a:spcBef>
                <a:spcPct val="0"/>
              </a:spcBef>
            </a:pPr>
            <a:r>
              <a:rPr lang="en-US" altLang="en-US" baseline="0" dirty="0" smtClean="0">
                <a:latin typeface="Arial" panose="020B0604020202020204" pitchFamily="34" charset="0"/>
              </a:rPr>
              <a:t>Office managed incidents are those incidents that must be handled by an administrator.  They may not be handled immediately but they are recorded and submitted to the office for action.</a:t>
            </a:r>
            <a:endParaRPr lang="en-US" altLang="en-US" dirty="0" smtClean="0">
              <a:latin typeface="Arial" panose="020B0604020202020204" pitchFamily="34" charset="0"/>
            </a:endParaRPr>
          </a:p>
        </p:txBody>
      </p:sp>
      <p:sp>
        <p:nvSpPr>
          <p:cNvPr id="2416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56026" indent="-290048">
              <a:spcBef>
                <a:spcPct val="30000"/>
              </a:spcBef>
              <a:defRPr sz="1200">
                <a:solidFill>
                  <a:schemeClr val="tx1"/>
                </a:solidFill>
                <a:latin typeface="Calibri" panose="020F0502020204030204" pitchFamily="34" charset="0"/>
              </a:defRPr>
            </a:lvl2pPr>
            <a:lvl3pPr marL="1163361" indent="-231404">
              <a:spcBef>
                <a:spcPct val="30000"/>
              </a:spcBef>
              <a:defRPr sz="1200">
                <a:solidFill>
                  <a:schemeClr val="tx1"/>
                </a:solidFill>
                <a:latin typeface="Calibri" panose="020F0502020204030204" pitchFamily="34" charset="0"/>
              </a:defRPr>
            </a:lvl3pPr>
            <a:lvl4pPr marL="1629339" indent="-231404">
              <a:spcBef>
                <a:spcPct val="30000"/>
              </a:spcBef>
              <a:defRPr sz="1200">
                <a:solidFill>
                  <a:schemeClr val="tx1"/>
                </a:solidFill>
                <a:latin typeface="Calibri" panose="020F0502020204030204" pitchFamily="34" charset="0"/>
              </a:defRPr>
            </a:lvl4pPr>
            <a:lvl5pPr marL="2095317" indent="-231404">
              <a:spcBef>
                <a:spcPct val="30000"/>
              </a:spcBef>
              <a:defRPr sz="1200">
                <a:solidFill>
                  <a:schemeClr val="tx1"/>
                </a:solidFill>
                <a:latin typeface="Calibri" panose="020F0502020204030204" pitchFamily="34" charset="0"/>
              </a:defRPr>
            </a:lvl5pPr>
            <a:lvl6pPr marL="2551786" indent="-231404" eaLnBrk="0" fontAlgn="base" hangingPunct="0">
              <a:spcBef>
                <a:spcPct val="30000"/>
              </a:spcBef>
              <a:spcAft>
                <a:spcPct val="0"/>
              </a:spcAft>
              <a:defRPr sz="1200">
                <a:solidFill>
                  <a:schemeClr val="tx1"/>
                </a:solidFill>
                <a:latin typeface="Calibri" panose="020F0502020204030204" pitchFamily="34" charset="0"/>
              </a:defRPr>
            </a:lvl6pPr>
            <a:lvl7pPr marL="3008254" indent="-231404" eaLnBrk="0" fontAlgn="base" hangingPunct="0">
              <a:spcBef>
                <a:spcPct val="30000"/>
              </a:spcBef>
              <a:spcAft>
                <a:spcPct val="0"/>
              </a:spcAft>
              <a:defRPr sz="1200">
                <a:solidFill>
                  <a:schemeClr val="tx1"/>
                </a:solidFill>
                <a:latin typeface="Calibri" panose="020F0502020204030204" pitchFamily="34" charset="0"/>
              </a:defRPr>
            </a:lvl7pPr>
            <a:lvl8pPr marL="3464723" indent="-231404" eaLnBrk="0" fontAlgn="base" hangingPunct="0">
              <a:spcBef>
                <a:spcPct val="30000"/>
              </a:spcBef>
              <a:spcAft>
                <a:spcPct val="0"/>
              </a:spcAft>
              <a:defRPr sz="1200">
                <a:solidFill>
                  <a:schemeClr val="tx1"/>
                </a:solidFill>
                <a:latin typeface="Calibri" panose="020F0502020204030204" pitchFamily="34" charset="0"/>
              </a:defRPr>
            </a:lvl8pPr>
            <a:lvl9pPr marL="3921191" indent="-231404"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20000"/>
              </a:spcBef>
            </a:pPr>
            <a:fld id="{90CB12DF-7293-4345-AE7B-5C7A70A828B3}" type="slidenum">
              <a:rPr lang="en-US" altLang="en-US" smtClean="0">
                <a:solidFill>
                  <a:srgbClr val="8CC63F"/>
                </a:solidFill>
                <a:latin typeface="Century Gothic" panose="020B0502020202020204" pitchFamily="34" charset="0"/>
                <a:ea typeface="ＭＳ Ｐゴシック" panose="020B0600070205080204" pitchFamily="34" charset="-128"/>
              </a:rPr>
              <a:pPr>
                <a:spcBef>
                  <a:spcPct val="20000"/>
                </a:spcBef>
              </a:pPr>
              <a:t>9</a:t>
            </a:fld>
            <a:endParaRPr lang="en-US" altLang="en-US" smtClean="0">
              <a:solidFill>
                <a:srgbClr val="8CC63F"/>
              </a:solidFill>
              <a:latin typeface="Century Gothic" panose="020B0502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3005796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is an example of some possible behavior categories and the 3 ways that they may be handled. Each type of behavior should have</a:t>
            </a:r>
            <a:r>
              <a:rPr lang="en-US" baseline="0" dirty="0" smtClean="0"/>
              <a:t> an assigned level of response.  For example Alcohol, weapons or drugs would be incidents that are office or crisis managed.  Dress code violation would be handled by the teacher.  The school discipline team should look at current school data for behavior and determine which offenses are most common on the campus.  These inappropriate behaviors should then be identified as teacher or office managed and possible consequences that can be applied for each type of offense.   This is not an all inclusive list.  A complete copy of this form is in the attachments folder of the webinar and can be downloaded if you would like to use it.</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10</a:t>
            </a:fld>
            <a:endParaRPr lang="en-US"/>
          </a:p>
        </p:txBody>
      </p:sp>
    </p:spTree>
    <p:extLst>
      <p:ext uri="{BB962C8B-B14F-4D97-AF65-F5344CB8AC3E}">
        <p14:creationId xmlns:p14="http://schemas.microsoft.com/office/powerpoint/2010/main" val="23023508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we define behaviors we are ensuring that all faculty and staff are responding to behaviors with equality.  Removing a student from the classroom for minor misbehaviors</a:t>
            </a:r>
            <a:r>
              <a:rPr lang="en-US" baseline="0" dirty="0" smtClean="0"/>
              <a:t> is not in the best interest of the student.  Lost instructional time for both the misbehaving student and the rest of  the class is not correcting the behavior.  In fact it may be increasing the behavior if the student wanted to avoid the lesson.  When teachers are clear which behaviors they can handle in the classroom, they can create a classroom behavior plan that allows for quick and efficient responses.  It is also important that they know which incidents should be handled by the office and which require immediate removal of the student to the office.   In this example Teacher 1 reacted by sending the student to the office for tapping his pencil on the desk.  This response to the behavior required her to stop instruction and write a referral form and arrange for the student to be escorted to the office.  This response probably took 10 minutes of instruction away from the class.  Teacher 2 has a menu of consequences which she uses to respond to inappropriate behaviors.  A quick verbal warning and reminder of the expected behavior.  If the student continues to tap his pencil she will quietly ask HIM to go move his behavior clip.  All the while she continues with class instruction.  Too often students are sent to the office and the administration is not available to respond at that time.  These students often spend 30 minutes or more waiting in the office when they should be in the classroom receiving instruction.  Only major incidents should be sent to the office immediately.</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11</a:t>
            </a:fld>
            <a:endParaRPr lang="en-US"/>
          </a:p>
        </p:txBody>
      </p:sp>
    </p:spTree>
    <p:extLst>
      <p:ext uri="{BB962C8B-B14F-4D97-AF65-F5344CB8AC3E}">
        <p14:creationId xmlns:p14="http://schemas.microsoft.com/office/powerpoint/2010/main" val="13411635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is a sample of a matrix listing teacher managed behaviors.  The inappropriate behaviors are listed down the left side of the chart. (Click for arrow).  The possible consequences are listed across the top. (click for arrow).  These consequences are listed in order of their severity.  Creating a student contract is more serious than modeling appropriate behavior.  </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12</a:t>
            </a:fld>
            <a:endParaRPr lang="en-US"/>
          </a:p>
        </p:txBody>
      </p:sp>
    </p:spTree>
    <p:extLst>
      <p:ext uri="{BB962C8B-B14F-4D97-AF65-F5344CB8AC3E}">
        <p14:creationId xmlns:p14="http://schemas.microsoft.com/office/powerpoint/2010/main" val="25090504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These are some office managed behaviors.</a:t>
            </a:r>
            <a:r>
              <a:rPr lang="en-US" baseline="0" dirty="0" smtClean="0"/>
              <a:t>  Again the possible consequences are listed across the top. These consequences can be school specific.  Your campus may have different types of behaviors and your students may require consequences that are more or less severe for those behaviors.  This matrix should be created by the discipline team at each school with feedback and suggestions from all stakeholders- teachers, staff, administration, and parents.  A complete sample as well as a blank form are provided in the attachments tab for your use.  </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13</a:t>
            </a:fld>
            <a:endParaRPr lang="en-US"/>
          </a:p>
        </p:txBody>
      </p:sp>
    </p:spTree>
    <p:extLst>
      <p:ext uri="{BB962C8B-B14F-4D97-AF65-F5344CB8AC3E}">
        <p14:creationId xmlns:p14="http://schemas.microsoft.com/office/powerpoint/2010/main" val="20886139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7"/>
          <p:cNvSpPr txBox="1">
            <a:spLocks noGrp="1" noChangeArrowheads="1"/>
          </p:cNvSpPr>
          <p:nvPr/>
        </p:nvSpPr>
        <p:spPr bwMode="auto">
          <a:xfrm>
            <a:off x="3971081" y="8830312"/>
            <a:ext cx="3037735" cy="464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62" tIns="46581" rIns="93162" bIns="46581"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20000"/>
              </a:spcBef>
            </a:pPr>
            <a:fld id="{F2939E4D-06A9-4548-871F-112AB293BB94}" type="slidenum">
              <a:rPr lang="en-US" altLang="en-US" b="0">
                <a:latin typeface="Arial" panose="020B0604020202020204" pitchFamily="34" charset="0"/>
                <a:ea typeface="ＭＳ Ｐゴシック" panose="020B0600070205080204" pitchFamily="34" charset="-128"/>
              </a:rPr>
              <a:pPr algn="r" eaLnBrk="1" hangingPunct="1">
                <a:spcBef>
                  <a:spcPct val="20000"/>
                </a:spcBef>
              </a:pPr>
              <a:t>14</a:t>
            </a:fld>
            <a:endParaRPr lang="en-US" altLang="en-US" b="0">
              <a:latin typeface="Arial" panose="020B0604020202020204" pitchFamily="34" charset="0"/>
              <a:ea typeface="ＭＳ Ｐゴシック" panose="020B0600070205080204" pitchFamily="34" charset="-128"/>
            </a:endParaRPr>
          </a:p>
        </p:txBody>
      </p:sp>
      <p:sp>
        <p:nvSpPr>
          <p:cNvPr id="2457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9" rIns="91395" bIns="45699" numCol="1" anchor="t" anchorCtr="0" compatLnSpc="1">
            <a:prstTxWarp prst="textNoShape">
              <a:avLst/>
            </a:prstTxWarp>
          </a:bodyPr>
          <a:lstStyle/>
          <a:p>
            <a:pPr eaLnBrk="1" hangingPunct="1">
              <a:spcBef>
                <a:spcPct val="0"/>
              </a:spcBef>
            </a:pPr>
            <a:r>
              <a:rPr lang="en-US" altLang="en-US" dirty="0" smtClean="0">
                <a:latin typeface="Arial" panose="020B0604020202020204" pitchFamily="34" charset="0"/>
              </a:rPr>
              <a:t>Now that</a:t>
            </a:r>
            <a:r>
              <a:rPr lang="en-US" altLang="en-US" baseline="0" dirty="0" smtClean="0">
                <a:latin typeface="Arial" panose="020B0604020202020204" pitchFamily="34" charset="0"/>
              </a:rPr>
              <a:t> we have defined the problem behaviors that we will most likely see on our campuses, we must develop an effective way to respond to them when they occur.</a:t>
            </a:r>
            <a:endParaRPr lang="en-US" altLang="en-US" dirty="0" smtClean="0">
              <a:latin typeface="Arial" panose="020B0604020202020204" pitchFamily="34" charset="0"/>
            </a:endParaRPr>
          </a:p>
          <a:p>
            <a:pPr eaLnBrk="1" hangingPunct="1">
              <a:spcBef>
                <a:spcPct val="0"/>
              </a:spcBef>
            </a:pPr>
            <a:endParaRPr lang="en-US" altLang="en-US" dirty="0" smtClean="0">
              <a:latin typeface="Arial" panose="020B0604020202020204" pitchFamily="34" charset="0"/>
            </a:endParaRPr>
          </a:p>
          <a:p>
            <a:pPr eaLnBrk="1" hangingPunct="1">
              <a:spcBef>
                <a:spcPct val="0"/>
              </a:spcBef>
            </a:pPr>
            <a:r>
              <a:rPr lang="en-US" altLang="en-US" dirty="0" smtClean="0">
                <a:latin typeface="Arial" panose="020B0604020202020204" pitchFamily="34" charset="0"/>
              </a:rPr>
              <a:t>Effective consequences are those that are successful in changing the inappropriate behavior.  It is critical to understand that the most severe consequences are not always the best.  It is important to have consistent school-wide procedures for dealing with problem behaviors and to consider a consequence that makes sense based on the function of the behavior and the severity of the behavior.  Taking time to discuss consequence options before problems arise helps to ensure that better decisions will be made since we are not making decisions impulsively and emotionally and reiterates that behavior change is the ultimate goal.</a:t>
            </a:r>
          </a:p>
          <a:p>
            <a:pPr eaLnBrk="1" hangingPunct="1">
              <a:spcBef>
                <a:spcPct val="0"/>
              </a:spcBef>
            </a:pPr>
            <a:endParaRPr lang="en-US" altLang="en-US" dirty="0" smtClean="0">
              <a:latin typeface="Arial" panose="020B0604020202020204" pitchFamily="34" charset="0"/>
            </a:endParaRPr>
          </a:p>
          <a:p>
            <a:pPr eaLnBrk="1" hangingPunct="1">
              <a:spcBef>
                <a:spcPct val="0"/>
              </a:spcBef>
            </a:pPr>
            <a:r>
              <a:rPr lang="en-US" altLang="en-US" dirty="0" smtClean="0">
                <a:latin typeface="Arial" panose="020B0604020202020204" pitchFamily="34" charset="0"/>
              </a:rPr>
              <a:t>All stakeholders should be included in the development of consequences for students.  Administration,</a:t>
            </a:r>
            <a:r>
              <a:rPr lang="en-US" altLang="en-US" baseline="0" dirty="0" smtClean="0">
                <a:latin typeface="Arial" panose="020B0604020202020204" pitchFamily="34" charset="0"/>
              </a:rPr>
              <a:t> faculty and parents should be involved in the process.  Your consequences should align with your school wide rules and expectations.</a:t>
            </a:r>
            <a:endParaRPr lang="en-US" altLang="en-US" dirty="0" smtClean="0">
              <a:latin typeface="Arial" panose="020B0604020202020204" pitchFamily="34" charset="0"/>
            </a:endParaRPr>
          </a:p>
          <a:p>
            <a:pPr eaLnBrk="1" hangingPunct="1">
              <a:spcBef>
                <a:spcPct val="0"/>
              </a:spcBef>
            </a:pPr>
            <a:r>
              <a:rPr lang="en-US" altLang="en-US" dirty="0" smtClean="0">
                <a:latin typeface="Arial" panose="020B0604020202020204" pitchFamily="34" charset="0"/>
              </a:rPr>
              <a:t> </a:t>
            </a:r>
          </a:p>
          <a:p>
            <a:pPr eaLnBrk="1" hangingPunct="1">
              <a:spcBef>
                <a:spcPct val="0"/>
              </a:spcBef>
            </a:pPr>
            <a:endParaRPr lang="en-US" altLang="en-US" dirty="0" smtClean="0">
              <a:latin typeface="Arial" panose="020B0604020202020204" pitchFamily="34" charset="0"/>
            </a:endParaRPr>
          </a:p>
        </p:txBody>
      </p:sp>
    </p:spTree>
    <p:extLst>
      <p:ext uri="{BB962C8B-B14F-4D97-AF65-F5344CB8AC3E}">
        <p14:creationId xmlns:p14="http://schemas.microsoft.com/office/powerpoint/2010/main" val="8140134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we discuss the ABCs of behavior we are determining the </a:t>
            </a:r>
            <a:r>
              <a:rPr lang="en-US" dirty="0" smtClean="0"/>
              <a:t>prior action </a:t>
            </a:r>
            <a:r>
              <a:rPr lang="en-US" dirty="0" smtClean="0"/>
              <a:t>or situation that caused </a:t>
            </a:r>
            <a:r>
              <a:rPr lang="en-US" dirty="0" smtClean="0"/>
              <a:t>or allowed the </a:t>
            </a:r>
            <a:r>
              <a:rPr lang="en-US" dirty="0" smtClean="0"/>
              <a:t>inappropriate behavior to occur.  </a:t>
            </a:r>
            <a:r>
              <a:rPr lang="en-US" dirty="0" smtClean="0"/>
              <a:t>This prior action or situation is called the </a:t>
            </a:r>
            <a:r>
              <a:rPr lang="en-US" dirty="0" smtClean="0"/>
              <a:t>antecedent.  We are aware of the </a:t>
            </a:r>
            <a:r>
              <a:rPr lang="en-US" dirty="0" smtClean="0"/>
              <a:t>behavior itself before</a:t>
            </a:r>
            <a:r>
              <a:rPr lang="en-US" baseline="0" dirty="0" smtClean="0"/>
              <a:t> </a:t>
            </a:r>
            <a:r>
              <a:rPr lang="en-US" baseline="0" dirty="0" smtClean="0"/>
              <a:t>we determine what caused it and how to respond to it.</a:t>
            </a:r>
            <a:r>
              <a:rPr lang="en-US" dirty="0" smtClean="0"/>
              <a:t> </a:t>
            </a:r>
            <a:r>
              <a:rPr lang="en-US" dirty="0" smtClean="0"/>
              <a:t> The response</a:t>
            </a:r>
            <a:r>
              <a:rPr lang="en-US" baseline="0" dirty="0" smtClean="0"/>
              <a:t> to the behavior </a:t>
            </a:r>
            <a:r>
              <a:rPr lang="en-US" dirty="0" smtClean="0"/>
              <a:t> </a:t>
            </a:r>
            <a:r>
              <a:rPr lang="en-US" baseline="0" dirty="0" smtClean="0"/>
              <a:t>is </a:t>
            </a:r>
            <a:r>
              <a:rPr lang="en-US" baseline="0" dirty="0" smtClean="0"/>
              <a:t>the consequence</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15</a:t>
            </a:fld>
            <a:endParaRPr lang="en-US"/>
          </a:p>
        </p:txBody>
      </p:sp>
    </p:spTree>
    <p:extLst>
      <p:ext uri="{BB962C8B-B14F-4D97-AF65-F5344CB8AC3E}">
        <p14:creationId xmlns:p14="http://schemas.microsoft.com/office/powerpoint/2010/main" val="5672038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98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90000"/>
              </a:lnSpc>
              <a:spcBef>
                <a:spcPct val="0"/>
              </a:spcBef>
            </a:pPr>
            <a:r>
              <a:rPr lang="en-US" altLang="en-US" i="1" dirty="0" smtClean="0">
                <a:latin typeface="Arial" panose="020B0604020202020204" pitchFamily="34" charset="0"/>
              </a:rPr>
              <a:t>Animation- A, B, C (3 clicks)</a:t>
            </a:r>
          </a:p>
          <a:p>
            <a:pPr eaLnBrk="1" hangingPunct="1">
              <a:lnSpc>
                <a:spcPct val="90000"/>
              </a:lnSpc>
              <a:spcBef>
                <a:spcPct val="0"/>
              </a:spcBef>
            </a:pPr>
            <a:r>
              <a:rPr lang="en-US" altLang="en-US" i="1" dirty="0" smtClean="0">
                <a:latin typeface="Arial" panose="020B0604020202020204" pitchFamily="34" charset="0"/>
              </a:rPr>
              <a:t>When we identify the ABCs it is important to be accurate.  The more</a:t>
            </a:r>
            <a:r>
              <a:rPr lang="en-US" altLang="en-US" i="1" baseline="0" dirty="0" smtClean="0">
                <a:latin typeface="Arial" panose="020B0604020202020204" pitchFamily="34" charset="0"/>
              </a:rPr>
              <a:t> </a:t>
            </a:r>
            <a:r>
              <a:rPr lang="en-US" altLang="en-US" i="1" baseline="0" dirty="0" smtClean="0">
                <a:latin typeface="Arial" panose="020B0604020202020204" pitchFamily="34" charset="0"/>
              </a:rPr>
              <a:t>accurately we define the behavior and the reason that it is occurring the more effective our </a:t>
            </a:r>
            <a:r>
              <a:rPr lang="en-US" altLang="en-US" i="1" baseline="0" dirty="0" smtClean="0">
                <a:latin typeface="Arial" panose="020B0604020202020204" pitchFamily="34" charset="0"/>
              </a:rPr>
              <a:t>intervention will be in correcting the behavior. </a:t>
            </a:r>
            <a:endParaRPr lang="en-US" altLang="en-US" i="1" dirty="0" smtClean="0">
              <a:latin typeface="Arial" panose="020B0604020202020204" pitchFamily="34" charset="0"/>
            </a:endParaRPr>
          </a:p>
          <a:p>
            <a:pPr eaLnBrk="1" hangingPunct="1">
              <a:lnSpc>
                <a:spcPct val="90000"/>
              </a:lnSpc>
              <a:spcBef>
                <a:spcPct val="0"/>
              </a:spcBef>
            </a:pPr>
            <a:r>
              <a:rPr lang="en-US" altLang="en-US" dirty="0" smtClean="0">
                <a:latin typeface="Arial" panose="020B0604020202020204" pitchFamily="34" charset="0"/>
              </a:rPr>
              <a:t>First click-At Tier 1, You want to identify ABCs that are common</a:t>
            </a:r>
            <a:r>
              <a:rPr lang="en-US" altLang="en-US" baseline="0" dirty="0" smtClean="0">
                <a:latin typeface="Arial" panose="020B0604020202020204" pitchFamily="34" charset="0"/>
              </a:rPr>
              <a:t> for large numbers of students. Large numbers of students arriving late, running in the hallways, or fighting in the bus loop would indicate there is a problem that needs a solution.  These are the behaviors that your discipline plan will target.</a:t>
            </a:r>
          </a:p>
          <a:p>
            <a:pPr eaLnBrk="1" hangingPunct="1">
              <a:lnSpc>
                <a:spcPct val="90000"/>
              </a:lnSpc>
              <a:spcBef>
                <a:spcPct val="0"/>
              </a:spcBef>
            </a:pPr>
            <a:r>
              <a:rPr lang="en-US" altLang="en-US" baseline="0" dirty="0" smtClean="0">
                <a:latin typeface="Arial" panose="020B0604020202020204" pitchFamily="34" charset="0"/>
              </a:rPr>
              <a:t>Click 2- ow that you have identified the behaviors it is time to determine what is the antecedent for the behavior- why is it happening.  It could be there is little adult supervision at the bus loop, or faculty is not present in the hallways during transitions.  The antecedents not only tell us why a behavior is occurring, they also help to inform the preventions that can be put into place to eliminate the inappropriate behavior. </a:t>
            </a:r>
          </a:p>
          <a:p>
            <a:pPr eaLnBrk="1" hangingPunct="1">
              <a:lnSpc>
                <a:spcPct val="90000"/>
              </a:lnSpc>
              <a:spcBef>
                <a:spcPct val="0"/>
              </a:spcBef>
            </a:pPr>
            <a:r>
              <a:rPr lang="en-US" altLang="en-US" baseline="0" dirty="0" smtClean="0">
                <a:latin typeface="Arial" panose="020B0604020202020204" pitchFamily="34" charset="0"/>
              </a:rPr>
              <a:t>Click 3-The consequences that follow the behavior can either strengthen or weaken the behavior.</a:t>
            </a:r>
            <a:endParaRPr lang="en-US" altLang="en-US" dirty="0" smtClean="0">
              <a:latin typeface="Arial" panose="020B0604020202020204" pitchFamily="34" charset="0"/>
            </a:endParaRPr>
          </a:p>
          <a:p>
            <a:pPr lvl="1" eaLnBrk="1" hangingPunct="1">
              <a:lnSpc>
                <a:spcPct val="90000"/>
              </a:lnSpc>
              <a:spcBef>
                <a:spcPct val="0"/>
              </a:spcBef>
              <a:buFontTx/>
              <a:buChar char="•"/>
            </a:pPr>
            <a:r>
              <a:rPr lang="en-US" altLang="en-US" sz="1900" dirty="0" smtClean="0">
                <a:latin typeface="Arial" panose="020B0604020202020204" pitchFamily="34" charset="0"/>
                <a:cs typeface="Arial" panose="020B0604020202020204" pitchFamily="34" charset="0"/>
              </a:rPr>
              <a:t>When </a:t>
            </a:r>
            <a:r>
              <a:rPr lang="en-US" altLang="en-US" sz="1900" dirty="0">
                <a:latin typeface="Arial" panose="020B0604020202020204" pitchFamily="34" charset="0"/>
              </a:rPr>
              <a:t>something desirable follows an</a:t>
            </a:r>
            <a:r>
              <a:rPr lang="en-US" altLang="en-US" sz="1900" i="1" dirty="0">
                <a:latin typeface="Arial" panose="020B0604020202020204" pitchFamily="34" charset="0"/>
              </a:rPr>
              <a:t> </a:t>
            </a:r>
            <a:r>
              <a:rPr lang="en-US" altLang="en-US" sz="1900" b="1" i="1" dirty="0">
                <a:latin typeface="Arial" panose="020B0604020202020204" pitchFamily="34" charset="0"/>
              </a:rPr>
              <a:t>appropriate</a:t>
            </a:r>
            <a:r>
              <a:rPr lang="en-US" altLang="en-US" sz="1900" dirty="0">
                <a:latin typeface="Arial" panose="020B0604020202020204" pitchFamily="34" charset="0"/>
              </a:rPr>
              <a:t> or </a:t>
            </a:r>
            <a:r>
              <a:rPr lang="en-US" altLang="en-US" sz="1900" b="1" i="1" dirty="0">
                <a:latin typeface="Arial" panose="020B0604020202020204" pitchFamily="34" charset="0"/>
              </a:rPr>
              <a:t>inappropriate</a:t>
            </a:r>
            <a:r>
              <a:rPr lang="en-US" altLang="en-US" sz="1900" dirty="0">
                <a:latin typeface="Arial" panose="020B0604020202020204" pitchFamily="34" charset="0"/>
              </a:rPr>
              <a:t> behavior, that behavior is </a:t>
            </a:r>
            <a:r>
              <a:rPr lang="en-US" altLang="en-US" sz="1900" b="1" i="1" dirty="0">
                <a:latin typeface="Arial" panose="020B0604020202020204" pitchFamily="34" charset="0"/>
              </a:rPr>
              <a:t>strengthened</a:t>
            </a:r>
            <a:r>
              <a:rPr lang="en-US" altLang="en-US" sz="1900" dirty="0">
                <a:latin typeface="Arial" panose="020B0604020202020204" pitchFamily="34" charset="0"/>
              </a:rPr>
              <a:t> and </a:t>
            </a:r>
            <a:r>
              <a:rPr lang="en-US" altLang="en-US" sz="1900" b="1" i="1" dirty="0">
                <a:latin typeface="Arial" panose="020B0604020202020204" pitchFamily="34" charset="0"/>
              </a:rPr>
              <a:t>more</a:t>
            </a:r>
            <a:r>
              <a:rPr lang="en-US" altLang="en-US" sz="1900" dirty="0">
                <a:latin typeface="Arial" panose="020B0604020202020204" pitchFamily="34" charset="0"/>
              </a:rPr>
              <a:t> likely to be repeated</a:t>
            </a:r>
          </a:p>
          <a:p>
            <a:pPr lvl="1" eaLnBrk="1" hangingPunct="1">
              <a:lnSpc>
                <a:spcPct val="90000"/>
              </a:lnSpc>
              <a:spcBef>
                <a:spcPct val="0"/>
              </a:spcBef>
              <a:buFontTx/>
              <a:buChar char="•"/>
            </a:pPr>
            <a:r>
              <a:rPr lang="en-US" altLang="en-US" sz="1900" dirty="0">
                <a:latin typeface="Arial" panose="020B0604020202020204" pitchFamily="34" charset="0"/>
              </a:rPr>
              <a:t>When something desirable does </a:t>
            </a:r>
            <a:r>
              <a:rPr lang="en-US" altLang="en-US" sz="1900" b="1" i="1" dirty="0">
                <a:latin typeface="Arial" panose="020B0604020202020204" pitchFamily="34" charset="0"/>
              </a:rPr>
              <a:t>NOT</a:t>
            </a:r>
            <a:r>
              <a:rPr lang="en-US" altLang="en-US" sz="1900" dirty="0">
                <a:solidFill>
                  <a:srgbClr val="3366FF"/>
                </a:solidFill>
                <a:latin typeface="Arial" panose="020B0604020202020204" pitchFamily="34" charset="0"/>
              </a:rPr>
              <a:t> </a:t>
            </a:r>
            <a:r>
              <a:rPr lang="en-US" altLang="en-US" sz="1900" dirty="0">
                <a:latin typeface="Arial" panose="020B0604020202020204" pitchFamily="34" charset="0"/>
              </a:rPr>
              <a:t>follow an</a:t>
            </a:r>
            <a:r>
              <a:rPr lang="en-US" altLang="en-US" sz="1900" dirty="0">
                <a:solidFill>
                  <a:schemeClr val="hlink"/>
                </a:solidFill>
                <a:latin typeface="Arial" panose="020B0604020202020204" pitchFamily="34" charset="0"/>
              </a:rPr>
              <a:t> </a:t>
            </a:r>
            <a:r>
              <a:rPr lang="en-US" altLang="en-US" sz="1900" b="1" i="1" dirty="0">
                <a:latin typeface="Arial" panose="020B0604020202020204" pitchFamily="34" charset="0"/>
              </a:rPr>
              <a:t>appropriate</a:t>
            </a:r>
            <a:r>
              <a:rPr lang="en-US" altLang="en-US" sz="1900" dirty="0">
                <a:latin typeface="Arial" panose="020B0604020202020204" pitchFamily="34" charset="0"/>
              </a:rPr>
              <a:t> or </a:t>
            </a:r>
            <a:r>
              <a:rPr lang="en-US" altLang="en-US" sz="1900" b="1" i="1" dirty="0">
                <a:latin typeface="Arial" panose="020B0604020202020204" pitchFamily="34" charset="0"/>
              </a:rPr>
              <a:t>inappropriate</a:t>
            </a:r>
            <a:r>
              <a:rPr lang="en-US" altLang="en-US" sz="1900" dirty="0">
                <a:latin typeface="Arial" panose="020B0604020202020204" pitchFamily="34" charset="0"/>
              </a:rPr>
              <a:t> behavior, that behavior is </a:t>
            </a:r>
            <a:r>
              <a:rPr lang="en-US" altLang="en-US" sz="1900" b="1" i="1" dirty="0">
                <a:latin typeface="Arial" panose="020B0604020202020204" pitchFamily="34" charset="0"/>
              </a:rPr>
              <a:t>weakened</a:t>
            </a:r>
            <a:r>
              <a:rPr lang="en-US" altLang="en-US" sz="1900" dirty="0">
                <a:solidFill>
                  <a:srgbClr val="3366FF"/>
                </a:solidFill>
                <a:latin typeface="Arial" panose="020B0604020202020204" pitchFamily="34" charset="0"/>
              </a:rPr>
              <a:t> </a:t>
            </a:r>
            <a:r>
              <a:rPr lang="en-US" altLang="en-US" sz="1900" dirty="0">
                <a:latin typeface="Arial" panose="020B0604020202020204" pitchFamily="34" charset="0"/>
              </a:rPr>
              <a:t>and </a:t>
            </a:r>
            <a:r>
              <a:rPr lang="en-US" altLang="en-US" sz="1900" b="1" i="1" dirty="0">
                <a:latin typeface="Arial" panose="020B0604020202020204" pitchFamily="34" charset="0"/>
              </a:rPr>
              <a:t>less</a:t>
            </a:r>
            <a:r>
              <a:rPr lang="en-US" altLang="en-US" sz="1900" dirty="0">
                <a:latin typeface="Arial" panose="020B0604020202020204" pitchFamily="34" charset="0"/>
              </a:rPr>
              <a:t> likely to be repeated. </a:t>
            </a:r>
            <a:r>
              <a:rPr lang="en-US" altLang="en-US" sz="1900" dirty="0" smtClean="0">
                <a:latin typeface="Arial" panose="020B0604020202020204" pitchFamily="34" charset="0"/>
              </a:rPr>
              <a:t> This is important to remember when putting consequences into place.  For example: A</a:t>
            </a:r>
            <a:r>
              <a:rPr lang="en-US" altLang="en-US" sz="1900" baseline="0" dirty="0" smtClean="0">
                <a:latin typeface="Arial" panose="020B0604020202020204" pitchFamily="34" charset="0"/>
              </a:rPr>
              <a:t> </a:t>
            </a:r>
            <a:r>
              <a:rPr lang="en-US" altLang="en-US" sz="1900" dirty="0" smtClean="0">
                <a:latin typeface="Arial" panose="020B0604020202020204" pitchFamily="34" charset="0"/>
              </a:rPr>
              <a:t>student is cracking jokes out loud in the classroom interrupting instruction.  He likes the attention he is getting from his peers , every time they laugh with him he tells another joke.  If the teacher responds by stopping instruction and correcting the student in front of his peers he is likely to continue the behavior in the future.  He got more attention after the consequence was enforced.  However</a:t>
            </a:r>
            <a:r>
              <a:rPr lang="en-US" altLang="en-US" sz="1900" baseline="0" dirty="0" smtClean="0">
                <a:latin typeface="Arial" panose="020B0604020202020204" pitchFamily="34" charset="0"/>
              </a:rPr>
              <a:t> if </a:t>
            </a:r>
            <a:r>
              <a:rPr lang="en-US" altLang="en-US" dirty="0" smtClean="0">
                <a:latin typeface="Arial" panose="020B0604020202020204" pitchFamily="34" charset="0"/>
              </a:rPr>
              <a:t>the teacher had quietly moved the student to another seat</a:t>
            </a:r>
            <a:r>
              <a:rPr lang="en-US" altLang="en-US" baseline="0" dirty="0" smtClean="0">
                <a:latin typeface="Arial" panose="020B0604020202020204" pitchFamily="34" charset="0"/>
              </a:rPr>
              <a:t> and continued instruction</a:t>
            </a:r>
            <a:r>
              <a:rPr lang="en-US" altLang="en-US" dirty="0" smtClean="0">
                <a:latin typeface="Arial" panose="020B0604020202020204" pitchFamily="34" charset="0"/>
              </a:rPr>
              <a:t> the student would not get additional attention from his peers.  He has no desire to continue the inappropriate behavior</a:t>
            </a:r>
            <a:r>
              <a:rPr lang="en-US" altLang="en-US" baseline="0" dirty="0" smtClean="0">
                <a:latin typeface="Arial" panose="020B0604020202020204" pitchFamily="34" charset="0"/>
              </a:rPr>
              <a:t> since no one is giving him their attention.</a:t>
            </a:r>
            <a:endParaRPr lang="en-US" altLang="en-US" dirty="0" smtClean="0">
              <a:latin typeface="Arial" panose="020B0604020202020204" pitchFamily="34" charset="0"/>
            </a:endParaRPr>
          </a:p>
        </p:txBody>
      </p:sp>
      <p:sp>
        <p:nvSpPr>
          <p:cNvPr id="2498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8787">
              <a:spcBef>
                <a:spcPct val="30000"/>
              </a:spcBef>
              <a:defRPr sz="1200">
                <a:solidFill>
                  <a:schemeClr val="tx1"/>
                </a:solidFill>
                <a:latin typeface="Calibri" panose="020F0502020204030204" pitchFamily="34" charset="0"/>
              </a:defRPr>
            </a:lvl1pPr>
            <a:lvl2pPr marL="756026" indent="-290048" defTabSz="928787">
              <a:spcBef>
                <a:spcPct val="30000"/>
              </a:spcBef>
              <a:defRPr sz="1200">
                <a:solidFill>
                  <a:schemeClr val="tx1"/>
                </a:solidFill>
                <a:latin typeface="Calibri" panose="020F0502020204030204" pitchFamily="34" charset="0"/>
              </a:defRPr>
            </a:lvl2pPr>
            <a:lvl3pPr marL="1163361" indent="-231404" defTabSz="928787">
              <a:spcBef>
                <a:spcPct val="30000"/>
              </a:spcBef>
              <a:defRPr sz="1200">
                <a:solidFill>
                  <a:schemeClr val="tx1"/>
                </a:solidFill>
                <a:latin typeface="Calibri" panose="020F0502020204030204" pitchFamily="34" charset="0"/>
              </a:defRPr>
            </a:lvl3pPr>
            <a:lvl4pPr marL="1629339" indent="-231404" defTabSz="928787">
              <a:spcBef>
                <a:spcPct val="30000"/>
              </a:spcBef>
              <a:defRPr sz="1200">
                <a:solidFill>
                  <a:schemeClr val="tx1"/>
                </a:solidFill>
                <a:latin typeface="Calibri" panose="020F0502020204030204" pitchFamily="34" charset="0"/>
              </a:defRPr>
            </a:lvl4pPr>
            <a:lvl5pPr marL="2095317" indent="-231404" defTabSz="928787">
              <a:spcBef>
                <a:spcPct val="30000"/>
              </a:spcBef>
              <a:defRPr sz="1200">
                <a:solidFill>
                  <a:schemeClr val="tx1"/>
                </a:solidFill>
                <a:latin typeface="Calibri" panose="020F0502020204030204" pitchFamily="34" charset="0"/>
              </a:defRPr>
            </a:lvl5pPr>
            <a:lvl6pPr marL="2551786" indent="-231404" defTabSz="928787" eaLnBrk="0" fontAlgn="base" hangingPunct="0">
              <a:spcBef>
                <a:spcPct val="30000"/>
              </a:spcBef>
              <a:spcAft>
                <a:spcPct val="0"/>
              </a:spcAft>
              <a:defRPr sz="1200">
                <a:solidFill>
                  <a:schemeClr val="tx1"/>
                </a:solidFill>
                <a:latin typeface="Calibri" panose="020F0502020204030204" pitchFamily="34" charset="0"/>
              </a:defRPr>
            </a:lvl6pPr>
            <a:lvl7pPr marL="3008254" indent="-231404" defTabSz="928787" eaLnBrk="0" fontAlgn="base" hangingPunct="0">
              <a:spcBef>
                <a:spcPct val="30000"/>
              </a:spcBef>
              <a:spcAft>
                <a:spcPct val="0"/>
              </a:spcAft>
              <a:defRPr sz="1200">
                <a:solidFill>
                  <a:schemeClr val="tx1"/>
                </a:solidFill>
                <a:latin typeface="Calibri" panose="020F0502020204030204" pitchFamily="34" charset="0"/>
              </a:defRPr>
            </a:lvl7pPr>
            <a:lvl8pPr marL="3464723" indent="-231404" defTabSz="928787" eaLnBrk="0" fontAlgn="base" hangingPunct="0">
              <a:spcBef>
                <a:spcPct val="30000"/>
              </a:spcBef>
              <a:spcAft>
                <a:spcPct val="0"/>
              </a:spcAft>
              <a:defRPr sz="1200">
                <a:solidFill>
                  <a:schemeClr val="tx1"/>
                </a:solidFill>
                <a:latin typeface="Calibri" panose="020F0502020204030204" pitchFamily="34" charset="0"/>
              </a:defRPr>
            </a:lvl8pPr>
            <a:lvl9pPr marL="3921191" indent="-231404" defTabSz="928787"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20000"/>
              </a:spcBef>
            </a:pPr>
            <a:fld id="{2252D7BA-45CB-46F0-A280-E92C0DE631D1}" type="slidenum">
              <a:rPr lang="en-US" altLang="en-US" smtClean="0">
                <a:solidFill>
                  <a:srgbClr val="8CC63F"/>
                </a:solidFill>
                <a:latin typeface="Century Gothic" panose="020B0502020202020204" pitchFamily="34" charset="0"/>
                <a:ea typeface="ＭＳ Ｐゴシック" panose="020B0600070205080204" pitchFamily="34" charset="-128"/>
              </a:rPr>
              <a:pPr>
                <a:spcBef>
                  <a:spcPct val="20000"/>
                </a:spcBef>
              </a:pPr>
              <a:t>16</a:t>
            </a:fld>
            <a:endParaRPr lang="en-US" altLang="en-US" smtClean="0">
              <a:solidFill>
                <a:srgbClr val="8CC63F"/>
              </a:solidFill>
              <a:latin typeface="Century Gothic" panose="020B0502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2898545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Once you have identified patterns of behavior you can begin to change the behavior.</a:t>
            </a:r>
            <a:r>
              <a:rPr lang="en-US" baseline="0" dirty="0" smtClean="0"/>
              <a:t>  Responses can be proactive, educative or reinforcing.  All of these are positive</a:t>
            </a:r>
            <a:endParaRPr lang="en-US" dirty="0" smtClean="0"/>
          </a:p>
          <a:p>
            <a:r>
              <a:rPr lang="en-US" baseline="0" dirty="0" smtClean="0"/>
              <a:t>Responses to a behavior.  Proactive responses will look at  the environment and what is causing the inappropriate behavior and put a plan in place that prevents the behavior </a:t>
            </a:r>
            <a:r>
              <a:rPr lang="en-US" u="sng" baseline="0" dirty="0" smtClean="0"/>
              <a:t>before</a:t>
            </a:r>
            <a:r>
              <a:rPr lang="en-US" baseline="0" dirty="0" smtClean="0"/>
              <a:t> it happens.  Educative involves teaching and re-teaching the appropriate or replacement behavior that is expected.  And reinforcement encourages appropriate behaviors by recognizing or rewarding the behavior you desire.  It is important to recognize the antecedent when using reinforcement- we do not want to reinforce an inappropriate behavior because it will strengthen and continue.  For example:  a John is sent for a time out in another classroom each time he acts out in Math class.  Rather than decreasing the behavior, the student continues to act out.  Further investigation discloses that John likes to go to the other class where he is allowed to use technology and play a math game.  The response increased the misbehavior because he was able to avoid the math lesson and play computer games.  Knowing the antecedent would enable the teacher to design a more appropriate response to the misbehavior which may result in the behavior change.</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17</a:t>
            </a:fld>
            <a:endParaRPr lang="en-US"/>
          </a:p>
        </p:txBody>
      </p:sp>
    </p:spTree>
    <p:extLst>
      <p:ext uri="{BB962C8B-B14F-4D97-AF65-F5344CB8AC3E}">
        <p14:creationId xmlns:p14="http://schemas.microsoft.com/office/powerpoint/2010/main" val="26069575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395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latin typeface="Arial" panose="020B0604020202020204" pitchFamily="34" charset="0"/>
              </a:rPr>
              <a:t>Here are some specific examples of ways to prevent problem behavior.  If you are aware of the antecedents,  procedures</a:t>
            </a:r>
            <a:r>
              <a:rPr lang="en-US" altLang="en-US" baseline="0" dirty="0" smtClean="0">
                <a:latin typeface="Arial" panose="020B0604020202020204" pitchFamily="34" charset="0"/>
              </a:rPr>
              <a:t> can be put into place that will prevent inappropriate behaviors.  Rewarding students for meeting expectations and following rules will support continued appropriate behaviors.  </a:t>
            </a:r>
            <a:endParaRPr lang="en-US" altLang="en-US" dirty="0" smtClean="0">
              <a:latin typeface="Arial" panose="020B0604020202020204" pitchFamily="34" charset="0"/>
            </a:endParaRPr>
          </a:p>
          <a:p>
            <a:pPr eaLnBrk="1" hangingPunct="1">
              <a:spcBef>
                <a:spcPct val="0"/>
              </a:spcBef>
            </a:pPr>
            <a:r>
              <a:rPr lang="en-US" altLang="en-US" dirty="0" smtClean="0">
                <a:latin typeface="Arial" panose="020B0604020202020204" pitchFamily="34" charset="0"/>
              </a:rPr>
              <a:t>Consider that these strategies can happen before problem behavior occurs, but also as a response to problem behavior. (Teachers &amp; administrators should consider these as options for responding to problem behavior.) If a student misbehaves &amp; there</a:t>
            </a:r>
            <a:r>
              <a:rPr lang="ja-JP" altLang="en-US" dirty="0" smtClean="0">
                <a:latin typeface="Arial" panose="020B0604020202020204" pitchFamily="34" charset="0"/>
              </a:rPr>
              <a:t>’</a:t>
            </a:r>
            <a:r>
              <a:rPr lang="en-US" altLang="ja-JP" dirty="0" smtClean="0">
                <a:latin typeface="Arial" panose="020B0604020202020204" pitchFamily="34" charset="0"/>
              </a:rPr>
              <a:t>s a way to prevent it from happening again, conference w/ the student (problem solve &amp; teach skills), and then make the change to prevent it from happening in the future. </a:t>
            </a:r>
          </a:p>
          <a:p>
            <a:pPr eaLnBrk="1" hangingPunct="1">
              <a:spcBef>
                <a:spcPct val="0"/>
              </a:spcBef>
            </a:pPr>
            <a:endParaRPr lang="en-US" altLang="en-US" dirty="0" smtClean="0">
              <a:latin typeface="Arial" panose="020B0604020202020204" pitchFamily="34" charset="0"/>
            </a:endParaRPr>
          </a:p>
          <a:p>
            <a:pPr eaLnBrk="1" hangingPunct="1">
              <a:spcBef>
                <a:spcPct val="0"/>
              </a:spcBef>
            </a:pPr>
            <a:r>
              <a:rPr lang="en-US" altLang="en-US" dirty="0" smtClean="0">
                <a:latin typeface="Arial" panose="020B0604020202020204" pitchFamily="34" charset="0"/>
              </a:rPr>
              <a:t>Most of these strategies are a natural fit for classroom-managed behaviors, but many could be used for office-managed behaviors as</a:t>
            </a:r>
            <a:r>
              <a:rPr lang="en-US" altLang="en-US" baseline="0" dirty="0" smtClean="0">
                <a:latin typeface="Arial" panose="020B0604020202020204" pitchFamily="34" charset="0"/>
              </a:rPr>
              <a:t> well</a:t>
            </a:r>
            <a:r>
              <a:rPr lang="en-US" altLang="en-US" dirty="0" smtClean="0">
                <a:latin typeface="Arial" panose="020B0604020202020204" pitchFamily="34" charset="0"/>
              </a:rPr>
              <a:t>.  Students at all age levels need to be taught how</a:t>
            </a:r>
            <a:r>
              <a:rPr lang="en-US" altLang="en-US" baseline="0" dirty="0" smtClean="0">
                <a:latin typeface="Arial" panose="020B0604020202020204" pitchFamily="34" charset="0"/>
              </a:rPr>
              <a:t> to behave appropriately.  These lessons should be ongoing.  All teachers know that rules, expectations and procedures are taught in the first weeks of the school But many also loose sight of the need to repeat lessons and model appropriate behaviors and expectations throughout the year.  Especially after long breaks or when data indicates an increase in problem behaviors on campus.</a:t>
            </a:r>
            <a:endParaRPr lang="en-US" altLang="en-US" dirty="0" smtClean="0">
              <a:latin typeface="Arial" panose="020B0604020202020204" pitchFamily="34" charset="0"/>
            </a:endParaRPr>
          </a:p>
        </p:txBody>
      </p:sp>
    </p:spTree>
    <p:extLst>
      <p:ext uri="{BB962C8B-B14F-4D97-AF65-F5344CB8AC3E}">
        <p14:creationId xmlns:p14="http://schemas.microsoft.com/office/powerpoint/2010/main" val="29344572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let’s consider the consequences that are appropriate for the behaviors when they occur.  As the cartoon suggests the behavior of this boy isn’t changing, he is returning multiple times to the headmaster.  Effective consequences should lead to a change in the behavior, and can be used for both major and minor offenses.</a:t>
            </a:r>
            <a:r>
              <a:rPr lang="en-US" baseline="0" dirty="0" smtClean="0"/>
              <a:t>  It is important to identify in advance what consequences will be used and in what order, 1</a:t>
            </a:r>
            <a:r>
              <a:rPr lang="en-US" baseline="30000" dirty="0" smtClean="0"/>
              <a:t>st</a:t>
            </a:r>
            <a:r>
              <a:rPr lang="en-US" baseline="0" dirty="0" smtClean="0"/>
              <a:t> offense, 2</a:t>
            </a:r>
            <a:r>
              <a:rPr lang="en-US" baseline="30000" dirty="0" smtClean="0"/>
              <a:t>nd</a:t>
            </a:r>
            <a:r>
              <a:rPr lang="en-US" baseline="0" dirty="0" smtClean="0"/>
              <a:t> offense and so on.  And all consequences should be administered in an appropriate time frame, calmly, and equally to all students.</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19</a:t>
            </a:fld>
            <a:endParaRPr lang="en-US"/>
          </a:p>
        </p:txBody>
      </p:sp>
    </p:spTree>
    <p:extLst>
      <p:ext uri="{BB962C8B-B14F-4D97-AF65-F5344CB8AC3E}">
        <p14:creationId xmlns:p14="http://schemas.microsoft.com/office/powerpoint/2010/main" val="22013993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44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latin typeface="Arial" panose="020B0604020202020204" pitchFamily="34" charset="0"/>
              </a:rPr>
              <a:t>Identifying consequences in advance and providing teachers with the types of responses and the order in which they should be used is a good practice for ensuring that all stakeholders are responding</a:t>
            </a:r>
            <a:r>
              <a:rPr lang="en-US" altLang="en-US" baseline="0" dirty="0" smtClean="0">
                <a:latin typeface="Arial" panose="020B0604020202020204" pitchFamily="34" charset="0"/>
              </a:rPr>
              <a:t> appropriately.  We should not leave the response or consequence up to interpretation.  All teachers view behavior differently, and we want to ensure that all behaviors are being responded to in a fair and equitable manner.</a:t>
            </a:r>
            <a:endParaRPr lang="en-US" altLang="en-US" dirty="0" smtClean="0">
              <a:latin typeface="Arial" panose="020B0604020202020204" pitchFamily="34" charset="0"/>
            </a:endParaRPr>
          </a:p>
          <a:p>
            <a:pPr eaLnBrk="1" hangingPunct="1">
              <a:spcBef>
                <a:spcPct val="0"/>
              </a:spcBef>
            </a:pPr>
            <a:r>
              <a:rPr lang="en-US" altLang="en-US" dirty="0" smtClean="0">
                <a:latin typeface="Arial" panose="020B0604020202020204" pitchFamily="34" charset="0"/>
              </a:rPr>
              <a:t>Identifying responses to problem behavior in advance and aligning them with the Tier 1 PBIS plan will help them become more effective. Your school behavior Teams should ensure that the behaviors and consequences are tied in with the school wide rules and expectations. </a:t>
            </a:r>
            <a:r>
              <a:rPr lang="en-US" altLang="en-US" baseline="0" dirty="0" smtClean="0">
                <a:latin typeface="Arial" panose="020B0604020202020204" pitchFamily="34" charset="0"/>
              </a:rPr>
              <a:t> </a:t>
            </a:r>
            <a:r>
              <a:rPr lang="en-US" altLang="en-US" dirty="0" smtClean="0">
                <a:latin typeface="Arial" panose="020B0604020202020204" pitchFamily="34" charset="0"/>
              </a:rPr>
              <a:t>As teams plan out their responses to problem behavior, they should keep these guidelines in mind.</a:t>
            </a:r>
          </a:p>
          <a:p>
            <a:pPr eaLnBrk="1" hangingPunct="1">
              <a:spcBef>
                <a:spcPct val="0"/>
              </a:spcBef>
            </a:pPr>
            <a:endParaRPr lang="en-US" altLang="en-US" dirty="0" smtClean="0">
              <a:latin typeface="Arial" panose="020B0604020202020204" pitchFamily="34" charset="0"/>
            </a:endParaRPr>
          </a:p>
          <a:p>
            <a:pPr eaLnBrk="1" hangingPunct="1">
              <a:spcBef>
                <a:spcPct val="0"/>
              </a:spcBef>
            </a:pPr>
            <a:r>
              <a:rPr lang="en-US" altLang="en-US" dirty="0" smtClean="0">
                <a:latin typeface="Arial" panose="020B0604020202020204" pitchFamily="34" charset="0"/>
              </a:rPr>
              <a:t>There is no silver bullet for problem behavior, no one response has been proven to decrease inappropriate behavior. Teams need to make sure their responses are effective (most of the time).  Having multiple options available will</a:t>
            </a:r>
            <a:r>
              <a:rPr lang="en-US" altLang="en-US" baseline="0" dirty="0" smtClean="0">
                <a:latin typeface="Arial" panose="020B0604020202020204" pitchFamily="34" charset="0"/>
              </a:rPr>
              <a:t> ensure faculty have a variety of possible consequences from which to choose for varying functions.</a:t>
            </a:r>
            <a:endParaRPr lang="en-US" altLang="en-US" dirty="0" smtClean="0">
              <a:latin typeface="Arial" panose="020B0604020202020204" pitchFamily="34" charset="0"/>
            </a:endParaRPr>
          </a:p>
          <a:p>
            <a:pPr eaLnBrk="1" hangingPunct="1">
              <a:spcBef>
                <a:spcPct val="0"/>
              </a:spcBef>
            </a:pPr>
            <a:endParaRPr lang="en-US" altLang="en-US" b="1" u="sng" dirty="0" smtClean="0">
              <a:latin typeface="Arial" panose="020B0604020202020204" pitchFamily="34" charset="0"/>
            </a:endParaRPr>
          </a:p>
          <a:p>
            <a:pPr eaLnBrk="1" hangingPunct="1">
              <a:spcBef>
                <a:spcPct val="0"/>
              </a:spcBef>
            </a:pPr>
            <a:endParaRPr lang="en-US" altLang="en-US" dirty="0" smtClean="0">
              <a:latin typeface="Arial" panose="020B0604020202020204" pitchFamily="34" charset="0"/>
            </a:endParaRPr>
          </a:p>
          <a:p>
            <a:pPr eaLnBrk="1" hangingPunct="1">
              <a:spcBef>
                <a:spcPct val="0"/>
              </a:spcBef>
            </a:pPr>
            <a:endParaRPr lang="en-US" altLang="en-US" dirty="0" smtClean="0">
              <a:latin typeface="Arial" panose="020B0604020202020204" pitchFamily="34" charset="0"/>
            </a:endParaRPr>
          </a:p>
        </p:txBody>
      </p:sp>
    </p:spTree>
    <p:extLst>
      <p:ext uri="{BB962C8B-B14F-4D97-AF65-F5344CB8AC3E}">
        <p14:creationId xmlns:p14="http://schemas.microsoft.com/office/powerpoint/2010/main" val="27597651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Many teachers utilize a menu of consequences to reinforce their classroom rules and expectations.  Here is an example of what a menu may look like.  It is important to</a:t>
            </a:r>
            <a:r>
              <a:rPr lang="en-US" baseline="0" dirty="0" smtClean="0"/>
              <a:t> create an hierarchy when implementing consequences to behaviors.  Teacher managed infractions can start early in the day. We don’t want to use all of our possible responses in the morning and have no where to go for the rest of the day.  Nor do we want to be in a position of responding with a severe consequence for very minor behaviors and having no consequences available when the inappropriate behaviors escalate and become more severe.</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21</a:t>
            </a:fld>
            <a:endParaRPr lang="en-US"/>
          </a:p>
        </p:txBody>
      </p:sp>
    </p:spTree>
    <p:extLst>
      <p:ext uri="{BB962C8B-B14F-4D97-AF65-F5344CB8AC3E}">
        <p14:creationId xmlns:p14="http://schemas.microsoft.com/office/powerpoint/2010/main" val="26920729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administering consequences we must consider the severity and number of incidents of the behavior.  It</a:t>
            </a:r>
            <a:r>
              <a:rPr lang="en-US" baseline="0" dirty="0" smtClean="0"/>
              <a:t> is logical that an office managed incident would result in a more severe consequence than a classroom managed behavior. The consequence should include an opportunity for the student to learn and practice the appropriate behavior.  There should also be a monitoring piece to follow up and determine if the consequence was effective in changing the behavior.  Clearly the punishment of sending this student to the dungeon for classroom managed misbehaviors was not effective.  It did not provide an opportunity to learn and practice the appropriate behaviors in the classroom.  Seclusion was also not an acceptable response to classroom foolery.</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22</a:t>
            </a:fld>
            <a:endParaRPr lang="en-US"/>
          </a:p>
        </p:txBody>
      </p:sp>
    </p:spTree>
    <p:extLst>
      <p:ext uri="{BB962C8B-B14F-4D97-AF65-F5344CB8AC3E}">
        <p14:creationId xmlns:p14="http://schemas.microsoft.com/office/powerpoint/2010/main" val="32819231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389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latin typeface="Arial" panose="020B0604020202020204" pitchFamily="34" charset="0"/>
              </a:rPr>
              <a:t>Now we will consider how we can document inappropriate behaviors and their consequences.</a:t>
            </a:r>
            <a:r>
              <a:rPr lang="en-US" altLang="en-US" baseline="0" dirty="0" smtClean="0">
                <a:latin typeface="Arial" panose="020B0604020202020204" pitchFamily="34" charset="0"/>
              </a:rPr>
              <a:t>  </a:t>
            </a:r>
            <a:endParaRPr lang="en-US" altLang="ja-JP" dirty="0" smtClean="0">
              <a:latin typeface="Arial" panose="020B0604020202020204" pitchFamily="34" charset="0"/>
            </a:endParaRPr>
          </a:p>
          <a:p>
            <a:pPr eaLnBrk="1" hangingPunct="1">
              <a:spcBef>
                <a:spcPct val="0"/>
              </a:spcBef>
            </a:pPr>
            <a:r>
              <a:rPr lang="en-US" altLang="en-US" dirty="0" smtClean="0">
                <a:latin typeface="Arial" panose="020B0604020202020204" pitchFamily="34" charset="0"/>
              </a:rPr>
              <a:t>When</a:t>
            </a:r>
            <a:r>
              <a:rPr lang="en-US" altLang="en-US" baseline="0" dirty="0" smtClean="0">
                <a:latin typeface="Arial" panose="020B0604020202020204" pitchFamily="34" charset="0"/>
              </a:rPr>
              <a:t> developing forms we must determine what information we need to collect about the incident.  And who will need to have access to the information after the incident has been managed.</a:t>
            </a:r>
            <a:endParaRPr lang="en-US" altLang="en-US" dirty="0" smtClean="0">
              <a:latin typeface="Arial" panose="020B0604020202020204" pitchFamily="34" charset="0"/>
            </a:endParaRPr>
          </a:p>
        </p:txBody>
      </p:sp>
    </p:spTree>
    <p:extLst>
      <p:ext uri="{BB962C8B-B14F-4D97-AF65-F5344CB8AC3E}">
        <p14:creationId xmlns:p14="http://schemas.microsoft.com/office/powerpoint/2010/main" val="17195006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use of minor forms is encouraged to support ongoing data collection.  Traditionally minor forms were used to track the number of incidents for a particular behavior, and to record what interventions had been tried,</a:t>
            </a:r>
            <a:r>
              <a:rPr lang="en-US" baseline="0" dirty="0" smtClean="0"/>
              <a:t> which interventions worked, and if necessary a history of incidents should the inappropriate behavior continue and lead to a possible suspension.  From a positive behavior support perspective the forms assist in determining a pattern of behavior.  If a pattern is determined it is possible to be proactive and change the behavior BEFORE it results in a more severe behavior or consequence.</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24</a:t>
            </a:fld>
            <a:endParaRPr lang="en-US"/>
          </a:p>
        </p:txBody>
      </p:sp>
    </p:spTree>
    <p:extLst>
      <p:ext uri="{BB962C8B-B14F-4D97-AF65-F5344CB8AC3E}">
        <p14:creationId xmlns:p14="http://schemas.microsoft.com/office/powerpoint/2010/main" val="29838723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593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latin typeface="Arial" panose="020B0604020202020204" pitchFamily="34" charset="0"/>
              </a:rPr>
              <a:t>Forms</a:t>
            </a:r>
            <a:r>
              <a:rPr lang="en-US" altLang="en-US" baseline="0" dirty="0" smtClean="0">
                <a:latin typeface="Arial" panose="020B0604020202020204" pitchFamily="34" charset="0"/>
              </a:rPr>
              <a:t> are used for data collection.  </a:t>
            </a:r>
            <a:r>
              <a:rPr lang="en-US" altLang="en-US" dirty="0" smtClean="0">
                <a:latin typeface="Arial" panose="020B0604020202020204" pitchFamily="34" charset="0"/>
              </a:rPr>
              <a:t>If we</a:t>
            </a:r>
            <a:r>
              <a:rPr lang="ja-JP" altLang="en-US" dirty="0" smtClean="0">
                <a:latin typeface="Arial" panose="020B0604020202020204" pitchFamily="34" charset="0"/>
              </a:rPr>
              <a:t>’</a:t>
            </a:r>
            <a:r>
              <a:rPr lang="en-US" altLang="ja-JP" dirty="0" smtClean="0">
                <a:latin typeface="Arial" panose="020B0604020202020204" pitchFamily="34" charset="0"/>
              </a:rPr>
              <a:t>re going to spend time writing a referral or documenting behavior, we need to make sure we</a:t>
            </a:r>
            <a:r>
              <a:rPr lang="ja-JP" altLang="en-US" dirty="0" smtClean="0">
                <a:latin typeface="Arial" panose="020B0604020202020204" pitchFamily="34" charset="0"/>
              </a:rPr>
              <a:t>’</a:t>
            </a:r>
            <a:r>
              <a:rPr lang="en-US" altLang="ja-JP" dirty="0" err="1" smtClean="0">
                <a:latin typeface="Arial" panose="020B0604020202020204" pitchFamily="34" charset="0"/>
              </a:rPr>
              <a:t>ve</a:t>
            </a:r>
            <a:r>
              <a:rPr lang="en-US" altLang="ja-JP" dirty="0" smtClean="0">
                <a:latin typeface="Arial" panose="020B0604020202020204" pitchFamily="34" charset="0"/>
              </a:rPr>
              <a:t> spent our time gathering information that will help us problem-solve effectively.  Remember our goal is to change or prevent the inappropriate behaviors on our</a:t>
            </a:r>
            <a:r>
              <a:rPr lang="en-US" altLang="ja-JP" baseline="0" dirty="0" smtClean="0">
                <a:latin typeface="Arial" panose="020B0604020202020204" pitchFamily="34" charset="0"/>
              </a:rPr>
              <a:t> campus.</a:t>
            </a:r>
            <a:endParaRPr lang="en-US" altLang="ja-JP" dirty="0" smtClean="0">
              <a:latin typeface="Arial" panose="020B0604020202020204" pitchFamily="34" charset="0"/>
            </a:endParaRPr>
          </a:p>
          <a:p>
            <a:pPr eaLnBrk="1" hangingPunct="1">
              <a:spcBef>
                <a:spcPct val="0"/>
              </a:spcBef>
            </a:pPr>
            <a:endParaRPr lang="en-US" altLang="en-US" dirty="0" smtClean="0">
              <a:latin typeface="Arial" panose="020B0604020202020204" pitchFamily="34" charset="0"/>
            </a:endParaRPr>
          </a:p>
          <a:p>
            <a:pPr eaLnBrk="1" hangingPunct="1">
              <a:spcBef>
                <a:spcPct val="0"/>
              </a:spcBef>
            </a:pPr>
            <a:r>
              <a:rPr lang="ja-JP" altLang="en-US" dirty="0" smtClean="0">
                <a:latin typeface="Arial" panose="020B0604020202020204" pitchFamily="34" charset="0"/>
              </a:rPr>
              <a:t>“</a:t>
            </a:r>
            <a:r>
              <a:rPr lang="en-US" altLang="ja-JP" dirty="0" smtClean="0">
                <a:latin typeface="Arial" panose="020B0604020202020204" pitchFamily="34" charset="0"/>
              </a:rPr>
              <a:t>minor forms</a:t>
            </a:r>
            <a:r>
              <a:rPr lang="ja-JP" altLang="en-US" dirty="0" smtClean="0">
                <a:latin typeface="Arial" panose="020B0604020202020204" pitchFamily="34" charset="0"/>
              </a:rPr>
              <a:t>”</a:t>
            </a:r>
            <a:r>
              <a:rPr lang="en-US" altLang="ja-JP" dirty="0" smtClean="0">
                <a:latin typeface="Arial" panose="020B0604020202020204" pitchFamily="34" charset="0"/>
              </a:rPr>
              <a:t> are</a:t>
            </a:r>
            <a:r>
              <a:rPr lang="en-US" altLang="ja-JP" baseline="0" dirty="0" smtClean="0">
                <a:latin typeface="Arial" panose="020B0604020202020204" pitchFamily="34" charset="0"/>
              </a:rPr>
              <a:t> used for</a:t>
            </a:r>
            <a:r>
              <a:rPr lang="en-US" altLang="ja-JP" dirty="0" smtClean="0">
                <a:latin typeface="Arial" panose="020B0604020202020204" pitchFamily="34" charset="0"/>
              </a:rPr>
              <a:t> classroom-managed referrals. When completing minor forms for teacher managed behavior the emphasis in on the first three bullets : We are gathering information for effective data based problem solving, looking for patterns in the inappropriate behavior that might assist in correcting the behavior, and to document what disciplinary actions or interventions have been put into place.  Utilizing minor</a:t>
            </a:r>
            <a:r>
              <a:rPr lang="en-US" altLang="ja-JP" baseline="0" dirty="0" smtClean="0">
                <a:latin typeface="Arial" panose="020B0604020202020204" pitchFamily="34" charset="0"/>
              </a:rPr>
              <a:t> forms will also encourage adherence to the schools referral process.  Written documentation is also useful when ensuring all stakeholders have sufficient information to understand and resolve the problem.  </a:t>
            </a:r>
            <a:endParaRPr lang="en-US" altLang="ja-JP" dirty="0" smtClean="0">
              <a:latin typeface="Arial" panose="020B0604020202020204" pitchFamily="34" charset="0"/>
            </a:endParaRPr>
          </a:p>
          <a:p>
            <a:pPr eaLnBrk="1" hangingPunct="1">
              <a:spcBef>
                <a:spcPct val="0"/>
              </a:spcBef>
            </a:pPr>
            <a:endParaRPr lang="en-US" altLang="en-US" dirty="0" smtClean="0">
              <a:latin typeface="Arial" panose="020B0604020202020204" pitchFamily="34" charset="0"/>
            </a:endParaRPr>
          </a:p>
        </p:txBody>
      </p:sp>
    </p:spTree>
    <p:extLst>
      <p:ext uri="{BB962C8B-B14F-4D97-AF65-F5344CB8AC3E}">
        <p14:creationId xmlns:p14="http://schemas.microsoft.com/office/powerpoint/2010/main" val="10714535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0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90000"/>
              </a:lnSpc>
              <a:spcBef>
                <a:spcPct val="0"/>
              </a:spcBef>
            </a:pPr>
            <a:r>
              <a:rPr lang="en-US" altLang="en-US" dirty="0" smtClean="0">
                <a:latin typeface="Arial" panose="020B0604020202020204" pitchFamily="34" charset="0"/>
              </a:rPr>
              <a:t>both major &amp; minor forms should include basic information regarding the incident.  The who, what, when, where and why of the behavior should be documented.  Often the “why” or antecedent of the behavior is missing.  This is an important piece when determining the appropriate</a:t>
            </a:r>
            <a:r>
              <a:rPr lang="en-US" altLang="en-US" baseline="0" dirty="0" smtClean="0">
                <a:latin typeface="Arial" panose="020B0604020202020204" pitchFamily="34" charset="0"/>
              </a:rPr>
              <a:t> consequence.  </a:t>
            </a:r>
            <a:r>
              <a:rPr lang="en-US" altLang="en-US" dirty="0" smtClean="0">
                <a:latin typeface="Arial" panose="020B0604020202020204" pitchFamily="34" charset="0"/>
              </a:rPr>
              <a:t>Most importantly,</a:t>
            </a:r>
            <a:r>
              <a:rPr lang="en-US" altLang="en-US" baseline="0" dirty="0" smtClean="0">
                <a:latin typeface="Arial" panose="020B0604020202020204" pitchFamily="34" charset="0"/>
              </a:rPr>
              <a:t> f</a:t>
            </a:r>
            <a:r>
              <a:rPr lang="en-US" altLang="en-US" dirty="0" smtClean="0">
                <a:latin typeface="Arial" panose="020B0604020202020204" pitchFamily="34" charset="0"/>
              </a:rPr>
              <a:t>orms should have all the information teams need to make good decisions…Whether you are creating new forms or using a form already on your campus, you should make sure that it has all the information needed for the team to make sound effective decisions </a:t>
            </a:r>
          </a:p>
          <a:p>
            <a:pPr eaLnBrk="1" hangingPunct="1">
              <a:lnSpc>
                <a:spcPct val="90000"/>
              </a:lnSpc>
              <a:spcBef>
                <a:spcPct val="0"/>
              </a:spcBef>
            </a:pPr>
            <a:endParaRPr lang="en-US" altLang="en-US" dirty="0" smtClean="0">
              <a:latin typeface="Arial" panose="020B0604020202020204" pitchFamily="34" charset="0"/>
            </a:endParaRPr>
          </a:p>
          <a:p>
            <a:pPr eaLnBrk="1" hangingPunct="1">
              <a:lnSpc>
                <a:spcPct val="90000"/>
              </a:lnSpc>
              <a:spcBef>
                <a:spcPct val="0"/>
              </a:spcBef>
            </a:pPr>
            <a:endParaRPr lang="en-US" altLang="en-US" dirty="0" smtClean="0">
              <a:latin typeface="Arial" panose="020B0604020202020204" pitchFamily="34" charset="0"/>
            </a:endParaRPr>
          </a:p>
        </p:txBody>
      </p:sp>
      <p:sp>
        <p:nvSpPr>
          <p:cNvPr id="300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56026" indent="-290048">
              <a:spcBef>
                <a:spcPct val="30000"/>
              </a:spcBef>
              <a:defRPr sz="1200">
                <a:solidFill>
                  <a:schemeClr val="tx1"/>
                </a:solidFill>
                <a:latin typeface="Calibri" panose="020F0502020204030204" pitchFamily="34" charset="0"/>
              </a:defRPr>
            </a:lvl2pPr>
            <a:lvl3pPr marL="1163361" indent="-231404">
              <a:spcBef>
                <a:spcPct val="30000"/>
              </a:spcBef>
              <a:defRPr sz="1200">
                <a:solidFill>
                  <a:schemeClr val="tx1"/>
                </a:solidFill>
                <a:latin typeface="Calibri" panose="020F0502020204030204" pitchFamily="34" charset="0"/>
              </a:defRPr>
            </a:lvl3pPr>
            <a:lvl4pPr marL="1629339" indent="-231404">
              <a:spcBef>
                <a:spcPct val="30000"/>
              </a:spcBef>
              <a:defRPr sz="1200">
                <a:solidFill>
                  <a:schemeClr val="tx1"/>
                </a:solidFill>
                <a:latin typeface="Calibri" panose="020F0502020204030204" pitchFamily="34" charset="0"/>
              </a:defRPr>
            </a:lvl4pPr>
            <a:lvl5pPr marL="2095317" indent="-231404">
              <a:spcBef>
                <a:spcPct val="30000"/>
              </a:spcBef>
              <a:defRPr sz="1200">
                <a:solidFill>
                  <a:schemeClr val="tx1"/>
                </a:solidFill>
                <a:latin typeface="Calibri" panose="020F0502020204030204" pitchFamily="34" charset="0"/>
              </a:defRPr>
            </a:lvl5pPr>
            <a:lvl6pPr marL="2551786" indent="-231404" eaLnBrk="0" fontAlgn="base" hangingPunct="0">
              <a:spcBef>
                <a:spcPct val="30000"/>
              </a:spcBef>
              <a:spcAft>
                <a:spcPct val="0"/>
              </a:spcAft>
              <a:defRPr sz="1200">
                <a:solidFill>
                  <a:schemeClr val="tx1"/>
                </a:solidFill>
                <a:latin typeface="Calibri" panose="020F0502020204030204" pitchFamily="34" charset="0"/>
              </a:defRPr>
            </a:lvl6pPr>
            <a:lvl7pPr marL="3008254" indent="-231404" eaLnBrk="0" fontAlgn="base" hangingPunct="0">
              <a:spcBef>
                <a:spcPct val="30000"/>
              </a:spcBef>
              <a:spcAft>
                <a:spcPct val="0"/>
              </a:spcAft>
              <a:defRPr sz="1200">
                <a:solidFill>
                  <a:schemeClr val="tx1"/>
                </a:solidFill>
                <a:latin typeface="Calibri" panose="020F0502020204030204" pitchFamily="34" charset="0"/>
              </a:defRPr>
            </a:lvl7pPr>
            <a:lvl8pPr marL="3464723" indent="-231404" eaLnBrk="0" fontAlgn="base" hangingPunct="0">
              <a:spcBef>
                <a:spcPct val="30000"/>
              </a:spcBef>
              <a:spcAft>
                <a:spcPct val="0"/>
              </a:spcAft>
              <a:defRPr sz="1200">
                <a:solidFill>
                  <a:schemeClr val="tx1"/>
                </a:solidFill>
                <a:latin typeface="Calibri" panose="020F0502020204030204" pitchFamily="34" charset="0"/>
              </a:defRPr>
            </a:lvl8pPr>
            <a:lvl9pPr marL="3921191" indent="-231404"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20000"/>
              </a:spcBef>
            </a:pPr>
            <a:fld id="{94A82E18-D822-4B79-ADE1-C2BC5F175DFE}" type="slidenum">
              <a:rPr lang="en-US" altLang="en-US" smtClean="0">
                <a:solidFill>
                  <a:srgbClr val="8CC63F"/>
                </a:solidFill>
                <a:latin typeface="Century Gothic" panose="020B0502020202020204" pitchFamily="34" charset="0"/>
                <a:ea typeface="ＭＳ Ｐゴシック" panose="020B0600070205080204" pitchFamily="34" charset="-128"/>
              </a:rPr>
              <a:pPr>
                <a:spcBef>
                  <a:spcPct val="20000"/>
                </a:spcBef>
              </a:pPr>
              <a:t>26</a:t>
            </a:fld>
            <a:endParaRPr lang="en-US" altLang="en-US" smtClean="0">
              <a:solidFill>
                <a:srgbClr val="8CC63F"/>
              </a:solidFill>
              <a:latin typeface="Century Gothic" panose="020B0502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4070984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are some samples of minor forms.  These samples are in the attachments file for your use.  This</a:t>
            </a:r>
            <a:r>
              <a:rPr lang="en-US" baseline="0" dirty="0" smtClean="0"/>
              <a:t> form is a check off list.  This format makes it easier for the classroom teacher to quickly complete and return to </a:t>
            </a:r>
            <a:r>
              <a:rPr lang="en-US" baseline="0" smtClean="0"/>
              <a:t>academic instruction</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27</a:t>
            </a:fld>
            <a:endParaRPr lang="en-US"/>
          </a:p>
        </p:txBody>
      </p:sp>
    </p:spTree>
    <p:extLst>
      <p:ext uri="{BB962C8B-B14F-4D97-AF65-F5344CB8AC3E}">
        <p14:creationId xmlns:p14="http://schemas.microsoft.com/office/powerpoint/2010/main" val="23801630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is a sample of a minor incident form that could be used by teachers.</a:t>
            </a:r>
            <a:r>
              <a:rPr lang="en-US" baseline="0" dirty="0" smtClean="0"/>
              <a:t>  This form can be used as the parent notification document as well. A copy of this form is in the attachments to this webinar.</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28</a:t>
            </a:fld>
            <a:endParaRPr lang="en-US"/>
          </a:p>
        </p:txBody>
      </p:sp>
    </p:spTree>
    <p:extLst>
      <p:ext uri="{BB962C8B-B14F-4D97-AF65-F5344CB8AC3E}">
        <p14:creationId xmlns:p14="http://schemas.microsoft.com/office/powerpoint/2010/main" val="16123152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BASIS 3.0 is the data collection system utilized in Broward County to document office discipline referrals.</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29</a:t>
            </a:fld>
            <a:endParaRPr lang="en-US"/>
          </a:p>
        </p:txBody>
      </p:sp>
    </p:spTree>
    <p:extLst>
      <p:ext uri="{BB962C8B-B14F-4D97-AF65-F5344CB8AC3E}">
        <p14:creationId xmlns:p14="http://schemas.microsoft.com/office/powerpoint/2010/main" val="29018978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Let’s take a quick look at the steps to creating a referral. </a:t>
            </a:r>
            <a:r>
              <a:rPr lang="en-US" baseline="0" dirty="0" smtClean="0"/>
              <a:t>  Once signed in you will Click on the referrals tab at the top of the page.  Select discipline from the drop down menu.</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30</a:t>
            </a:fld>
            <a:endParaRPr lang="en-US"/>
          </a:p>
        </p:txBody>
      </p:sp>
    </p:spTree>
    <p:extLst>
      <p:ext uri="{BB962C8B-B14F-4D97-AF65-F5344CB8AC3E}">
        <p14:creationId xmlns:p14="http://schemas.microsoft.com/office/powerpoint/2010/main" val="32938395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Click on the create discipline referral tab.  This will bring you to the referral form.</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31</a:t>
            </a:fld>
            <a:endParaRPr lang="en-US"/>
          </a:p>
        </p:txBody>
      </p:sp>
    </p:spTree>
    <p:extLst>
      <p:ext uri="{BB962C8B-B14F-4D97-AF65-F5344CB8AC3E}">
        <p14:creationId xmlns:p14="http://schemas.microsoft.com/office/powerpoint/2010/main" val="41571551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the referral form you will search for the student by clicking on the “Click here to search for student” verbiage in blue”.</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32</a:t>
            </a:fld>
            <a:endParaRPr lang="en-US"/>
          </a:p>
        </p:txBody>
      </p:sp>
    </p:spTree>
    <p:extLst>
      <p:ext uri="{BB962C8B-B14F-4D97-AF65-F5344CB8AC3E}">
        <p14:creationId xmlns:p14="http://schemas.microsoft.com/office/powerpoint/2010/main" val="34036317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search for student window opens.  You can search by any one of the criteria.  When the student is found the information will auto populate.</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33</a:t>
            </a:fld>
            <a:endParaRPr lang="en-US"/>
          </a:p>
        </p:txBody>
      </p:sp>
    </p:spTree>
    <p:extLst>
      <p:ext uri="{BB962C8B-B14F-4D97-AF65-F5344CB8AC3E}">
        <p14:creationId xmlns:p14="http://schemas.microsoft.com/office/powerpoint/2010/main" val="17867481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After the student has been located in the data base the student information will auto populate.  It</a:t>
            </a:r>
            <a:r>
              <a:rPr lang="en-US" baseline="0" dirty="0" smtClean="0"/>
              <a:t> is important to assign the referral to an individual from the drop down menu. This ensures that </a:t>
            </a:r>
            <a:r>
              <a:rPr lang="en-US" baseline="0" dirty="0" smtClean="0"/>
              <a:t>the appropriate administrator </a:t>
            </a:r>
            <a:r>
              <a:rPr lang="en-US" baseline="0" dirty="0" smtClean="0"/>
              <a:t>will receive a notification that the referral was created.  All of the important information is built into the BASIS form. </a:t>
            </a:r>
            <a:r>
              <a:rPr lang="en-US" baseline="0" dirty="0" smtClean="0"/>
              <a:t> Comments on this form should be specific to the incident.  This </a:t>
            </a:r>
            <a:r>
              <a:rPr lang="en-US" baseline="0" dirty="0" smtClean="0"/>
              <a:t>is a legal </a:t>
            </a:r>
            <a:r>
              <a:rPr lang="en-US" baseline="0" dirty="0" smtClean="0"/>
              <a:t>document and the information you submit can be subpoenaed into court.  Information should not include opinions or diagnosis- The information should be measurable and observable.</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34</a:t>
            </a:fld>
            <a:endParaRPr lang="en-US"/>
          </a:p>
        </p:txBody>
      </p:sp>
    </p:spTree>
    <p:extLst>
      <p:ext uri="{BB962C8B-B14F-4D97-AF65-F5344CB8AC3E}">
        <p14:creationId xmlns:p14="http://schemas.microsoft.com/office/powerpoint/2010/main" val="38533621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ＭＳ Ｐゴシック" charset="0"/>
              </a:defRPr>
            </a:lvl1pPr>
            <a:lvl2pPr marL="741866" indent="-284616">
              <a:defRPr sz="1200">
                <a:solidFill>
                  <a:schemeClr val="tx1"/>
                </a:solidFill>
                <a:latin typeface="Calibri" charset="0"/>
                <a:ea typeface="ＭＳ Ｐゴシック" charset="0"/>
              </a:defRPr>
            </a:lvl2pPr>
            <a:lvl3pPr marL="1141571" indent="-227070">
              <a:defRPr sz="1200">
                <a:solidFill>
                  <a:schemeClr val="tx1"/>
                </a:solidFill>
                <a:latin typeface="Calibri" charset="0"/>
                <a:ea typeface="ＭＳ Ｐゴシック" charset="0"/>
              </a:defRPr>
            </a:lvl3pPr>
            <a:lvl4pPr marL="1598821" indent="-227070">
              <a:defRPr sz="1200">
                <a:solidFill>
                  <a:schemeClr val="tx1"/>
                </a:solidFill>
                <a:latin typeface="Calibri" charset="0"/>
                <a:ea typeface="ＭＳ Ｐゴシック" charset="0"/>
              </a:defRPr>
            </a:lvl4pPr>
            <a:lvl5pPr marL="2056072" indent="-227070">
              <a:defRPr sz="1200">
                <a:solidFill>
                  <a:schemeClr val="tx1"/>
                </a:solidFill>
                <a:latin typeface="Calibri" charset="0"/>
                <a:ea typeface="ＭＳ Ｐゴシック" charset="0"/>
              </a:defRPr>
            </a:lvl5pPr>
            <a:lvl6pPr marL="2503991" indent="-227070" eaLnBrk="0" fontAlgn="base" hangingPunct="0">
              <a:spcBef>
                <a:spcPct val="30000"/>
              </a:spcBef>
              <a:spcAft>
                <a:spcPct val="0"/>
              </a:spcAft>
              <a:defRPr sz="1200">
                <a:solidFill>
                  <a:schemeClr val="tx1"/>
                </a:solidFill>
                <a:latin typeface="Calibri" charset="0"/>
                <a:ea typeface="ＭＳ Ｐゴシック" charset="0"/>
              </a:defRPr>
            </a:lvl6pPr>
            <a:lvl7pPr marL="2951910" indent="-227070" eaLnBrk="0" fontAlgn="base" hangingPunct="0">
              <a:spcBef>
                <a:spcPct val="30000"/>
              </a:spcBef>
              <a:spcAft>
                <a:spcPct val="0"/>
              </a:spcAft>
              <a:defRPr sz="1200">
                <a:solidFill>
                  <a:schemeClr val="tx1"/>
                </a:solidFill>
                <a:latin typeface="Calibri" charset="0"/>
                <a:ea typeface="ＭＳ Ｐゴシック" charset="0"/>
              </a:defRPr>
            </a:lvl7pPr>
            <a:lvl8pPr marL="3399828" indent="-227070" eaLnBrk="0" fontAlgn="base" hangingPunct="0">
              <a:spcBef>
                <a:spcPct val="30000"/>
              </a:spcBef>
              <a:spcAft>
                <a:spcPct val="0"/>
              </a:spcAft>
              <a:defRPr sz="1200">
                <a:solidFill>
                  <a:schemeClr val="tx1"/>
                </a:solidFill>
                <a:latin typeface="Calibri" charset="0"/>
                <a:ea typeface="ＭＳ Ｐゴシック" charset="0"/>
              </a:defRPr>
            </a:lvl8pPr>
            <a:lvl9pPr marL="3847747" indent="-227070" eaLnBrk="0" fontAlgn="base" hangingPunct="0">
              <a:spcBef>
                <a:spcPct val="30000"/>
              </a:spcBef>
              <a:spcAft>
                <a:spcPct val="0"/>
              </a:spcAft>
              <a:defRPr sz="1200">
                <a:solidFill>
                  <a:schemeClr val="tx1"/>
                </a:solidFill>
                <a:latin typeface="Calibri" charset="0"/>
                <a:ea typeface="ＭＳ Ｐゴシック" charset="0"/>
              </a:defRPr>
            </a:lvl9pPr>
          </a:lstStyle>
          <a:p>
            <a:fld id="{F794AF43-9BFF-874A-82D5-662C1CF9E913}" type="slidenum">
              <a:rPr lang="en-US">
                <a:solidFill>
                  <a:srgbClr val="8CC63F"/>
                </a:solidFill>
                <a:latin typeface="Century Gothic" charset="0"/>
                <a:cs typeface="ＭＳ Ｐゴシック" charset="0"/>
              </a:rPr>
              <a:pPr/>
              <a:t>35</a:t>
            </a:fld>
            <a:endParaRPr lang="en-US">
              <a:solidFill>
                <a:srgbClr val="8CC63F"/>
              </a:solidFill>
              <a:latin typeface="Century Gothic" charset="0"/>
              <a:cs typeface="ＭＳ Ｐゴシック" charset="0"/>
            </a:endParaRPr>
          </a:p>
        </p:txBody>
      </p:sp>
      <p:sp>
        <p:nvSpPr>
          <p:cNvPr id="2959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95940"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89683" tIns="44843" rIns="89683" bIns="44843" numCol="1" anchor="t" anchorCtr="0" compatLnSpc="1">
            <a:prstTxWarp prst="textNoShape">
              <a:avLst/>
            </a:prstTxWarp>
          </a:bodyPr>
          <a:lstStyle/>
          <a:p>
            <a:pPr eaLnBrk="1" hangingPunct="1">
              <a:spcBef>
                <a:spcPct val="0"/>
              </a:spcBef>
            </a:pPr>
            <a:r>
              <a:rPr lang="en-US" dirty="0" smtClean="0">
                <a:latin typeface="Arial" charset="0"/>
              </a:rPr>
              <a:t>Once the discipline team has defined the behaviors on campus,</a:t>
            </a:r>
            <a:r>
              <a:rPr lang="en-US" baseline="0" dirty="0" smtClean="0">
                <a:latin typeface="Arial" charset="0"/>
              </a:rPr>
              <a:t> developed consequences and determined what forms will be used, we are ready to develop a process that enables all parties to proceed with managing an incident in the same manor.</a:t>
            </a:r>
            <a:endParaRPr lang="en-US" dirty="0">
              <a:latin typeface="Arial" charset="0"/>
            </a:endParaRPr>
          </a:p>
          <a:p>
            <a:pPr eaLnBrk="1" hangingPunct="1">
              <a:spcBef>
                <a:spcPct val="0"/>
              </a:spcBef>
            </a:pPr>
            <a:endParaRPr lang="en-US" dirty="0">
              <a:latin typeface="Arial" charset="0"/>
            </a:endParaRPr>
          </a:p>
          <a:p>
            <a:pPr eaLnBrk="1" hangingPunct="1">
              <a:spcBef>
                <a:spcPct val="0"/>
              </a:spcBef>
            </a:pPr>
            <a:r>
              <a:rPr lang="en-US" dirty="0" smtClean="0">
                <a:latin typeface="Arial" charset="0"/>
              </a:rPr>
              <a:t>All stakeholders</a:t>
            </a:r>
            <a:r>
              <a:rPr lang="en-US" baseline="0" dirty="0" smtClean="0">
                <a:latin typeface="Arial" charset="0"/>
              </a:rPr>
              <a:t> need to have the information necessary to </a:t>
            </a:r>
            <a:r>
              <a:rPr lang="en-US" dirty="0" smtClean="0">
                <a:latin typeface="Arial" charset="0"/>
              </a:rPr>
              <a:t>equitably deal with </a:t>
            </a:r>
            <a:r>
              <a:rPr lang="en-US" dirty="0">
                <a:latin typeface="Arial" charset="0"/>
              </a:rPr>
              <a:t>these inappropriate </a:t>
            </a:r>
            <a:r>
              <a:rPr lang="en-US" dirty="0" smtClean="0">
                <a:latin typeface="Arial" charset="0"/>
              </a:rPr>
              <a:t>behaviors.  This can be achieved by creating </a:t>
            </a:r>
            <a:r>
              <a:rPr lang="en-US" dirty="0">
                <a:latin typeface="Arial" charset="0"/>
              </a:rPr>
              <a:t>an easily referenced flowchart </a:t>
            </a:r>
            <a:r>
              <a:rPr lang="en-US" dirty="0" smtClean="0">
                <a:latin typeface="Arial" charset="0"/>
              </a:rPr>
              <a:t>which</a:t>
            </a:r>
            <a:r>
              <a:rPr lang="en-US" baseline="0" dirty="0" smtClean="0">
                <a:latin typeface="Arial" charset="0"/>
              </a:rPr>
              <a:t> will </a:t>
            </a:r>
            <a:r>
              <a:rPr lang="en-US" dirty="0" smtClean="0">
                <a:latin typeface="Arial" charset="0"/>
              </a:rPr>
              <a:t>help to maintain consistency </a:t>
            </a:r>
            <a:r>
              <a:rPr lang="en-US" dirty="0">
                <a:latin typeface="Arial" charset="0"/>
              </a:rPr>
              <a:t>in our school. </a:t>
            </a:r>
          </a:p>
          <a:p>
            <a:pPr eaLnBrk="1" hangingPunct="1">
              <a:spcBef>
                <a:spcPct val="0"/>
              </a:spcBef>
            </a:pPr>
            <a:endParaRPr lang="en-US" dirty="0">
              <a:latin typeface="Arial" charset="0"/>
            </a:endParaRPr>
          </a:p>
        </p:txBody>
      </p:sp>
    </p:spTree>
    <p:extLst>
      <p:ext uri="{BB962C8B-B14F-4D97-AF65-F5344CB8AC3E}">
        <p14:creationId xmlns:p14="http://schemas.microsoft.com/office/powerpoint/2010/main" val="38914342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ＭＳ Ｐゴシック" charset="0"/>
              </a:defRPr>
            </a:lvl1pPr>
            <a:lvl2pPr marL="741866" indent="-284616">
              <a:defRPr sz="1200">
                <a:solidFill>
                  <a:schemeClr val="tx1"/>
                </a:solidFill>
                <a:latin typeface="Calibri" charset="0"/>
                <a:ea typeface="ＭＳ Ｐゴシック" charset="0"/>
              </a:defRPr>
            </a:lvl2pPr>
            <a:lvl3pPr marL="1141571" indent="-227070">
              <a:defRPr sz="1200">
                <a:solidFill>
                  <a:schemeClr val="tx1"/>
                </a:solidFill>
                <a:latin typeface="Calibri" charset="0"/>
                <a:ea typeface="ＭＳ Ｐゴシック" charset="0"/>
              </a:defRPr>
            </a:lvl3pPr>
            <a:lvl4pPr marL="1598821" indent="-227070">
              <a:defRPr sz="1200">
                <a:solidFill>
                  <a:schemeClr val="tx1"/>
                </a:solidFill>
                <a:latin typeface="Calibri" charset="0"/>
                <a:ea typeface="ＭＳ Ｐゴシック" charset="0"/>
              </a:defRPr>
            </a:lvl4pPr>
            <a:lvl5pPr marL="2056072" indent="-227070">
              <a:defRPr sz="1200">
                <a:solidFill>
                  <a:schemeClr val="tx1"/>
                </a:solidFill>
                <a:latin typeface="Calibri" charset="0"/>
                <a:ea typeface="ＭＳ Ｐゴシック" charset="0"/>
              </a:defRPr>
            </a:lvl5pPr>
            <a:lvl6pPr marL="2503991" indent="-227070" eaLnBrk="0" fontAlgn="base" hangingPunct="0">
              <a:spcBef>
                <a:spcPct val="30000"/>
              </a:spcBef>
              <a:spcAft>
                <a:spcPct val="0"/>
              </a:spcAft>
              <a:defRPr sz="1200">
                <a:solidFill>
                  <a:schemeClr val="tx1"/>
                </a:solidFill>
                <a:latin typeface="Calibri" charset="0"/>
                <a:ea typeface="ＭＳ Ｐゴシック" charset="0"/>
              </a:defRPr>
            </a:lvl6pPr>
            <a:lvl7pPr marL="2951910" indent="-227070" eaLnBrk="0" fontAlgn="base" hangingPunct="0">
              <a:spcBef>
                <a:spcPct val="30000"/>
              </a:spcBef>
              <a:spcAft>
                <a:spcPct val="0"/>
              </a:spcAft>
              <a:defRPr sz="1200">
                <a:solidFill>
                  <a:schemeClr val="tx1"/>
                </a:solidFill>
                <a:latin typeface="Calibri" charset="0"/>
                <a:ea typeface="ＭＳ Ｐゴシック" charset="0"/>
              </a:defRPr>
            </a:lvl7pPr>
            <a:lvl8pPr marL="3399828" indent="-227070" eaLnBrk="0" fontAlgn="base" hangingPunct="0">
              <a:spcBef>
                <a:spcPct val="30000"/>
              </a:spcBef>
              <a:spcAft>
                <a:spcPct val="0"/>
              </a:spcAft>
              <a:defRPr sz="1200">
                <a:solidFill>
                  <a:schemeClr val="tx1"/>
                </a:solidFill>
                <a:latin typeface="Calibri" charset="0"/>
                <a:ea typeface="ＭＳ Ｐゴシック" charset="0"/>
              </a:defRPr>
            </a:lvl8pPr>
            <a:lvl9pPr marL="3847747" indent="-227070" eaLnBrk="0" fontAlgn="base" hangingPunct="0">
              <a:spcBef>
                <a:spcPct val="30000"/>
              </a:spcBef>
              <a:spcAft>
                <a:spcPct val="0"/>
              </a:spcAft>
              <a:defRPr sz="1200">
                <a:solidFill>
                  <a:schemeClr val="tx1"/>
                </a:solidFill>
                <a:latin typeface="Calibri" charset="0"/>
                <a:ea typeface="ＭＳ Ｐゴシック" charset="0"/>
              </a:defRPr>
            </a:lvl9pPr>
          </a:lstStyle>
          <a:p>
            <a:fld id="{712E5FC5-5A6C-C443-8F34-79CE30A82810}" type="slidenum">
              <a:rPr lang="en-US">
                <a:solidFill>
                  <a:srgbClr val="8CC63F"/>
                </a:solidFill>
                <a:latin typeface="Century Gothic" charset="0"/>
                <a:cs typeface="ＭＳ Ｐゴシック" charset="0"/>
              </a:rPr>
              <a:pPr/>
              <a:t>36</a:t>
            </a:fld>
            <a:endParaRPr lang="en-US">
              <a:solidFill>
                <a:srgbClr val="8CC63F"/>
              </a:solidFill>
              <a:latin typeface="Century Gothic" charset="0"/>
              <a:cs typeface="ＭＳ Ｐゴシック" charset="0"/>
            </a:endParaRPr>
          </a:p>
        </p:txBody>
      </p:sp>
      <p:sp>
        <p:nvSpPr>
          <p:cNvPr id="297987" name="Rectangle 2"/>
          <p:cNvSpPr>
            <a:spLocks noGrp="1" noRot="1" noChangeAspect="1" noChangeArrowheads="1" noTextEdit="1"/>
          </p:cNvSpPr>
          <p:nvPr>
            <p:ph type="sldImg"/>
          </p:nvPr>
        </p:nvSpPr>
        <p:spPr bwMode="auto">
          <a:xfrm>
            <a:off x="1130300" y="674688"/>
            <a:ext cx="4597400" cy="344805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97988" name="Rectangle 3"/>
          <p:cNvSpPr>
            <a:spLocks noGrp="1" noChangeArrowheads="1"/>
          </p:cNvSpPr>
          <p:nvPr>
            <p:ph type="body" idx="1"/>
          </p:nvPr>
        </p:nvSpPr>
        <p:spPr bwMode="auto">
          <a:xfrm>
            <a:off x="914607" y="4345895"/>
            <a:ext cx="5028787" cy="4122909"/>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dirty="0">
              <a:latin typeface="Arial" charset="0"/>
            </a:endParaRPr>
          </a:p>
          <a:p>
            <a:pPr eaLnBrk="1" hangingPunct="1">
              <a:spcBef>
                <a:spcPct val="0"/>
              </a:spcBef>
            </a:pPr>
            <a:r>
              <a:rPr lang="en-US" dirty="0">
                <a:latin typeface="Arial" charset="0"/>
              </a:rPr>
              <a:t>The referral process </a:t>
            </a:r>
            <a:r>
              <a:rPr lang="en-US" dirty="0" smtClean="0">
                <a:latin typeface="Arial" charset="0"/>
              </a:rPr>
              <a:t>combines the behaviors as they were defined for your campus as well as the forms used to collect data</a:t>
            </a:r>
            <a:r>
              <a:rPr lang="en-US" baseline="0" dirty="0" smtClean="0">
                <a:latin typeface="Arial" charset="0"/>
              </a:rPr>
              <a:t> and produces a process for follow up</a:t>
            </a:r>
            <a:r>
              <a:rPr lang="en-US" dirty="0" smtClean="0">
                <a:latin typeface="Arial" charset="0"/>
              </a:rPr>
              <a:t>.  If </a:t>
            </a:r>
            <a:r>
              <a:rPr lang="en-US" dirty="0">
                <a:latin typeface="Arial" charset="0"/>
              </a:rPr>
              <a:t>faculty use the process consistently, it will help suppress problem behavior. </a:t>
            </a:r>
            <a:r>
              <a:rPr lang="en-US" dirty="0" smtClean="0">
                <a:latin typeface="Arial" charset="0"/>
              </a:rPr>
              <a:t>There are many ways to structure your </a:t>
            </a:r>
            <a:r>
              <a:rPr lang="en-US" dirty="0">
                <a:latin typeface="Arial" charset="0"/>
              </a:rPr>
              <a:t>referral </a:t>
            </a:r>
            <a:r>
              <a:rPr lang="en-US" dirty="0" smtClean="0">
                <a:latin typeface="Arial" charset="0"/>
              </a:rPr>
              <a:t>process.  You may choose to include procedures for minor incidents and major incidents on one flow chart. High schools and middle schools may choose to designate a team at each grade level or subject area to assist with the </a:t>
            </a:r>
            <a:r>
              <a:rPr lang="en-US" dirty="0">
                <a:latin typeface="Arial" charset="0"/>
              </a:rPr>
              <a:t>minor </a:t>
            </a:r>
            <a:r>
              <a:rPr lang="en-US" dirty="0" smtClean="0">
                <a:latin typeface="Arial" charset="0"/>
              </a:rPr>
              <a:t>forms. It may also be appropriate to assign </a:t>
            </a:r>
            <a:r>
              <a:rPr lang="en-US" dirty="0">
                <a:latin typeface="Arial" charset="0"/>
              </a:rPr>
              <a:t>grade-level/subject-area problem solving teams, to encourage staff to take more ownership of a problem (to encourage use of the problem solving model). The process needs to specify how the communication loop is completed, and how to re-establish positive rapport when a student returns to a classroom. Staff need to understand the process &amp; use it appropriately so Tier 1 Problem Solving teams have accurate </a:t>
            </a:r>
            <a:r>
              <a:rPr lang="en-US" dirty="0" smtClean="0">
                <a:latin typeface="Arial" charset="0"/>
              </a:rPr>
              <a:t>data and problem identification.</a:t>
            </a:r>
            <a:endParaRPr lang="en-US" dirty="0">
              <a:latin typeface="Arial" charset="0"/>
            </a:endParaRPr>
          </a:p>
          <a:p>
            <a:pPr eaLnBrk="1" hangingPunct="1">
              <a:spcBef>
                <a:spcPct val="0"/>
              </a:spcBef>
            </a:pPr>
            <a:endParaRPr lang="en-US" dirty="0">
              <a:latin typeface="Arial" charset="0"/>
            </a:endParaRPr>
          </a:p>
          <a:p>
            <a:pPr marL="0" marR="0" indent="0" algn="l" defTabSz="457200" rtl="0" eaLnBrk="1" fontAlgn="auto" latinLnBrk="0" hangingPunct="1">
              <a:lnSpc>
                <a:spcPct val="100000"/>
              </a:lnSpc>
              <a:spcBef>
                <a:spcPct val="0"/>
              </a:spcBef>
              <a:spcAft>
                <a:spcPts val="0"/>
              </a:spcAft>
              <a:buClrTx/>
              <a:buSzTx/>
              <a:buFontTx/>
              <a:buNone/>
              <a:tabLst/>
              <a:defRPr/>
            </a:pPr>
            <a:r>
              <a:rPr lang="en-US" dirty="0" smtClean="0">
                <a:latin typeface="Arial" charset="0"/>
              </a:rPr>
              <a:t>Communication with stakeholders is an</a:t>
            </a:r>
            <a:r>
              <a:rPr lang="en-US" baseline="0" dirty="0" smtClean="0">
                <a:latin typeface="Arial" charset="0"/>
              </a:rPr>
              <a:t> essential piece of the process.  Teachers need to be advised of the consequence that was put in place and the outcome.  Staff will not support the process if they do not feel it is working. </a:t>
            </a:r>
            <a:r>
              <a:rPr lang="en-US" dirty="0" smtClean="0">
                <a:latin typeface="Arial" charset="0"/>
              </a:rPr>
              <a:t>When a classroom teacher sends a student to the office, the teacher is saying </a:t>
            </a:r>
            <a:r>
              <a:rPr lang="ja-JP" altLang="en-US" dirty="0" smtClean="0">
                <a:latin typeface="Arial" charset="0"/>
                <a:cs typeface="ＭＳ Ｐゴシック" charset="0"/>
              </a:rPr>
              <a:t>“</a:t>
            </a:r>
            <a:r>
              <a:rPr lang="en-US" altLang="ja-JP" dirty="0" smtClean="0">
                <a:latin typeface="Arial" charset="0"/>
                <a:cs typeface="ＭＳ Ｐゴシック" charset="0"/>
              </a:rPr>
              <a:t>I can</a:t>
            </a:r>
            <a:r>
              <a:rPr lang="ja-JP" altLang="en-US" dirty="0" smtClean="0">
                <a:latin typeface="Arial" charset="0"/>
                <a:cs typeface="ＭＳ Ｐゴシック" charset="0"/>
              </a:rPr>
              <a:t>’</a:t>
            </a:r>
            <a:r>
              <a:rPr lang="en-US" altLang="ja-JP" dirty="0" smtClean="0">
                <a:latin typeface="Arial" charset="0"/>
                <a:cs typeface="ＭＳ Ｐゴシック" charset="0"/>
              </a:rPr>
              <a:t>t handle it</a:t>
            </a:r>
            <a:r>
              <a:rPr lang="ja-JP" altLang="en-US" dirty="0" smtClean="0">
                <a:latin typeface="Arial" charset="0"/>
                <a:cs typeface="ＭＳ Ｐゴシック" charset="0"/>
              </a:rPr>
              <a:t>”</a:t>
            </a:r>
            <a:r>
              <a:rPr lang="en-US" altLang="ja-JP" dirty="0" smtClean="0">
                <a:latin typeface="Arial" charset="0"/>
                <a:cs typeface="ＭＳ Ｐゴシック" charset="0"/>
              </a:rPr>
              <a:t>.  Classroom level problem solving should be encouraged, but teachers still need to feel supported.  If the problem has truly escalated they need assistance to regain control.</a:t>
            </a:r>
            <a:endParaRPr lang="en-US" dirty="0">
              <a:latin typeface="Arial" charset="0"/>
            </a:endParaRPr>
          </a:p>
          <a:p>
            <a:pPr marL="0" marR="0" indent="0" algn="l" defTabSz="457200" rtl="0" eaLnBrk="1" fontAlgn="auto" latinLnBrk="0" hangingPunct="1">
              <a:lnSpc>
                <a:spcPct val="100000"/>
              </a:lnSpc>
              <a:spcBef>
                <a:spcPct val="0"/>
              </a:spcBef>
              <a:spcAft>
                <a:spcPts val="0"/>
              </a:spcAft>
              <a:buClrTx/>
              <a:buSzTx/>
              <a:buFontTx/>
              <a:buNone/>
              <a:tabLst/>
              <a:defRPr/>
            </a:pPr>
            <a:r>
              <a:rPr lang="en-US" dirty="0">
                <a:latin typeface="Arial" charset="0"/>
              </a:rPr>
              <a:t>Getting input from parents about the process as well as sharing the final process with them is important so that they know what to expect. </a:t>
            </a:r>
            <a:r>
              <a:rPr lang="en-US" baseline="0" dirty="0" smtClean="0">
                <a:latin typeface="Arial" charset="0"/>
              </a:rPr>
              <a:t>Parents must be advised of the behavior and the consequence if we expect their support in changing the inappropriate behavior.</a:t>
            </a:r>
            <a:endParaRPr lang="en-US" dirty="0" smtClean="0">
              <a:latin typeface="Arial" charset="0"/>
            </a:endParaRPr>
          </a:p>
          <a:p>
            <a:pPr eaLnBrk="1" hangingPunct="1">
              <a:spcBef>
                <a:spcPct val="0"/>
              </a:spcBef>
            </a:pPr>
            <a:endParaRPr lang="en-US" dirty="0">
              <a:latin typeface="Arial" charset="0"/>
            </a:endParaRPr>
          </a:p>
          <a:p>
            <a:pPr eaLnBrk="1" hangingPunct="1">
              <a:spcBef>
                <a:spcPct val="0"/>
              </a:spcBef>
            </a:pPr>
            <a:r>
              <a:rPr lang="en-US" dirty="0" smtClean="0">
                <a:latin typeface="Arial" charset="0"/>
              </a:rPr>
              <a:t>Students</a:t>
            </a:r>
            <a:r>
              <a:rPr lang="en-US" dirty="0">
                <a:latin typeface="Arial" charset="0"/>
              </a:rPr>
              <a:t>: reminds students of their responsibilities especially when a delay between consequence</a:t>
            </a:r>
            <a:r>
              <a:rPr lang="en-US" dirty="0" smtClean="0">
                <a:latin typeface="Arial" charset="0"/>
              </a:rPr>
              <a:t>.  Students need an opportunity to reflect on the inappropriate behaviors and to learn and practice what is an appropriate replacement behavior.</a:t>
            </a:r>
            <a:endParaRPr lang="en-US" dirty="0">
              <a:latin typeface="Arial" charset="0"/>
            </a:endParaRPr>
          </a:p>
          <a:p>
            <a:pPr eaLnBrk="1" hangingPunct="1">
              <a:spcBef>
                <a:spcPct val="0"/>
              </a:spcBef>
            </a:pPr>
            <a:endParaRPr lang="en-US" dirty="0">
              <a:latin typeface="Arial" charset="0"/>
            </a:endParaRPr>
          </a:p>
        </p:txBody>
      </p:sp>
    </p:spTree>
    <p:extLst>
      <p:ext uri="{BB962C8B-B14F-4D97-AF65-F5344CB8AC3E}">
        <p14:creationId xmlns:p14="http://schemas.microsoft.com/office/powerpoint/2010/main" val="31860955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0003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latin typeface="Arial" charset="0"/>
              </a:rPr>
              <a:t>The next few slides are some </a:t>
            </a:r>
            <a:r>
              <a:rPr lang="en-US" dirty="0" smtClean="0">
                <a:latin typeface="Arial" charset="0"/>
              </a:rPr>
              <a:t>examples of discipline flow charts. these </a:t>
            </a:r>
            <a:r>
              <a:rPr lang="en-US" dirty="0">
                <a:latin typeface="Arial" charset="0"/>
              </a:rPr>
              <a:t>are just samples and each one </a:t>
            </a:r>
            <a:r>
              <a:rPr lang="en-US" dirty="0" smtClean="0">
                <a:latin typeface="Arial" charset="0"/>
              </a:rPr>
              <a:t>has positive and negative aspects. On this chart the highlighted items </a:t>
            </a:r>
            <a:r>
              <a:rPr lang="en-US" dirty="0">
                <a:latin typeface="Arial" charset="0"/>
              </a:rPr>
              <a:t>are some of the positives. </a:t>
            </a:r>
            <a:r>
              <a:rPr lang="en-US" dirty="0" smtClean="0">
                <a:latin typeface="Arial" charset="0"/>
              </a:rPr>
              <a:t>Click 1- The</a:t>
            </a:r>
            <a:r>
              <a:rPr lang="en-US" baseline="0" dirty="0" smtClean="0">
                <a:latin typeface="Arial" charset="0"/>
              </a:rPr>
              <a:t> chart reminds teachers to consistently teach and re-teach Rules and expectations.  It also includes a step of conferencing with the student regarding the inappropriate behavior and possible positive and negative consequences.  Click 2- This chart includes both teacher/staff managed behaviors as well as Administration managed behaviors within the flow chart.  The definitions are clearly visible as the teacher determines in which direction to proceed. Click 3- There is also a step to notice and reward  correct behaviors when they occur.   This could be simplified by placing the teacher/staff managed and Administration managed sections on the back.  Not as busy but still one page.</a:t>
            </a:r>
            <a:endParaRPr lang="en-US" dirty="0">
              <a:latin typeface="Arial" charset="0"/>
            </a:endParaRPr>
          </a:p>
        </p:txBody>
      </p:sp>
      <p:sp>
        <p:nvSpPr>
          <p:cNvPr id="30003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ＭＳ Ｐゴシック" charset="0"/>
              </a:defRPr>
            </a:lvl1pPr>
            <a:lvl2pPr marL="741866" indent="-284616">
              <a:defRPr sz="1200">
                <a:solidFill>
                  <a:schemeClr val="tx1"/>
                </a:solidFill>
                <a:latin typeface="Calibri" charset="0"/>
                <a:ea typeface="ＭＳ Ｐゴシック" charset="0"/>
              </a:defRPr>
            </a:lvl2pPr>
            <a:lvl3pPr marL="1141571" indent="-227070">
              <a:defRPr sz="1200">
                <a:solidFill>
                  <a:schemeClr val="tx1"/>
                </a:solidFill>
                <a:latin typeface="Calibri" charset="0"/>
                <a:ea typeface="ＭＳ Ｐゴシック" charset="0"/>
              </a:defRPr>
            </a:lvl3pPr>
            <a:lvl4pPr marL="1598821" indent="-227070">
              <a:defRPr sz="1200">
                <a:solidFill>
                  <a:schemeClr val="tx1"/>
                </a:solidFill>
                <a:latin typeface="Calibri" charset="0"/>
                <a:ea typeface="ＭＳ Ｐゴシック" charset="0"/>
              </a:defRPr>
            </a:lvl4pPr>
            <a:lvl5pPr marL="2056072" indent="-227070">
              <a:defRPr sz="1200">
                <a:solidFill>
                  <a:schemeClr val="tx1"/>
                </a:solidFill>
                <a:latin typeface="Calibri" charset="0"/>
                <a:ea typeface="ＭＳ Ｐゴシック" charset="0"/>
              </a:defRPr>
            </a:lvl5pPr>
            <a:lvl6pPr marL="2503991" indent="-227070" eaLnBrk="0" fontAlgn="base" hangingPunct="0">
              <a:spcBef>
                <a:spcPct val="30000"/>
              </a:spcBef>
              <a:spcAft>
                <a:spcPct val="0"/>
              </a:spcAft>
              <a:defRPr sz="1200">
                <a:solidFill>
                  <a:schemeClr val="tx1"/>
                </a:solidFill>
                <a:latin typeface="Calibri" charset="0"/>
                <a:ea typeface="ＭＳ Ｐゴシック" charset="0"/>
              </a:defRPr>
            </a:lvl6pPr>
            <a:lvl7pPr marL="2951910" indent="-227070" eaLnBrk="0" fontAlgn="base" hangingPunct="0">
              <a:spcBef>
                <a:spcPct val="30000"/>
              </a:spcBef>
              <a:spcAft>
                <a:spcPct val="0"/>
              </a:spcAft>
              <a:defRPr sz="1200">
                <a:solidFill>
                  <a:schemeClr val="tx1"/>
                </a:solidFill>
                <a:latin typeface="Calibri" charset="0"/>
                <a:ea typeface="ＭＳ Ｐゴシック" charset="0"/>
              </a:defRPr>
            </a:lvl7pPr>
            <a:lvl8pPr marL="3399828" indent="-227070" eaLnBrk="0" fontAlgn="base" hangingPunct="0">
              <a:spcBef>
                <a:spcPct val="30000"/>
              </a:spcBef>
              <a:spcAft>
                <a:spcPct val="0"/>
              </a:spcAft>
              <a:defRPr sz="1200">
                <a:solidFill>
                  <a:schemeClr val="tx1"/>
                </a:solidFill>
                <a:latin typeface="Calibri" charset="0"/>
                <a:ea typeface="ＭＳ Ｐゴシック" charset="0"/>
              </a:defRPr>
            </a:lvl8pPr>
            <a:lvl9pPr marL="3847747" indent="-227070" eaLnBrk="0" fontAlgn="base" hangingPunct="0">
              <a:spcBef>
                <a:spcPct val="30000"/>
              </a:spcBef>
              <a:spcAft>
                <a:spcPct val="0"/>
              </a:spcAft>
              <a:defRPr sz="1200">
                <a:solidFill>
                  <a:schemeClr val="tx1"/>
                </a:solidFill>
                <a:latin typeface="Calibri" charset="0"/>
                <a:ea typeface="ＭＳ Ｐゴシック" charset="0"/>
              </a:defRPr>
            </a:lvl9pPr>
          </a:lstStyle>
          <a:p>
            <a:fld id="{C909D1D2-0DDE-CC42-A9BB-038D2777F8D5}" type="slidenum">
              <a:rPr lang="en-US">
                <a:solidFill>
                  <a:srgbClr val="8CC63F"/>
                </a:solidFill>
                <a:latin typeface="Century Gothic" charset="0"/>
                <a:cs typeface="ＭＳ Ｐゴシック" charset="0"/>
              </a:rPr>
              <a:pPr/>
              <a:t>37</a:t>
            </a:fld>
            <a:endParaRPr lang="en-US">
              <a:solidFill>
                <a:srgbClr val="8CC63F"/>
              </a:solidFill>
              <a:latin typeface="Century Gothic" charset="0"/>
              <a:cs typeface="ＭＳ Ｐゴシック" charset="0"/>
            </a:endParaRPr>
          </a:p>
        </p:txBody>
      </p:sp>
    </p:spTree>
    <p:extLst>
      <p:ext uri="{BB962C8B-B14F-4D97-AF65-F5344CB8AC3E}">
        <p14:creationId xmlns:p14="http://schemas.microsoft.com/office/powerpoint/2010/main" val="413504267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0208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a:latin typeface="Arial" charset="0"/>
              </a:rPr>
              <a:t>This </a:t>
            </a:r>
            <a:r>
              <a:rPr lang="en-US" dirty="0" smtClean="0">
                <a:latin typeface="Arial" charset="0"/>
              </a:rPr>
              <a:t>sample </a:t>
            </a:r>
            <a:r>
              <a:rPr lang="en-US" dirty="0">
                <a:latin typeface="Arial" charset="0"/>
              </a:rPr>
              <a:t>added a section for crisis problems</a:t>
            </a:r>
            <a:r>
              <a:rPr lang="en-US" dirty="0" smtClean="0">
                <a:latin typeface="Arial" charset="0"/>
              </a:rPr>
              <a:t>. This is a much simpler flow</a:t>
            </a:r>
            <a:r>
              <a:rPr lang="en-US" baseline="0" dirty="0" smtClean="0">
                <a:latin typeface="Arial" charset="0"/>
              </a:rPr>
              <a:t> chart to follow.  However it is expected that staff is aware of how to complete each step.  This is a very basic flow chart.</a:t>
            </a:r>
            <a:endParaRPr lang="en-US" dirty="0">
              <a:latin typeface="Arial" charset="0"/>
            </a:endParaRPr>
          </a:p>
        </p:txBody>
      </p:sp>
      <p:sp>
        <p:nvSpPr>
          <p:cNvPr id="302084"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ＭＳ Ｐゴシック" charset="0"/>
              </a:defRPr>
            </a:lvl1pPr>
            <a:lvl2pPr marL="741866" indent="-284616">
              <a:defRPr sz="1200">
                <a:solidFill>
                  <a:schemeClr val="tx1"/>
                </a:solidFill>
                <a:latin typeface="Calibri" charset="0"/>
                <a:ea typeface="ＭＳ Ｐゴシック" charset="0"/>
              </a:defRPr>
            </a:lvl2pPr>
            <a:lvl3pPr marL="1141571" indent="-227070">
              <a:defRPr sz="1200">
                <a:solidFill>
                  <a:schemeClr val="tx1"/>
                </a:solidFill>
                <a:latin typeface="Calibri" charset="0"/>
                <a:ea typeface="ＭＳ Ｐゴシック" charset="0"/>
              </a:defRPr>
            </a:lvl3pPr>
            <a:lvl4pPr marL="1598821" indent="-227070">
              <a:defRPr sz="1200">
                <a:solidFill>
                  <a:schemeClr val="tx1"/>
                </a:solidFill>
                <a:latin typeface="Calibri" charset="0"/>
                <a:ea typeface="ＭＳ Ｐゴシック" charset="0"/>
              </a:defRPr>
            </a:lvl4pPr>
            <a:lvl5pPr marL="2056072" indent="-227070">
              <a:defRPr sz="1200">
                <a:solidFill>
                  <a:schemeClr val="tx1"/>
                </a:solidFill>
                <a:latin typeface="Calibri" charset="0"/>
                <a:ea typeface="ＭＳ Ｐゴシック" charset="0"/>
              </a:defRPr>
            </a:lvl5pPr>
            <a:lvl6pPr marL="2503991" indent="-227070" eaLnBrk="0" fontAlgn="base" hangingPunct="0">
              <a:spcBef>
                <a:spcPct val="30000"/>
              </a:spcBef>
              <a:spcAft>
                <a:spcPct val="0"/>
              </a:spcAft>
              <a:defRPr sz="1200">
                <a:solidFill>
                  <a:schemeClr val="tx1"/>
                </a:solidFill>
                <a:latin typeface="Calibri" charset="0"/>
                <a:ea typeface="ＭＳ Ｐゴシック" charset="0"/>
              </a:defRPr>
            </a:lvl6pPr>
            <a:lvl7pPr marL="2951910" indent="-227070" eaLnBrk="0" fontAlgn="base" hangingPunct="0">
              <a:spcBef>
                <a:spcPct val="30000"/>
              </a:spcBef>
              <a:spcAft>
                <a:spcPct val="0"/>
              </a:spcAft>
              <a:defRPr sz="1200">
                <a:solidFill>
                  <a:schemeClr val="tx1"/>
                </a:solidFill>
                <a:latin typeface="Calibri" charset="0"/>
                <a:ea typeface="ＭＳ Ｐゴシック" charset="0"/>
              </a:defRPr>
            </a:lvl7pPr>
            <a:lvl8pPr marL="3399828" indent="-227070" eaLnBrk="0" fontAlgn="base" hangingPunct="0">
              <a:spcBef>
                <a:spcPct val="30000"/>
              </a:spcBef>
              <a:spcAft>
                <a:spcPct val="0"/>
              </a:spcAft>
              <a:defRPr sz="1200">
                <a:solidFill>
                  <a:schemeClr val="tx1"/>
                </a:solidFill>
                <a:latin typeface="Calibri" charset="0"/>
                <a:ea typeface="ＭＳ Ｐゴシック" charset="0"/>
              </a:defRPr>
            </a:lvl8pPr>
            <a:lvl9pPr marL="3847747" indent="-227070" eaLnBrk="0" fontAlgn="base" hangingPunct="0">
              <a:spcBef>
                <a:spcPct val="30000"/>
              </a:spcBef>
              <a:spcAft>
                <a:spcPct val="0"/>
              </a:spcAft>
              <a:defRPr sz="1200">
                <a:solidFill>
                  <a:schemeClr val="tx1"/>
                </a:solidFill>
                <a:latin typeface="Calibri" charset="0"/>
                <a:ea typeface="ＭＳ Ｐゴシック" charset="0"/>
              </a:defRPr>
            </a:lvl9pPr>
          </a:lstStyle>
          <a:p>
            <a:fld id="{5E9787D0-6B28-A946-ABFA-3A8A7B55900F}" type="slidenum">
              <a:rPr lang="en-US">
                <a:solidFill>
                  <a:srgbClr val="8CC63F"/>
                </a:solidFill>
                <a:latin typeface="Century Gothic" charset="0"/>
                <a:cs typeface="ＭＳ Ｐゴシック" charset="0"/>
              </a:rPr>
              <a:pPr/>
              <a:t>38</a:t>
            </a:fld>
            <a:endParaRPr lang="en-US">
              <a:solidFill>
                <a:srgbClr val="8CC63F"/>
              </a:solidFill>
              <a:latin typeface="Century Gothic" charset="0"/>
              <a:cs typeface="ＭＳ Ｐゴシック" charset="0"/>
            </a:endParaRPr>
          </a:p>
        </p:txBody>
      </p:sp>
    </p:spTree>
    <p:extLst>
      <p:ext uri="{BB962C8B-B14F-4D97-AF65-F5344CB8AC3E}">
        <p14:creationId xmlns:p14="http://schemas.microsoft.com/office/powerpoint/2010/main" val="36151003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04131"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smtClean="0">
                <a:latin typeface="Arial" charset="0"/>
              </a:rPr>
              <a:t>The </a:t>
            </a:r>
            <a:r>
              <a:rPr lang="en-US" dirty="0">
                <a:latin typeface="Arial" charset="0"/>
              </a:rPr>
              <a:t>key items </a:t>
            </a:r>
            <a:r>
              <a:rPr lang="en-US" dirty="0" smtClean="0">
                <a:latin typeface="Arial" charset="0"/>
              </a:rPr>
              <a:t>on this</a:t>
            </a:r>
            <a:r>
              <a:rPr lang="en-US" baseline="0" dirty="0" smtClean="0">
                <a:latin typeface="Arial" charset="0"/>
              </a:rPr>
              <a:t> flow chart </a:t>
            </a:r>
            <a:r>
              <a:rPr lang="en-US" dirty="0" smtClean="0">
                <a:latin typeface="Arial" charset="0"/>
              </a:rPr>
              <a:t>include </a:t>
            </a:r>
            <a:r>
              <a:rPr lang="en-US" dirty="0">
                <a:latin typeface="Arial" charset="0"/>
              </a:rPr>
              <a:t>the list of interventions provided front &amp; center as an easy reference for teachers, and the inclusion of the Classroom Assessment Tool which will help teachers examine environmental influences on re-occurring behavior. </a:t>
            </a:r>
            <a:r>
              <a:rPr lang="en-US" dirty="0" smtClean="0">
                <a:latin typeface="Arial" charset="0"/>
              </a:rPr>
              <a:t>There is also a list of potential Administration consequences.  All of these pieces of information assist faculty</a:t>
            </a:r>
            <a:r>
              <a:rPr lang="en-US" baseline="0" dirty="0" smtClean="0">
                <a:latin typeface="Arial" charset="0"/>
              </a:rPr>
              <a:t> and administration respond quickly and effectively to an incident.</a:t>
            </a:r>
            <a:endParaRPr lang="en-US" dirty="0">
              <a:latin typeface="Arial" charset="0"/>
            </a:endParaRPr>
          </a:p>
        </p:txBody>
      </p:sp>
      <p:sp>
        <p:nvSpPr>
          <p:cNvPr id="304132"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charset="0"/>
                <a:ea typeface="ＭＳ Ｐゴシック" charset="0"/>
              </a:defRPr>
            </a:lvl1pPr>
            <a:lvl2pPr marL="741866" indent="-284616">
              <a:defRPr sz="1200">
                <a:solidFill>
                  <a:schemeClr val="tx1"/>
                </a:solidFill>
                <a:latin typeface="Calibri" charset="0"/>
                <a:ea typeface="ＭＳ Ｐゴシック" charset="0"/>
              </a:defRPr>
            </a:lvl2pPr>
            <a:lvl3pPr marL="1141571" indent="-227070">
              <a:defRPr sz="1200">
                <a:solidFill>
                  <a:schemeClr val="tx1"/>
                </a:solidFill>
                <a:latin typeface="Calibri" charset="0"/>
                <a:ea typeface="ＭＳ Ｐゴシック" charset="0"/>
              </a:defRPr>
            </a:lvl3pPr>
            <a:lvl4pPr marL="1598821" indent="-227070">
              <a:defRPr sz="1200">
                <a:solidFill>
                  <a:schemeClr val="tx1"/>
                </a:solidFill>
                <a:latin typeface="Calibri" charset="0"/>
                <a:ea typeface="ＭＳ Ｐゴシック" charset="0"/>
              </a:defRPr>
            </a:lvl4pPr>
            <a:lvl5pPr marL="2056072" indent="-227070">
              <a:defRPr sz="1200">
                <a:solidFill>
                  <a:schemeClr val="tx1"/>
                </a:solidFill>
                <a:latin typeface="Calibri" charset="0"/>
                <a:ea typeface="ＭＳ Ｐゴシック" charset="0"/>
              </a:defRPr>
            </a:lvl5pPr>
            <a:lvl6pPr marL="2503991" indent="-227070" eaLnBrk="0" fontAlgn="base" hangingPunct="0">
              <a:spcBef>
                <a:spcPct val="30000"/>
              </a:spcBef>
              <a:spcAft>
                <a:spcPct val="0"/>
              </a:spcAft>
              <a:defRPr sz="1200">
                <a:solidFill>
                  <a:schemeClr val="tx1"/>
                </a:solidFill>
                <a:latin typeface="Calibri" charset="0"/>
                <a:ea typeface="ＭＳ Ｐゴシック" charset="0"/>
              </a:defRPr>
            </a:lvl6pPr>
            <a:lvl7pPr marL="2951910" indent="-227070" eaLnBrk="0" fontAlgn="base" hangingPunct="0">
              <a:spcBef>
                <a:spcPct val="30000"/>
              </a:spcBef>
              <a:spcAft>
                <a:spcPct val="0"/>
              </a:spcAft>
              <a:defRPr sz="1200">
                <a:solidFill>
                  <a:schemeClr val="tx1"/>
                </a:solidFill>
                <a:latin typeface="Calibri" charset="0"/>
                <a:ea typeface="ＭＳ Ｐゴシック" charset="0"/>
              </a:defRPr>
            </a:lvl7pPr>
            <a:lvl8pPr marL="3399828" indent="-227070" eaLnBrk="0" fontAlgn="base" hangingPunct="0">
              <a:spcBef>
                <a:spcPct val="30000"/>
              </a:spcBef>
              <a:spcAft>
                <a:spcPct val="0"/>
              </a:spcAft>
              <a:defRPr sz="1200">
                <a:solidFill>
                  <a:schemeClr val="tx1"/>
                </a:solidFill>
                <a:latin typeface="Calibri" charset="0"/>
                <a:ea typeface="ＭＳ Ｐゴシック" charset="0"/>
              </a:defRPr>
            </a:lvl8pPr>
            <a:lvl9pPr marL="3847747" indent="-227070" eaLnBrk="0" fontAlgn="base" hangingPunct="0">
              <a:spcBef>
                <a:spcPct val="30000"/>
              </a:spcBef>
              <a:spcAft>
                <a:spcPct val="0"/>
              </a:spcAft>
              <a:defRPr sz="1200">
                <a:solidFill>
                  <a:schemeClr val="tx1"/>
                </a:solidFill>
                <a:latin typeface="Calibri" charset="0"/>
                <a:ea typeface="ＭＳ Ｐゴシック" charset="0"/>
              </a:defRPr>
            </a:lvl9pPr>
          </a:lstStyle>
          <a:p>
            <a:fld id="{DAFA8E17-EF29-C845-B271-1C0D1D9F1D89}" type="slidenum">
              <a:rPr lang="en-US">
                <a:solidFill>
                  <a:srgbClr val="8CC63F"/>
                </a:solidFill>
                <a:latin typeface="Century Gothic" charset="0"/>
                <a:cs typeface="ＭＳ Ｐゴシック" charset="0"/>
              </a:rPr>
              <a:pPr/>
              <a:t>39</a:t>
            </a:fld>
            <a:endParaRPr lang="en-US">
              <a:solidFill>
                <a:srgbClr val="8CC63F"/>
              </a:solidFill>
              <a:latin typeface="Century Gothic" charset="0"/>
              <a:cs typeface="ＭＳ Ｐゴシック" charset="0"/>
            </a:endParaRPr>
          </a:p>
        </p:txBody>
      </p:sp>
    </p:spTree>
    <p:extLst>
      <p:ext uri="{BB962C8B-B14F-4D97-AF65-F5344CB8AC3E}">
        <p14:creationId xmlns:p14="http://schemas.microsoft.com/office/powerpoint/2010/main" val="35110619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08227"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smtClean="0">
                <a:latin typeface="Arial" charset="0"/>
              </a:rPr>
              <a:t>We have covered a great deal of material this morning.  Let’s summarize the components of designing an</a:t>
            </a:r>
            <a:r>
              <a:rPr lang="en-US" baseline="0" dirty="0" smtClean="0">
                <a:latin typeface="Arial" charset="0"/>
              </a:rPr>
              <a:t> effective discipline plan.  When we have defined the behaviors on our campuses we can develop a process to respond effectively. T</a:t>
            </a:r>
            <a:r>
              <a:rPr lang="en-US" dirty="0" smtClean="0">
                <a:latin typeface="Arial" charset="0"/>
              </a:rPr>
              <a:t>eams </a:t>
            </a:r>
            <a:r>
              <a:rPr lang="en-US" dirty="0">
                <a:latin typeface="Arial" charset="0"/>
              </a:rPr>
              <a:t>should realize that disciplinary actions </a:t>
            </a:r>
            <a:r>
              <a:rPr lang="en-US" dirty="0" err="1">
                <a:latin typeface="Arial" charset="0"/>
              </a:rPr>
              <a:t>aren</a:t>
            </a:r>
            <a:r>
              <a:rPr lang="ja-JP" altLang="en-US" dirty="0">
                <a:latin typeface="Arial" charset="0"/>
                <a:cs typeface="ＭＳ Ｐゴシック" charset="0"/>
              </a:rPr>
              <a:t>’</a:t>
            </a:r>
            <a:r>
              <a:rPr lang="en-US" altLang="ja-JP" dirty="0">
                <a:latin typeface="Arial" charset="0"/>
                <a:cs typeface="ＭＳ Ｐゴシック" charset="0"/>
              </a:rPr>
              <a:t>t limited to phone calls home, detention, and suspension. A comprehensive discipline plan includes strategies to help prevent problem behavior from occurring, and should also have a strong emphasis on teaching appropriate alternative behaviors. </a:t>
            </a:r>
            <a:r>
              <a:rPr lang="en-US" altLang="ja-JP" dirty="0" smtClean="0">
                <a:latin typeface="Arial" charset="0"/>
                <a:cs typeface="ＭＳ Ｐゴシック" charset="0"/>
              </a:rPr>
              <a:t>When </a:t>
            </a:r>
            <a:r>
              <a:rPr lang="en-US" altLang="ja-JP" dirty="0">
                <a:latin typeface="Arial" charset="0"/>
                <a:cs typeface="ＭＳ Ｐゴシック" charset="0"/>
              </a:rPr>
              <a:t>planning </a:t>
            </a:r>
            <a:r>
              <a:rPr lang="en-US" altLang="ja-JP" dirty="0" smtClean="0">
                <a:latin typeface="Arial" charset="0"/>
                <a:cs typeface="ＭＳ Ｐゴシック" charset="0"/>
              </a:rPr>
              <a:t>responses </a:t>
            </a:r>
            <a:r>
              <a:rPr lang="en-US" altLang="ja-JP" dirty="0">
                <a:latin typeface="Arial" charset="0"/>
                <a:cs typeface="ＭＳ Ｐゴシック" charset="0"/>
              </a:rPr>
              <a:t>to problem </a:t>
            </a:r>
            <a:r>
              <a:rPr lang="en-US" altLang="ja-JP" dirty="0" smtClean="0">
                <a:latin typeface="Arial" charset="0"/>
                <a:cs typeface="ＭＳ Ｐゴシック" charset="0"/>
              </a:rPr>
              <a:t>behaviors</a:t>
            </a:r>
            <a:r>
              <a:rPr lang="en-US" altLang="ja-JP" baseline="0" dirty="0" smtClean="0">
                <a:latin typeface="Arial" charset="0"/>
                <a:cs typeface="ＭＳ Ｐゴシック" charset="0"/>
              </a:rPr>
              <a:t> or </a:t>
            </a:r>
            <a:r>
              <a:rPr lang="en-US" altLang="ja-JP" dirty="0" smtClean="0">
                <a:latin typeface="Arial" charset="0"/>
                <a:cs typeface="ＭＳ Ｐゴシック" charset="0"/>
              </a:rPr>
              <a:t>response </a:t>
            </a:r>
            <a:r>
              <a:rPr lang="en-US" altLang="ja-JP" dirty="0">
                <a:latin typeface="Arial" charset="0"/>
                <a:cs typeface="ＭＳ Ｐゴシック" charset="0"/>
              </a:rPr>
              <a:t>hierarchies, teams should include strategies that fit the characteristics of preventing &amp; responding </a:t>
            </a:r>
            <a:r>
              <a:rPr lang="en-US" altLang="ja-JP" dirty="0" smtClean="0">
                <a:latin typeface="Arial" charset="0"/>
                <a:cs typeface="ＭＳ Ｐゴシック" charset="0"/>
              </a:rPr>
              <a:t>effectively.</a:t>
            </a:r>
            <a:r>
              <a:rPr lang="en-US" altLang="ja-JP" baseline="0" dirty="0" smtClean="0">
                <a:latin typeface="Arial" charset="0"/>
                <a:cs typeface="ＭＳ Ｐゴシック" charset="0"/>
              </a:rPr>
              <a:t>  Follow-up</a:t>
            </a:r>
            <a:r>
              <a:rPr lang="en-US" altLang="ja-JP" dirty="0" smtClean="0">
                <a:latin typeface="Arial" charset="0"/>
                <a:cs typeface="ＭＳ Ｐゴシック" charset="0"/>
              </a:rPr>
              <a:t> or</a:t>
            </a:r>
            <a:r>
              <a:rPr lang="en-US" altLang="ja-JP" baseline="0" dirty="0" smtClean="0">
                <a:latin typeface="Arial" charset="0"/>
                <a:cs typeface="ＭＳ Ｐゴシック" charset="0"/>
              </a:rPr>
              <a:t> </a:t>
            </a:r>
            <a:r>
              <a:rPr lang="en-US" altLang="ja-JP" dirty="0" smtClean="0">
                <a:latin typeface="Arial" charset="0"/>
                <a:cs typeface="ＭＳ Ｐゴシック" charset="0"/>
              </a:rPr>
              <a:t>what </a:t>
            </a:r>
            <a:r>
              <a:rPr lang="en-US" altLang="ja-JP" dirty="0">
                <a:latin typeface="Arial" charset="0"/>
                <a:cs typeface="ＭＳ Ｐゴシック" charset="0"/>
              </a:rPr>
              <a:t>schools do after an administrative decision can lay the groundwork for preventing additional infractions</a:t>
            </a:r>
            <a:r>
              <a:rPr lang="en-US" altLang="ja-JP" dirty="0" smtClean="0">
                <a:latin typeface="Arial" charset="0"/>
                <a:cs typeface="ＭＳ Ｐゴシック" charset="0"/>
              </a:rPr>
              <a:t>.  The goal of discipline procedures is to ensure that all stakeholders are aware of the discipline process and adhere to it.  Ensuring that data is being collected through the use of forms for both minor and major incidents.  And that the data</a:t>
            </a:r>
            <a:r>
              <a:rPr lang="en-US" altLang="ja-JP" baseline="0" dirty="0" smtClean="0">
                <a:latin typeface="Arial" charset="0"/>
                <a:cs typeface="ＭＳ Ｐゴシック" charset="0"/>
              </a:rPr>
              <a:t> is used to drive decisions regarding managing behaviors.</a:t>
            </a:r>
            <a:endParaRPr lang="en-US" dirty="0">
              <a:latin typeface="Arial" charset="0"/>
            </a:endParaRPr>
          </a:p>
        </p:txBody>
      </p:sp>
    </p:spTree>
    <p:extLst>
      <p:ext uri="{BB962C8B-B14F-4D97-AF65-F5344CB8AC3E}">
        <p14:creationId xmlns:p14="http://schemas.microsoft.com/office/powerpoint/2010/main" val="17815164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would like to close with a few pol questions.</a:t>
            </a:r>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41</a:t>
            </a:fld>
            <a:endParaRPr lang="en-US"/>
          </a:p>
        </p:txBody>
      </p:sp>
    </p:spTree>
    <p:extLst>
      <p:ext uri="{BB962C8B-B14F-4D97-AF65-F5344CB8AC3E}">
        <p14:creationId xmlns:p14="http://schemas.microsoft.com/office/powerpoint/2010/main" val="39978312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21F0334-8EF9-5749-B5C8-989C236FA2B6}" type="slidenum">
              <a:rPr lang="en-US" smtClean="0"/>
              <a:t>42</a:t>
            </a:fld>
            <a:endParaRPr lang="en-US"/>
          </a:p>
        </p:txBody>
      </p:sp>
    </p:spTree>
    <p:extLst>
      <p:ext uri="{BB962C8B-B14F-4D97-AF65-F5344CB8AC3E}">
        <p14:creationId xmlns:p14="http://schemas.microsoft.com/office/powerpoint/2010/main" val="276969837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21F0334-8EF9-5749-B5C8-989C236FA2B6}" type="slidenum">
              <a:rPr lang="en-US" smtClean="0"/>
              <a:t>43</a:t>
            </a:fld>
            <a:endParaRPr lang="en-US"/>
          </a:p>
        </p:txBody>
      </p:sp>
    </p:spTree>
    <p:extLst>
      <p:ext uri="{BB962C8B-B14F-4D97-AF65-F5344CB8AC3E}">
        <p14:creationId xmlns:p14="http://schemas.microsoft.com/office/powerpoint/2010/main" val="252668795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21F0334-8EF9-5749-B5C8-989C236FA2B6}" type="slidenum">
              <a:rPr lang="en-US" smtClean="0"/>
              <a:t>44</a:t>
            </a:fld>
            <a:endParaRPr lang="en-US"/>
          </a:p>
        </p:txBody>
      </p:sp>
    </p:spTree>
    <p:extLst>
      <p:ext uri="{BB962C8B-B14F-4D97-AF65-F5344CB8AC3E}">
        <p14:creationId xmlns:p14="http://schemas.microsoft.com/office/powerpoint/2010/main" val="1100628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Palatino Linotype"/>
            </a:endParaRPr>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Palatino Linotype"/>
            </a:endParaRPr>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Palatino Linotype"/>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727807"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hasCustomPrompt="1"/>
          </p:nvPr>
        </p:nvSpPr>
        <p:spPr>
          <a:xfrm>
            <a:off x="6629400" y="274638"/>
            <a:ext cx="2057400" cy="5851525"/>
          </a:xfrm>
        </p:spPr>
        <p:txBody>
          <a:bodyPr vert="eaVert"/>
          <a:lstStyle/>
          <a:p>
            <a:r>
              <a:rPr lang="en-US" dirty="0" smtClean="0"/>
              <a:t>Testing Master title style</a:t>
            </a:r>
            <a:endParaRPr lang="en-US" dirty="0"/>
          </a:p>
        </p:txBody>
      </p:sp>
      <p:sp>
        <p:nvSpPr>
          <p:cNvPr id="3" name="Vertical Text Placeholder 2"/>
          <p:cNvSpPr>
            <a:spLocks noGrp="1"/>
          </p:cNvSpPr>
          <p:nvPr>
            <p:ph type="body" orient="vert" idx="1" hasCustomPrompt="1"/>
          </p:nvPr>
        </p:nvSpPr>
        <p:spPr>
          <a:xfrm>
            <a:off x="457200" y="274638"/>
            <a:ext cx="6019800" cy="5851525"/>
          </a:xfrm>
        </p:spPr>
        <p:txBody>
          <a:bodyPr vert="eaVert"/>
          <a:lstStyle/>
          <a:p>
            <a:pPr lvl="0"/>
            <a:r>
              <a:rPr lang="en-US" dirty="0" smtClean="0"/>
              <a:t>Why use this layout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pic>
        <p:nvPicPr>
          <p:cNvPr id="4" name="Picture 3" descr="Screen shot 2011-03-29 at 1.41.07 PM.png"/>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495194" y="6158313"/>
            <a:ext cx="3063002" cy="448244"/>
          </a:xfrm>
          <a:prstGeom prst="rect">
            <a:avLst/>
          </a:prstGeom>
        </p:spPr>
      </p:pic>
      <p:sp>
        <p:nvSpPr>
          <p:cNvPr id="5" name="TextBox 4"/>
          <p:cNvSpPr txBox="1"/>
          <p:nvPr userDrawn="1"/>
        </p:nvSpPr>
        <p:spPr>
          <a:xfrm>
            <a:off x="5096524" y="6226337"/>
            <a:ext cx="3590276" cy="276999"/>
          </a:xfrm>
          <a:prstGeom prst="rect">
            <a:avLst/>
          </a:prstGeom>
          <a:noFill/>
        </p:spPr>
        <p:txBody>
          <a:bodyPr wrap="square" rtlCol="0">
            <a:spAutoFit/>
          </a:bodyPr>
          <a:lstStyle/>
          <a:p>
            <a:r>
              <a:rPr lang="en-US" sz="1200" dirty="0">
                <a:solidFill>
                  <a:prstClr val="black">
                    <a:lumMod val="50000"/>
                    <a:lumOff val="50000"/>
                  </a:prstClr>
                </a:solidFill>
                <a:latin typeface="Century Gothic"/>
              </a:rPr>
              <a:t>Diversity,  Prevention &amp; Intervention Dept.</a:t>
            </a:r>
            <a:endParaRPr lang="en-US" sz="1200" dirty="0">
              <a:solidFill>
                <a:prstClr val="black"/>
              </a:solidFill>
              <a:latin typeface="Palatino Linotype"/>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8.emf"/><Relationship Id="rId4" Type="http://schemas.openxmlformats.org/officeDocument/2006/relationships/oleObject" Target="../embeddings/oleObject1.bin"/></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ww.browardprevention.org/" TargetMode="External"/><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7.png"/><Relationship Id="rId5" Type="http://schemas.openxmlformats.org/officeDocument/2006/relationships/image" Target="../media/image3.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Grp="1" noChangeArrowheads="1"/>
          </p:cNvSpPr>
          <p:nvPr>
            <p:ph type="title"/>
          </p:nvPr>
        </p:nvSpPr>
        <p:spPr>
          <a:xfrm>
            <a:off x="228600" y="2401998"/>
            <a:ext cx="8686800" cy="3988629"/>
          </a:xfrm>
          <a:extLst/>
        </p:spPr>
        <p:txBody>
          <a:bodyPr/>
          <a:lstStyle/>
          <a:p>
            <a:pPr eaLnBrk="1" hangingPunct="1">
              <a:defRPr/>
            </a:pPr>
            <a:r>
              <a:rPr lang="en-US" sz="4800" dirty="0">
                <a:solidFill>
                  <a:schemeClr val="bg2">
                    <a:lumMod val="50000"/>
                  </a:schemeClr>
                </a:solidFill>
                <a:latin typeface="Arial"/>
                <a:ea typeface="ＭＳ Ｐゴシック" charset="0"/>
                <a:cs typeface="Arial"/>
              </a:rPr>
              <a:t>Tier 1</a:t>
            </a:r>
            <a:br>
              <a:rPr lang="en-US" sz="4800" dirty="0">
                <a:solidFill>
                  <a:schemeClr val="bg2">
                    <a:lumMod val="50000"/>
                  </a:schemeClr>
                </a:solidFill>
                <a:latin typeface="Arial"/>
                <a:ea typeface="ＭＳ Ｐゴシック" charset="0"/>
                <a:cs typeface="Arial"/>
              </a:rPr>
            </a:br>
            <a:r>
              <a:rPr lang="en-US" sz="4800" dirty="0" smtClean="0">
                <a:solidFill>
                  <a:schemeClr val="bg2">
                    <a:lumMod val="50000"/>
                  </a:schemeClr>
                </a:solidFill>
                <a:latin typeface="Arial"/>
                <a:ea typeface="ＭＳ Ｐゴシック" charset="0"/>
                <a:cs typeface="Arial"/>
              </a:rPr>
              <a:t>Response to Intervention for Behavior (RtI:B)</a:t>
            </a:r>
            <a:br>
              <a:rPr lang="en-US" sz="4800" dirty="0" smtClean="0">
                <a:solidFill>
                  <a:schemeClr val="bg2">
                    <a:lumMod val="50000"/>
                  </a:schemeClr>
                </a:solidFill>
                <a:latin typeface="Arial"/>
                <a:ea typeface="ＭＳ Ｐゴシック" charset="0"/>
                <a:cs typeface="Arial"/>
              </a:rPr>
            </a:br>
            <a:r>
              <a:rPr lang="en-US" sz="1800" dirty="0">
                <a:solidFill>
                  <a:schemeClr val="bg2">
                    <a:lumMod val="50000"/>
                  </a:schemeClr>
                </a:solidFill>
                <a:latin typeface="Arial"/>
                <a:ea typeface="ＭＳ Ｐゴシック" charset="0"/>
                <a:cs typeface="Arial"/>
              </a:rPr>
              <a:t/>
            </a:r>
            <a:br>
              <a:rPr lang="en-US" sz="1800" dirty="0">
                <a:solidFill>
                  <a:schemeClr val="bg2">
                    <a:lumMod val="50000"/>
                  </a:schemeClr>
                </a:solidFill>
                <a:latin typeface="Arial"/>
                <a:ea typeface="ＭＳ Ｐゴシック" charset="0"/>
                <a:cs typeface="Arial"/>
              </a:rPr>
            </a:br>
            <a:r>
              <a:rPr lang="en-US" sz="4800" dirty="0" smtClean="0">
                <a:solidFill>
                  <a:schemeClr val="bg2">
                    <a:lumMod val="50000"/>
                  </a:schemeClr>
                </a:solidFill>
                <a:latin typeface="Arial"/>
                <a:ea typeface="ＭＳ Ｐゴシック" charset="0"/>
                <a:cs typeface="Arial"/>
              </a:rPr>
              <a:t/>
            </a:r>
            <a:br>
              <a:rPr lang="en-US" sz="4800" dirty="0" smtClean="0">
                <a:solidFill>
                  <a:schemeClr val="bg2">
                    <a:lumMod val="50000"/>
                  </a:schemeClr>
                </a:solidFill>
                <a:latin typeface="Arial"/>
                <a:ea typeface="ＭＳ Ｐゴシック" charset="0"/>
                <a:cs typeface="Arial"/>
              </a:rPr>
            </a:br>
            <a:r>
              <a:rPr lang="en-US" sz="4800" dirty="0" smtClean="0">
                <a:solidFill>
                  <a:schemeClr val="bg2">
                    <a:lumMod val="50000"/>
                  </a:schemeClr>
                </a:solidFill>
                <a:latin typeface="Arial"/>
                <a:ea typeface="ＭＳ Ｐゴシック" charset="0"/>
                <a:cs typeface="Arial"/>
              </a:rPr>
              <a:t/>
            </a:r>
            <a:br>
              <a:rPr lang="en-US" sz="4800" dirty="0" smtClean="0">
                <a:solidFill>
                  <a:schemeClr val="bg2">
                    <a:lumMod val="50000"/>
                  </a:schemeClr>
                </a:solidFill>
                <a:latin typeface="Arial"/>
                <a:ea typeface="ＭＳ Ｐゴシック" charset="0"/>
                <a:cs typeface="Arial"/>
              </a:rPr>
            </a:br>
            <a:r>
              <a:rPr lang="en-US" sz="1000" dirty="0" smtClean="0">
                <a:solidFill>
                  <a:schemeClr val="bg2">
                    <a:lumMod val="50000"/>
                  </a:schemeClr>
                </a:solidFill>
                <a:latin typeface="Arial"/>
                <a:ea typeface="ＭＳ Ｐゴシック" charset="0"/>
                <a:cs typeface="Arial"/>
              </a:rPr>
              <a:t/>
            </a:r>
            <a:br>
              <a:rPr lang="en-US" sz="1000" dirty="0" smtClean="0">
                <a:solidFill>
                  <a:schemeClr val="bg2">
                    <a:lumMod val="50000"/>
                  </a:schemeClr>
                </a:solidFill>
                <a:latin typeface="Arial"/>
                <a:ea typeface="ＭＳ Ｐゴシック" charset="0"/>
                <a:cs typeface="Arial"/>
              </a:rPr>
            </a:br>
            <a:r>
              <a:rPr lang="en-US" sz="3200" dirty="0" smtClean="0">
                <a:solidFill>
                  <a:schemeClr val="bg1">
                    <a:lumMod val="50000"/>
                  </a:schemeClr>
                </a:solidFill>
                <a:latin typeface="Arial"/>
                <a:ea typeface="ＭＳ Ｐゴシック" charset="0"/>
                <a:cs typeface="Arial"/>
              </a:rPr>
              <a:t>Addressing </a:t>
            </a:r>
            <a:r>
              <a:rPr lang="en-US" sz="3200" dirty="0">
                <a:solidFill>
                  <a:schemeClr val="bg1">
                    <a:lumMod val="50000"/>
                  </a:schemeClr>
                </a:solidFill>
                <a:latin typeface="Arial"/>
                <a:ea typeface="ＭＳ Ｐゴシック" charset="0"/>
                <a:cs typeface="Arial"/>
              </a:rPr>
              <a:t>the Behavior of </a:t>
            </a:r>
            <a:r>
              <a:rPr lang="en-US" sz="3200" i="1" dirty="0">
                <a:solidFill>
                  <a:schemeClr val="bg1">
                    <a:lumMod val="50000"/>
                  </a:schemeClr>
                </a:solidFill>
                <a:latin typeface="Arial"/>
                <a:ea typeface="ＭＳ Ｐゴシック" charset="0"/>
                <a:cs typeface="Arial"/>
              </a:rPr>
              <a:t>All </a:t>
            </a:r>
            <a:r>
              <a:rPr lang="en-US" sz="3200" dirty="0">
                <a:solidFill>
                  <a:schemeClr val="bg1">
                    <a:lumMod val="50000"/>
                  </a:schemeClr>
                </a:solidFill>
                <a:latin typeface="Arial"/>
                <a:ea typeface="ＭＳ Ｐゴシック" charset="0"/>
                <a:cs typeface="Arial"/>
              </a:rPr>
              <a:t>Students</a:t>
            </a:r>
            <a:br>
              <a:rPr lang="en-US" sz="3200" dirty="0">
                <a:solidFill>
                  <a:schemeClr val="bg1">
                    <a:lumMod val="50000"/>
                  </a:schemeClr>
                </a:solidFill>
                <a:latin typeface="Arial"/>
                <a:ea typeface="ＭＳ Ｐゴシック" charset="0"/>
                <a:cs typeface="Arial"/>
              </a:rPr>
            </a:br>
            <a:r>
              <a:rPr lang="en-US" sz="3200" i="1" dirty="0">
                <a:solidFill>
                  <a:schemeClr val="bg1">
                    <a:lumMod val="50000"/>
                  </a:schemeClr>
                </a:solidFill>
                <a:latin typeface="Arial"/>
                <a:ea typeface="ＭＳ Ｐゴシック" charset="0"/>
                <a:cs typeface="Arial"/>
              </a:rPr>
              <a:t/>
            </a:r>
            <a:br>
              <a:rPr lang="en-US" sz="3200" i="1" dirty="0">
                <a:solidFill>
                  <a:schemeClr val="bg1">
                    <a:lumMod val="50000"/>
                  </a:schemeClr>
                </a:solidFill>
                <a:latin typeface="Arial"/>
                <a:ea typeface="ＭＳ Ｐゴシック" charset="0"/>
                <a:cs typeface="Arial"/>
              </a:rPr>
            </a:br>
            <a:endParaRPr lang="en-US" sz="3200" dirty="0">
              <a:solidFill>
                <a:srgbClr val="7F7F7F"/>
              </a:solidFill>
              <a:latin typeface="Arial"/>
              <a:ea typeface="ＭＳ Ｐゴシック" charset="0"/>
              <a:cs typeface="Arial"/>
            </a:endParaRPr>
          </a:p>
        </p:txBody>
      </p:sp>
      <p:pic>
        <p:nvPicPr>
          <p:cNvPr id="2" name="Picture 1" descr="RtIB-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7394" y="3143732"/>
            <a:ext cx="2159099" cy="1464978"/>
          </a:xfrm>
          <a:prstGeom prst="rect">
            <a:avLst/>
          </a:prstGeom>
        </p:spPr>
      </p:pic>
    </p:spTree>
    <p:extLst>
      <p:ext uri="{BB962C8B-B14F-4D97-AF65-F5344CB8AC3E}">
        <p14:creationId xmlns:p14="http://schemas.microsoft.com/office/powerpoint/2010/main" val="7949540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sz="4400" dirty="0" smtClean="0">
                <a:latin typeface="Arial"/>
                <a:cs typeface="Arial"/>
              </a:rPr>
              <a:t>District </a:t>
            </a:r>
            <a:r>
              <a:rPr lang="en-US" sz="4400" dirty="0" err="1" smtClean="0">
                <a:latin typeface="Arial"/>
                <a:cs typeface="Arial"/>
              </a:rPr>
              <a:t>RtI:B</a:t>
            </a:r>
            <a:r>
              <a:rPr lang="en-US" sz="4400" dirty="0" smtClean="0">
                <a:latin typeface="Arial"/>
                <a:cs typeface="Arial"/>
              </a:rPr>
              <a:t> Mission Statement </a:t>
            </a:r>
            <a:endParaRPr lang="en-US" sz="4400" dirty="0">
              <a:latin typeface="Arial"/>
              <a:cs typeface="Arial"/>
            </a:endParaRPr>
          </a:p>
        </p:txBody>
      </p:sp>
      <p:sp>
        <p:nvSpPr>
          <p:cNvPr id="3" name="Content Placeholder 2"/>
          <p:cNvSpPr>
            <a:spLocks noGrp="1"/>
          </p:cNvSpPr>
          <p:nvPr>
            <p:ph idx="1"/>
          </p:nvPr>
        </p:nvSpPr>
        <p:spPr/>
        <p:txBody>
          <a:bodyPr/>
          <a:lstStyle/>
          <a:p>
            <a:pPr marL="0" indent="0">
              <a:spcBef>
                <a:spcPts val="600"/>
              </a:spcBef>
              <a:buNone/>
              <a:defRPr/>
            </a:pPr>
            <a:r>
              <a:rPr lang="en-US" sz="2800" b="1" dirty="0">
                <a:solidFill>
                  <a:schemeClr val="bg2">
                    <a:lumMod val="50000"/>
                  </a:schemeClr>
                </a:solidFill>
                <a:latin typeface="Arial"/>
                <a:cs typeface="Arial"/>
              </a:rPr>
              <a:t>Tier 1 Training </a:t>
            </a:r>
            <a:r>
              <a:rPr lang="en-US" sz="2800" b="1" dirty="0">
                <a:solidFill>
                  <a:srgbClr val="577293"/>
                </a:solidFill>
                <a:latin typeface="Arial"/>
                <a:cs typeface="Arial"/>
              </a:rPr>
              <a:t>Across Broward</a:t>
            </a:r>
          </a:p>
          <a:p>
            <a:pPr marL="0" indent="0">
              <a:spcBef>
                <a:spcPts val="600"/>
              </a:spcBef>
              <a:buNone/>
              <a:defRPr/>
            </a:pPr>
            <a:endParaRPr lang="en-US" sz="2800" dirty="0">
              <a:solidFill>
                <a:srgbClr val="003A74"/>
              </a:solidFill>
              <a:latin typeface="Arial"/>
              <a:cs typeface="Arial"/>
            </a:endParaRPr>
          </a:p>
          <a:p>
            <a:pPr marL="0" indent="0" algn="just">
              <a:lnSpc>
                <a:spcPct val="120000"/>
              </a:lnSpc>
              <a:spcBef>
                <a:spcPts val="0"/>
              </a:spcBef>
              <a:buNone/>
              <a:defRPr/>
            </a:pPr>
            <a:r>
              <a:rPr lang="en-US" dirty="0">
                <a:latin typeface="Arial"/>
                <a:ea typeface="ＭＳ Ｐゴシック" charset="0"/>
                <a:cs typeface="Arial"/>
              </a:rPr>
              <a:t>To assist </a:t>
            </a:r>
            <a:r>
              <a:rPr lang="en-US" dirty="0" err="1">
                <a:latin typeface="Arial"/>
                <a:ea typeface="ＭＳ Ｐゴシック" charset="0"/>
                <a:cs typeface="Arial"/>
              </a:rPr>
              <a:t>RtI:B</a:t>
            </a:r>
            <a:r>
              <a:rPr lang="en-US" dirty="0">
                <a:latin typeface="Arial"/>
                <a:ea typeface="ＭＳ Ｐゴシック" charset="0"/>
                <a:cs typeface="Arial"/>
              </a:rPr>
              <a:t> teams in developing new, positively-oriented strategies that are grounded in research </a:t>
            </a:r>
            <a:r>
              <a:rPr lang="en-US" dirty="0" smtClean="0">
                <a:latin typeface="Arial"/>
                <a:ea typeface="ＭＳ Ｐゴシック" charset="0"/>
                <a:cs typeface="Arial"/>
              </a:rPr>
              <a:t>and </a:t>
            </a:r>
            <a:r>
              <a:rPr lang="en-US" dirty="0">
                <a:latin typeface="Arial"/>
                <a:ea typeface="ＭＳ Ｐゴシック" charset="0"/>
                <a:cs typeface="Arial"/>
              </a:rPr>
              <a:t>support at-risk students while helping ALL students become more successful learners and leaders.</a:t>
            </a:r>
            <a:endParaRPr lang="en-US" dirty="0">
              <a:latin typeface="Arial"/>
              <a:cs typeface="Arial"/>
            </a:endParaRPr>
          </a:p>
          <a:p>
            <a:pPr marL="0" indent="0">
              <a:buNone/>
            </a:pPr>
            <a:endParaRPr lang="en-US" dirty="0"/>
          </a:p>
        </p:txBody>
      </p:sp>
    </p:spTree>
    <p:extLst>
      <p:ext uri="{BB962C8B-B14F-4D97-AF65-F5344CB8AC3E}">
        <p14:creationId xmlns:p14="http://schemas.microsoft.com/office/powerpoint/2010/main" val="10135140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3"/>
          <p:cNvSpPr>
            <a:spLocks noGrp="1"/>
          </p:cNvSpPr>
          <p:nvPr>
            <p:ph type="title"/>
          </p:nvPr>
        </p:nvSpPr>
        <p:spPr>
          <a:xfrm>
            <a:off x="457200" y="326571"/>
            <a:ext cx="8229600" cy="1444853"/>
          </a:xfrm>
        </p:spPr>
        <p:txBody>
          <a:bodyPr/>
          <a:lstStyle/>
          <a:p>
            <a:pPr eaLnBrk="1" hangingPunct="1">
              <a:defRPr/>
            </a:pPr>
            <a:r>
              <a:rPr lang="en-US" sz="3600" dirty="0" smtClean="0">
                <a:latin typeface="Arial"/>
                <a:ea typeface="ＭＳ Ｐゴシック" charset="0"/>
                <a:cs typeface="Arial"/>
              </a:rPr>
              <a:t>Response to Intervention for Behavior</a:t>
            </a:r>
            <a:br>
              <a:rPr lang="en-US" sz="3600" dirty="0" smtClean="0">
                <a:latin typeface="Arial"/>
                <a:ea typeface="ＭＳ Ｐゴシック" charset="0"/>
                <a:cs typeface="Arial"/>
              </a:rPr>
            </a:br>
            <a:r>
              <a:rPr lang="en-US" sz="3600" dirty="0" smtClean="0">
                <a:latin typeface="Arial"/>
                <a:ea typeface="ＭＳ Ｐゴシック" charset="0"/>
                <a:cs typeface="Arial"/>
              </a:rPr>
              <a:t>RtI:B Webinar Series</a:t>
            </a:r>
            <a:endParaRPr lang="en-US" sz="3600" dirty="0">
              <a:latin typeface="Arial"/>
              <a:ea typeface="ＭＳ Ｐゴシック" charset="0"/>
              <a:cs typeface="Arial"/>
            </a:endParaRPr>
          </a:p>
        </p:txBody>
      </p:sp>
      <p:sp>
        <p:nvSpPr>
          <p:cNvPr id="32771" name="Content Placeholder 4"/>
          <p:cNvSpPr>
            <a:spLocks noGrp="1"/>
          </p:cNvSpPr>
          <p:nvPr>
            <p:ph idx="1"/>
          </p:nvPr>
        </p:nvSpPr>
        <p:spPr>
          <a:xfrm>
            <a:off x="696259" y="2177143"/>
            <a:ext cx="7696200" cy="3918857"/>
          </a:xfrm>
        </p:spPr>
        <p:txBody>
          <a:bodyPr>
            <a:normAutofit/>
          </a:bodyPr>
          <a:lstStyle/>
          <a:p>
            <a:pPr marL="0" indent="0" algn="ctr">
              <a:buNone/>
              <a:defRPr/>
            </a:pPr>
            <a:r>
              <a:rPr lang="en-US" b="1" dirty="0" smtClean="0">
                <a:solidFill>
                  <a:srgbClr val="234271"/>
                </a:solidFill>
                <a:latin typeface="Arial"/>
                <a:ea typeface="ＭＳ Ｐゴシック" charset="0"/>
                <a:cs typeface="Arial"/>
              </a:rPr>
              <a:t>Training Opportunity:</a:t>
            </a:r>
            <a:endParaRPr lang="en-US" b="1" dirty="0">
              <a:solidFill>
                <a:srgbClr val="234271"/>
              </a:solidFill>
              <a:latin typeface="Arial"/>
              <a:ea typeface="ＭＳ Ｐゴシック" charset="0"/>
              <a:cs typeface="Arial"/>
            </a:endParaRPr>
          </a:p>
          <a:p>
            <a:pPr marL="400050" lvl="1" indent="0">
              <a:buNone/>
              <a:defRPr/>
            </a:pPr>
            <a:r>
              <a:rPr lang="en-US" sz="2400" dirty="0" smtClean="0">
                <a:latin typeface="Arial"/>
                <a:ea typeface="ＭＳ Ｐゴシック" charset="0"/>
                <a:cs typeface="Arial"/>
              </a:rPr>
              <a:t>       To review all 10 critical </a:t>
            </a:r>
            <a:r>
              <a:rPr lang="en-US" sz="2400" dirty="0">
                <a:latin typeface="Arial"/>
                <a:ea typeface="ＭＳ Ｐゴシック" charset="0"/>
                <a:cs typeface="Arial"/>
              </a:rPr>
              <a:t>elements of Tier </a:t>
            </a:r>
            <a:r>
              <a:rPr lang="en-US" sz="2400" dirty="0" smtClean="0">
                <a:latin typeface="Arial"/>
                <a:ea typeface="ＭＳ Ｐゴシック" charset="0"/>
                <a:cs typeface="Arial"/>
              </a:rPr>
              <a:t>1 </a:t>
            </a:r>
          </a:p>
          <a:p>
            <a:pPr marL="400050" lvl="1" indent="0">
              <a:buNone/>
              <a:defRPr/>
            </a:pPr>
            <a:r>
              <a:rPr lang="en-US" sz="2400" dirty="0" smtClean="0">
                <a:latin typeface="Arial"/>
                <a:ea typeface="ＭＳ Ｐゴシック" charset="0"/>
                <a:cs typeface="Arial"/>
              </a:rPr>
              <a:t>      Behavior Curriculum via monthly webinars</a:t>
            </a:r>
          </a:p>
          <a:p>
            <a:pPr marL="400050" lvl="1" indent="0">
              <a:buNone/>
              <a:defRPr/>
            </a:pPr>
            <a:endParaRPr lang="en-US" sz="2400" dirty="0">
              <a:solidFill>
                <a:schemeClr val="tx2">
                  <a:lumMod val="75000"/>
                </a:schemeClr>
              </a:solidFill>
              <a:latin typeface="Arial"/>
              <a:ea typeface="ＭＳ Ｐゴシック" charset="0"/>
              <a:cs typeface="Arial"/>
            </a:endParaRPr>
          </a:p>
          <a:p>
            <a:pPr marL="400050" lvl="1" indent="0" algn="ctr">
              <a:buNone/>
              <a:defRPr/>
            </a:pPr>
            <a:r>
              <a:rPr lang="en-US" sz="2600" b="1" dirty="0" smtClean="0">
                <a:solidFill>
                  <a:srgbClr val="234271"/>
                </a:solidFill>
                <a:latin typeface="Arial"/>
                <a:ea typeface="ＭＳ Ｐゴシック" charset="0"/>
                <a:cs typeface="Arial"/>
              </a:rPr>
              <a:t>Today’s Webinar:</a:t>
            </a:r>
          </a:p>
          <a:p>
            <a:pPr marL="400050" lvl="1" indent="0" algn="ctr">
              <a:buNone/>
              <a:defRPr/>
            </a:pPr>
            <a:r>
              <a:rPr lang="en-US" sz="2600" dirty="0" smtClean="0">
                <a:latin typeface="Arial"/>
                <a:ea typeface="ＭＳ Ｐゴシック" charset="0"/>
                <a:cs typeface="Arial"/>
              </a:rPr>
              <a:t>Critical Element #3</a:t>
            </a:r>
          </a:p>
          <a:p>
            <a:pPr marL="400050" lvl="1" indent="0" algn="ctr">
              <a:buNone/>
              <a:defRPr/>
            </a:pPr>
            <a:r>
              <a:rPr lang="en-US" sz="2600" dirty="0" smtClean="0">
                <a:latin typeface="Arial"/>
                <a:ea typeface="ＭＳ Ｐゴシック" charset="0"/>
                <a:cs typeface="Arial"/>
              </a:rPr>
              <a:t>Effective Procedures for Discipline</a:t>
            </a:r>
          </a:p>
          <a:p>
            <a:pPr marL="400050" lvl="1" indent="0" eaLnBrk="1" hangingPunct="1">
              <a:buNone/>
              <a:defRPr/>
            </a:pPr>
            <a:endParaRPr lang="en-US" sz="2400" dirty="0" smtClean="0">
              <a:ea typeface="ＭＳ Ｐゴシック" charset="0"/>
              <a:cs typeface="Arial" charset="0"/>
            </a:endParaRPr>
          </a:p>
          <a:p>
            <a:pPr marL="400050" lvl="1" indent="0" eaLnBrk="1" hangingPunct="1">
              <a:buNone/>
              <a:defRPr/>
            </a:pPr>
            <a:endParaRPr lang="en-US" sz="2400" dirty="0" smtClean="0">
              <a:ea typeface="ＭＳ Ｐゴシック" charset="0"/>
              <a:cs typeface="Arial" charset="0"/>
            </a:endParaRPr>
          </a:p>
          <a:p>
            <a:pPr marL="400050" lvl="1" indent="0">
              <a:buNone/>
              <a:defRPr/>
            </a:pPr>
            <a:endParaRPr lang="en-US" sz="2400" dirty="0">
              <a:ea typeface="ＭＳ Ｐゴシック" charset="0"/>
              <a:cs typeface="Arial" charset="0"/>
            </a:endParaRPr>
          </a:p>
          <a:p>
            <a:pPr eaLnBrk="1" hangingPunct="1">
              <a:defRPr/>
            </a:pPr>
            <a:endParaRPr lang="en-US" dirty="0">
              <a:ea typeface="ＭＳ Ｐゴシック" charset="0"/>
              <a:cs typeface="+mn-cs"/>
            </a:endParaRPr>
          </a:p>
        </p:txBody>
      </p:sp>
      <p:sp>
        <p:nvSpPr>
          <p:cNvPr id="5" name="TextBox 4"/>
          <p:cNvSpPr txBox="1"/>
          <p:nvPr/>
        </p:nvSpPr>
        <p:spPr>
          <a:xfrm rot="21151683">
            <a:off x="241840" y="3565647"/>
            <a:ext cx="1804331" cy="1754326"/>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sz="2200" dirty="0" smtClean="0">
                <a:solidFill>
                  <a:srgbClr val="577293"/>
                </a:solidFill>
                <a:latin typeface="Arial" charset="0"/>
                <a:ea typeface="ＭＳ Ｐゴシック" charset="0"/>
                <a:cs typeface="Arial" charset="0"/>
              </a:rPr>
              <a:t>Resource</a:t>
            </a:r>
            <a:r>
              <a:rPr lang="en-US" sz="2200" dirty="0">
                <a:solidFill>
                  <a:schemeClr val="bg1">
                    <a:lumMod val="50000"/>
                  </a:schemeClr>
                </a:solidFill>
                <a:latin typeface="Arial" charset="0"/>
                <a:ea typeface="ＭＳ Ｐゴシック" charset="0"/>
                <a:cs typeface="Arial" charset="0"/>
              </a:rPr>
              <a:t>: </a:t>
            </a:r>
            <a:r>
              <a:rPr lang="en-US" sz="2200" dirty="0" smtClean="0">
                <a:solidFill>
                  <a:schemeClr val="bg1">
                    <a:lumMod val="50000"/>
                  </a:schemeClr>
                </a:solidFill>
                <a:latin typeface="Arial" charset="0"/>
                <a:ea typeface="ＭＳ Ｐゴシック" charset="0"/>
                <a:cs typeface="Arial" charset="0"/>
              </a:rPr>
              <a:t>‘Webinar Schedule’ in Attachments</a:t>
            </a:r>
          </a:p>
          <a:p>
            <a:pPr algn="ctr"/>
            <a:endParaRPr lang="en-US" sz="1000" dirty="0">
              <a:solidFill>
                <a:srgbClr val="7F7F7F"/>
              </a:solidFill>
              <a:latin typeface="Arial" charset="0"/>
              <a:ea typeface="ＭＳ Ｐゴシック" charset="0"/>
              <a:cs typeface="Arial" charset="0"/>
            </a:endParaRPr>
          </a:p>
        </p:txBody>
      </p:sp>
    </p:spTree>
    <p:extLst>
      <p:ext uri="{BB962C8B-B14F-4D97-AF65-F5344CB8AC3E}">
        <p14:creationId xmlns:p14="http://schemas.microsoft.com/office/powerpoint/2010/main" val="316147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lstStyle/>
          <a:p>
            <a:r>
              <a:rPr lang="en-US" sz="4300" dirty="0" err="1" smtClean="0">
                <a:latin typeface="Arial"/>
                <a:cs typeface="Arial"/>
              </a:rPr>
              <a:t>RtI:B</a:t>
            </a:r>
            <a:r>
              <a:rPr lang="en-US" sz="4300" dirty="0" smtClean="0">
                <a:latin typeface="Arial"/>
                <a:cs typeface="Arial"/>
              </a:rPr>
              <a:t> Tier 1 Ten Critical Elements</a:t>
            </a:r>
            <a:endParaRPr lang="en-US" sz="4300" dirty="0">
              <a:latin typeface="Arial"/>
              <a:cs typeface="Arial"/>
            </a:endParaRPr>
          </a:p>
        </p:txBody>
      </p:sp>
      <p:sp>
        <p:nvSpPr>
          <p:cNvPr id="3" name="Content Placeholder 2"/>
          <p:cNvSpPr>
            <a:spLocks noGrp="1"/>
          </p:cNvSpPr>
          <p:nvPr>
            <p:ph idx="1"/>
          </p:nvPr>
        </p:nvSpPr>
        <p:spPr/>
        <p:txBody>
          <a:bodyPr>
            <a:normAutofit/>
          </a:bodyPr>
          <a:lstStyle/>
          <a:p>
            <a:pPr marL="514350" indent="-514350">
              <a:lnSpc>
                <a:spcPct val="90000"/>
              </a:lnSpc>
              <a:buFont typeface="Century Gothic" charset="0"/>
              <a:buAutoNum type="arabicPeriod"/>
              <a:defRPr/>
            </a:pPr>
            <a:r>
              <a:rPr lang="en-US" dirty="0" err="1">
                <a:solidFill>
                  <a:srgbClr val="7F7F7F"/>
                </a:solidFill>
                <a:latin typeface="Arial" charset="0"/>
                <a:ea typeface="ＭＳ Ｐゴシック" charset="0"/>
                <a:cs typeface="Arial" charset="0"/>
              </a:rPr>
              <a:t>RtI:B</a:t>
            </a:r>
            <a:r>
              <a:rPr lang="en-US" dirty="0">
                <a:solidFill>
                  <a:srgbClr val="7F7F7F"/>
                </a:solidFill>
                <a:latin typeface="Arial" charset="0"/>
                <a:ea typeface="ＭＳ Ｐゴシック" charset="0"/>
                <a:cs typeface="Arial" charset="0"/>
              </a:rPr>
              <a:t> Team, Administrative Support</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Faculty </a:t>
            </a:r>
            <a:r>
              <a:rPr lang="en-US" dirty="0" smtClean="0">
                <a:solidFill>
                  <a:srgbClr val="7F7F7F"/>
                </a:solidFill>
                <a:latin typeface="Arial" charset="0"/>
                <a:ea typeface="ＭＳ Ｐゴシック" charset="0"/>
                <a:cs typeface="Arial" charset="0"/>
              </a:rPr>
              <a:t>Commitment</a:t>
            </a:r>
          </a:p>
          <a:p>
            <a:pPr marL="514350" indent="-514350">
              <a:lnSpc>
                <a:spcPct val="90000"/>
              </a:lnSpc>
              <a:buFont typeface="Century Gothic" charset="0"/>
              <a:buAutoNum type="arabicPeriod"/>
              <a:defRPr/>
            </a:pPr>
            <a:r>
              <a:rPr lang="en-US" dirty="0" smtClean="0">
                <a:solidFill>
                  <a:srgbClr val="7F7F7F"/>
                </a:solidFill>
                <a:latin typeface="Arial" charset="0"/>
                <a:ea typeface="ＭＳ Ｐゴシック" charset="0"/>
                <a:cs typeface="Arial" charset="0"/>
              </a:rPr>
              <a:t>Effective </a:t>
            </a:r>
            <a:r>
              <a:rPr lang="en-US" dirty="0">
                <a:solidFill>
                  <a:srgbClr val="7F7F7F"/>
                </a:solidFill>
                <a:latin typeface="Arial" charset="0"/>
                <a:ea typeface="ＭＳ Ｐゴシック" charset="0"/>
                <a:cs typeface="Arial" charset="0"/>
              </a:rPr>
              <a:t>Procedures for Discipline </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Data Entry &amp; Analysis</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Expectations &amp; Rules</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Reward/Recognition Program</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Lesson Plans for Teaching Behavior</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Implementation Plan</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Classroom PBS Systems (CHAMPs)</a:t>
            </a:r>
          </a:p>
          <a:p>
            <a:pPr marL="514350" indent="-514350">
              <a:lnSpc>
                <a:spcPct val="90000"/>
              </a:lnSpc>
              <a:buFont typeface="Century Gothic" charset="0"/>
              <a:buAutoNum type="arabicPeriod"/>
              <a:defRPr/>
            </a:pPr>
            <a:r>
              <a:rPr lang="en-US" dirty="0">
                <a:solidFill>
                  <a:srgbClr val="7F7F7F"/>
                </a:solidFill>
                <a:latin typeface="Arial" charset="0"/>
                <a:ea typeface="ＭＳ Ｐゴシック" charset="0"/>
                <a:cs typeface="Arial" charset="0"/>
              </a:rPr>
              <a:t>Evaluation</a:t>
            </a:r>
          </a:p>
          <a:p>
            <a:pPr marL="0" indent="0">
              <a:lnSpc>
                <a:spcPct val="90000"/>
              </a:lnSpc>
              <a:buNone/>
              <a:defRPr/>
            </a:pPr>
            <a:endParaRPr lang="en-US" sz="1000" dirty="0">
              <a:solidFill>
                <a:srgbClr val="7F7F7F"/>
              </a:solidFill>
              <a:latin typeface="Arial" charset="0"/>
              <a:ea typeface="ＭＳ Ｐゴシック" charset="0"/>
              <a:cs typeface="Arial" charset="0"/>
            </a:endParaRPr>
          </a:p>
          <a:p>
            <a:pPr marL="0" indent="0">
              <a:buNone/>
            </a:pPr>
            <a:endParaRPr lang="en-US" dirty="0"/>
          </a:p>
        </p:txBody>
      </p:sp>
      <p:sp>
        <p:nvSpPr>
          <p:cNvPr id="6" name="TextBox 5"/>
          <p:cNvSpPr txBox="1"/>
          <p:nvPr/>
        </p:nvSpPr>
        <p:spPr>
          <a:xfrm>
            <a:off x="5579038" y="2256995"/>
            <a:ext cx="866589" cy="646331"/>
          </a:xfrm>
          <a:prstGeom prst="rect">
            <a:avLst/>
          </a:prstGeom>
          <a:noFill/>
        </p:spPr>
        <p:txBody>
          <a:bodyPr wrap="square" rtlCol="0">
            <a:spAutoFit/>
          </a:bodyPr>
          <a:lstStyle/>
          <a:p>
            <a:r>
              <a:rPr lang="en-US" sz="3600" dirty="0" smtClean="0">
                <a:solidFill>
                  <a:srgbClr val="FF6600"/>
                </a:solidFill>
                <a:latin typeface="Wingdings"/>
                <a:ea typeface="Wingdings"/>
                <a:cs typeface="Wingdings"/>
              </a:rPr>
              <a:t></a:t>
            </a:r>
            <a:endParaRPr lang="en-US" sz="3600" dirty="0">
              <a:solidFill>
                <a:srgbClr val="FF6600"/>
              </a:solidFill>
              <a:latin typeface="Arial" charset="0"/>
              <a:ea typeface="ＭＳ Ｐゴシック" charset="0"/>
              <a:cs typeface="Arial" charset="0"/>
            </a:endParaRPr>
          </a:p>
        </p:txBody>
      </p:sp>
      <p:sp>
        <p:nvSpPr>
          <p:cNvPr id="4" name="TextBox 3"/>
          <p:cNvSpPr txBox="1"/>
          <p:nvPr/>
        </p:nvSpPr>
        <p:spPr>
          <a:xfrm rot="488867">
            <a:off x="6098828" y="3090361"/>
            <a:ext cx="2740213" cy="1415772"/>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sz="2200" dirty="0" smtClean="0">
                <a:solidFill>
                  <a:srgbClr val="577293"/>
                </a:solidFill>
                <a:latin typeface="Arial" charset="0"/>
                <a:ea typeface="ＭＳ Ｐゴシック" charset="0"/>
                <a:cs typeface="Arial" charset="0"/>
              </a:rPr>
              <a:t>Resource</a:t>
            </a:r>
            <a:r>
              <a:rPr lang="en-US" sz="2200" dirty="0">
                <a:solidFill>
                  <a:schemeClr val="bg1">
                    <a:lumMod val="50000"/>
                  </a:schemeClr>
                </a:solidFill>
                <a:latin typeface="Arial" charset="0"/>
                <a:ea typeface="ＭＳ Ｐゴシック" charset="0"/>
                <a:cs typeface="Arial" charset="0"/>
              </a:rPr>
              <a:t>: See ‘10 Critical Elements in attachments</a:t>
            </a:r>
            <a:r>
              <a:rPr lang="en-US" sz="2200" dirty="0" smtClean="0">
                <a:solidFill>
                  <a:schemeClr val="bg1">
                    <a:lumMod val="50000"/>
                  </a:schemeClr>
                </a:solidFill>
                <a:latin typeface="Arial" charset="0"/>
                <a:ea typeface="ＭＳ Ｐゴシック" charset="0"/>
                <a:cs typeface="Arial" charset="0"/>
              </a:rPr>
              <a:t>’</a:t>
            </a:r>
          </a:p>
          <a:p>
            <a:pPr algn="ctr"/>
            <a:endParaRPr lang="en-US" sz="1000" dirty="0">
              <a:solidFill>
                <a:srgbClr val="7F7F7F"/>
              </a:solidFill>
              <a:latin typeface="Arial" charset="0"/>
              <a:ea typeface="ＭＳ Ｐゴシック" charset="0"/>
              <a:cs typeface="Arial" charset="0"/>
            </a:endParaRPr>
          </a:p>
        </p:txBody>
      </p:sp>
    </p:spTree>
    <p:extLst>
      <p:ext uri="{BB962C8B-B14F-4D97-AF65-F5344CB8AC3E}">
        <p14:creationId xmlns:p14="http://schemas.microsoft.com/office/powerpoint/2010/main" val="1149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08243" y="1510748"/>
            <a:ext cx="3052439" cy="584775"/>
          </a:xfrm>
          <a:prstGeom prst="rect">
            <a:avLst/>
          </a:prstGeom>
          <a:noFill/>
        </p:spPr>
        <p:txBody>
          <a:bodyPr wrap="none" rtlCol="0">
            <a:spAutoFit/>
          </a:bodyPr>
          <a:lstStyle/>
          <a:p>
            <a:r>
              <a:rPr lang="en-US" sz="3200" b="1" dirty="0" smtClean="0"/>
              <a:t>Poll  Questions</a:t>
            </a:r>
            <a:endParaRPr lang="en-US" sz="3200" b="1" dirty="0"/>
          </a:p>
        </p:txBody>
      </p:sp>
    </p:spTree>
    <p:extLst>
      <p:ext uri="{BB962C8B-B14F-4D97-AF65-F5344CB8AC3E}">
        <p14:creationId xmlns:p14="http://schemas.microsoft.com/office/powerpoint/2010/main" val="1355821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82415" y="2851382"/>
            <a:ext cx="7378261" cy="2031325"/>
          </a:xfrm>
          <a:prstGeom prst="rect">
            <a:avLst/>
          </a:prstGeom>
        </p:spPr>
        <p:txBody>
          <a:bodyPr wrap="square">
            <a:spAutoFit/>
          </a:bodyPr>
          <a:lstStyle/>
          <a:p>
            <a:pPr marL="285750" indent="-285750">
              <a:buFont typeface="Wingdings" panose="05000000000000000000" pitchFamily="2" charset="2"/>
              <a:buChar char="v"/>
            </a:pPr>
            <a:r>
              <a:rPr lang="en-US" altLang="en-US" dirty="0">
                <a:solidFill>
                  <a:srgbClr val="003A74"/>
                </a:solidFill>
                <a:latin typeface="Arial" panose="020B0604020202020204" pitchFamily="34" charset="0"/>
                <a:ea typeface="ＭＳ Ｐゴシック" panose="020B0600070205080204" pitchFamily="34" charset="-128"/>
                <a:cs typeface="Arial" panose="020B0604020202020204" pitchFamily="34" charset="0"/>
              </a:rPr>
              <a:t>D</a:t>
            </a:r>
            <a:r>
              <a:rPr lang="en-US" altLang="en-US" dirty="0" smtClean="0">
                <a:solidFill>
                  <a:srgbClr val="003A74"/>
                </a:solidFill>
                <a:latin typeface="Arial" panose="020B0604020202020204" pitchFamily="34" charset="0"/>
                <a:ea typeface="ＭＳ Ｐゴシック" panose="020B0600070205080204" pitchFamily="34" charset="-128"/>
                <a:cs typeface="Arial" panose="020B0604020202020204" pitchFamily="34" charset="0"/>
              </a:rPr>
              <a:t>efinitions</a:t>
            </a:r>
          </a:p>
          <a:p>
            <a:pPr marL="285750" indent="-285750">
              <a:buFont typeface="Wingdings" panose="05000000000000000000" pitchFamily="2" charset="2"/>
              <a:buChar char="v"/>
            </a:pPr>
            <a:endParaRPr lang="en-US" altLang="en-US" dirty="0">
              <a:solidFill>
                <a:srgbClr val="003A74"/>
              </a:solidFill>
              <a:latin typeface="Arial" panose="020B0604020202020204" pitchFamily="34" charset="0"/>
              <a:ea typeface="ＭＳ Ｐゴシック" panose="020B0600070205080204" pitchFamily="34" charset="-128"/>
              <a:cs typeface="Arial" panose="020B0604020202020204" pitchFamily="34" charset="0"/>
            </a:endParaRPr>
          </a:p>
          <a:p>
            <a:pPr marL="285750" indent="-285750">
              <a:buFont typeface="Wingdings" panose="05000000000000000000" pitchFamily="2" charset="2"/>
              <a:buChar char="v"/>
            </a:pPr>
            <a:r>
              <a:rPr lang="en-US" altLang="en-US" dirty="0">
                <a:solidFill>
                  <a:srgbClr val="003A74"/>
                </a:solidFill>
                <a:latin typeface="Arial" panose="020B0604020202020204" pitchFamily="34" charset="0"/>
                <a:ea typeface="ＭＳ Ｐゴシック" panose="020B0600070205080204" pitchFamily="34" charset="-128"/>
                <a:cs typeface="Arial" panose="020B0604020202020204" pitchFamily="34" charset="0"/>
              </a:rPr>
              <a:t>Developing Effective Responses to Problem </a:t>
            </a:r>
            <a:r>
              <a:rPr lang="en-US" altLang="en-US" dirty="0" smtClean="0">
                <a:solidFill>
                  <a:srgbClr val="003A74"/>
                </a:solidFill>
                <a:latin typeface="Arial" panose="020B0604020202020204" pitchFamily="34" charset="0"/>
                <a:ea typeface="ＭＳ Ｐゴシック" panose="020B0600070205080204" pitchFamily="34" charset="-128"/>
                <a:cs typeface="Arial" panose="020B0604020202020204" pitchFamily="34" charset="0"/>
              </a:rPr>
              <a:t>Behavior</a:t>
            </a:r>
          </a:p>
          <a:p>
            <a:pPr marL="285750" indent="-285750">
              <a:buFont typeface="Wingdings" panose="05000000000000000000" pitchFamily="2" charset="2"/>
              <a:buChar char="v"/>
            </a:pPr>
            <a:endParaRPr lang="en-US" altLang="en-US" dirty="0">
              <a:solidFill>
                <a:srgbClr val="003A74"/>
              </a:solidFill>
              <a:latin typeface="Arial" panose="020B0604020202020204" pitchFamily="34" charset="0"/>
              <a:ea typeface="ＭＳ Ｐゴシック" panose="020B0600070205080204" pitchFamily="34" charset="-128"/>
              <a:cs typeface="Arial" panose="020B0604020202020204" pitchFamily="34" charset="0"/>
            </a:endParaRPr>
          </a:p>
          <a:p>
            <a:pPr marL="285750" indent="-285750">
              <a:buFont typeface="Wingdings" panose="05000000000000000000" pitchFamily="2" charset="2"/>
              <a:buChar char="v"/>
            </a:pPr>
            <a:r>
              <a:rPr lang="en-US" altLang="en-US" dirty="0">
                <a:solidFill>
                  <a:srgbClr val="003A74"/>
                </a:solidFill>
                <a:latin typeface="Arial" panose="020B0604020202020204" pitchFamily="34" charset="0"/>
                <a:ea typeface="ＭＳ Ｐゴシック" panose="020B0600070205080204" pitchFamily="34" charset="-128"/>
                <a:cs typeface="Arial" panose="020B0604020202020204" pitchFamily="34" charset="0"/>
              </a:rPr>
              <a:t>Forms and Data </a:t>
            </a:r>
            <a:r>
              <a:rPr lang="en-US" altLang="en-US" dirty="0" smtClean="0">
                <a:solidFill>
                  <a:srgbClr val="003A74"/>
                </a:solidFill>
                <a:latin typeface="Arial" panose="020B0604020202020204" pitchFamily="34" charset="0"/>
                <a:ea typeface="ＭＳ Ｐゴシック" panose="020B0600070205080204" pitchFamily="34" charset="-128"/>
                <a:cs typeface="Arial" panose="020B0604020202020204" pitchFamily="34" charset="0"/>
              </a:rPr>
              <a:t>Collection</a:t>
            </a:r>
          </a:p>
          <a:p>
            <a:pPr marL="285750" indent="-285750">
              <a:buFont typeface="Wingdings" panose="05000000000000000000" pitchFamily="2" charset="2"/>
              <a:buChar char="v"/>
            </a:pPr>
            <a:endParaRPr lang="en-US" altLang="en-US" dirty="0">
              <a:solidFill>
                <a:srgbClr val="003A74"/>
              </a:solidFill>
              <a:latin typeface="Arial" panose="020B0604020202020204" pitchFamily="34" charset="0"/>
              <a:ea typeface="ＭＳ Ｐゴシック" panose="020B0600070205080204" pitchFamily="34" charset="-128"/>
              <a:cs typeface="Arial" panose="020B0604020202020204" pitchFamily="34" charset="0"/>
            </a:endParaRPr>
          </a:p>
          <a:p>
            <a:pPr marL="285750" indent="-285750">
              <a:buFont typeface="Wingdings" panose="05000000000000000000" pitchFamily="2" charset="2"/>
              <a:buChar char="v"/>
            </a:pPr>
            <a:r>
              <a:rPr lang="en-US" altLang="en-US" dirty="0">
                <a:solidFill>
                  <a:srgbClr val="003A74"/>
                </a:solidFill>
                <a:latin typeface="Arial" panose="020B0604020202020204" pitchFamily="34" charset="0"/>
                <a:ea typeface="ＭＳ Ｐゴシック" panose="020B0600070205080204" pitchFamily="34" charset="-128"/>
                <a:cs typeface="Arial" panose="020B0604020202020204" pitchFamily="34" charset="0"/>
              </a:rPr>
              <a:t>Developing a Coherent Office Discipline Referral Process</a:t>
            </a:r>
          </a:p>
        </p:txBody>
      </p:sp>
      <p:sp>
        <p:nvSpPr>
          <p:cNvPr id="4" name="Rectangle 3"/>
          <p:cNvSpPr/>
          <p:nvPr/>
        </p:nvSpPr>
        <p:spPr>
          <a:xfrm>
            <a:off x="681854" y="1408088"/>
            <a:ext cx="7984878" cy="769441"/>
          </a:xfrm>
          <a:prstGeom prst="rect">
            <a:avLst/>
          </a:prstGeom>
        </p:spPr>
        <p:txBody>
          <a:bodyPr wrap="none">
            <a:spAutoFit/>
          </a:bodyPr>
          <a:lstStyle/>
          <a:p>
            <a:r>
              <a:rPr lang="en-US" altLang="en-US" sz="4400" b="1" i="1" dirty="0">
                <a:solidFill>
                  <a:schemeClr val="accent2">
                    <a:lumMod val="75000"/>
                  </a:schemeClr>
                </a:solidFill>
              </a:rPr>
              <a:t>Effective Discipline Procedures</a:t>
            </a:r>
            <a:endParaRPr lang="en-US" sz="4400" b="1" dirty="0"/>
          </a:p>
        </p:txBody>
      </p:sp>
    </p:spTree>
    <p:extLst>
      <p:ext uri="{BB962C8B-B14F-4D97-AF65-F5344CB8AC3E}">
        <p14:creationId xmlns:p14="http://schemas.microsoft.com/office/powerpoint/2010/main" val="3397092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1000"/>
                                        <p:tgtEl>
                                          <p:spTgt spid="3">
                                            <p:txEl>
                                              <p:pRg st="6" end="6"/>
                                            </p:txEl>
                                          </p:spTgt>
                                        </p:tgtEl>
                                      </p:cBhvr>
                                    </p:animEffect>
                                    <p:anim calcmode="lin" valueType="num">
                                      <p:cBhvr>
                                        <p:cTn id="2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p:cNvSpPr>
          <p:nvPr>
            <p:ph type="ctrTitle" idx="4294967295"/>
          </p:nvPr>
        </p:nvSpPr>
        <p:spPr>
          <a:xfrm>
            <a:off x="685800" y="1752600"/>
            <a:ext cx="7696200" cy="3352800"/>
          </a:xfrm>
        </p:spPr>
        <p:txBody>
          <a:bodyPr>
            <a:normAutofit fontScale="90000"/>
          </a:bodyPr>
          <a:lstStyle/>
          <a:p>
            <a:pPr algn="ctr" eaLnBrk="1" hangingPunct="1"/>
            <a:r>
              <a:rPr lang="en-US" altLang="en-US" sz="4000" i="1" u="sng" dirty="0" smtClean="0">
                <a:solidFill>
                  <a:srgbClr val="004C8A"/>
                </a:solidFill>
                <a:latin typeface="Times New Roman" panose="02020603050405020304" pitchFamily="18" charset="0"/>
              </a:rPr>
              <a:t/>
            </a:r>
            <a:br>
              <a:rPr lang="en-US" altLang="en-US" sz="4000" i="1" u="sng" dirty="0" smtClean="0">
                <a:solidFill>
                  <a:srgbClr val="004C8A"/>
                </a:solidFill>
                <a:latin typeface="Times New Roman" panose="02020603050405020304" pitchFamily="18" charset="0"/>
              </a:rPr>
            </a:br>
            <a:r>
              <a:rPr lang="en-US" altLang="en-US" sz="4800" i="1" dirty="0" smtClean="0">
                <a:solidFill>
                  <a:schemeClr val="accent2">
                    <a:lumMod val="75000"/>
                  </a:schemeClr>
                </a:solidFill>
              </a:rPr>
              <a:t>Effective Discipline Procedures</a:t>
            </a:r>
            <a:r>
              <a:rPr lang="en-US" altLang="en-US" sz="4800" i="1" dirty="0" smtClean="0">
                <a:solidFill>
                  <a:srgbClr val="004C8A"/>
                </a:solidFill>
              </a:rPr>
              <a:t/>
            </a:r>
            <a:br>
              <a:rPr lang="en-US" altLang="en-US" sz="4800" i="1" dirty="0" smtClean="0">
                <a:solidFill>
                  <a:srgbClr val="004C8A"/>
                </a:solidFill>
              </a:rPr>
            </a:br>
            <a:r>
              <a:rPr lang="en-US" altLang="en-US" sz="4000" i="1" dirty="0">
                <a:solidFill>
                  <a:srgbClr val="004C8A"/>
                </a:solidFill>
              </a:rPr>
              <a:t/>
            </a:r>
            <a:br>
              <a:rPr lang="en-US" altLang="en-US" sz="4000" i="1" dirty="0">
                <a:solidFill>
                  <a:srgbClr val="004C8A"/>
                </a:solidFill>
              </a:rPr>
            </a:br>
            <a:r>
              <a:rPr lang="en-US" altLang="en-US" i="1" dirty="0" smtClean="0">
                <a:solidFill>
                  <a:schemeClr val="tx1"/>
                </a:solidFill>
              </a:rPr>
              <a:t> Definitions</a:t>
            </a:r>
            <a:r>
              <a:rPr lang="en-US" altLang="en-US" i="1" dirty="0" smtClean="0">
                <a:solidFill>
                  <a:schemeClr val="tx1"/>
                </a:solidFill>
                <a:latin typeface="Times New Roman" panose="02020603050405020304" pitchFamily="18" charset="0"/>
              </a:rPr>
              <a:t/>
            </a:r>
            <a:br>
              <a:rPr lang="en-US" altLang="en-US" i="1" dirty="0" smtClean="0">
                <a:solidFill>
                  <a:schemeClr val="tx1"/>
                </a:solidFill>
                <a:latin typeface="Times New Roman" panose="02020603050405020304" pitchFamily="18" charset="0"/>
              </a:rPr>
            </a:br>
            <a:endParaRPr lang="en-US" altLang="en-US" i="1" dirty="0" smtClean="0">
              <a:solidFill>
                <a:schemeClr val="tx1"/>
              </a:solidFill>
              <a:latin typeface="Times New Roman" panose="02020603050405020304" pitchFamily="18" charset="0"/>
            </a:endParaRPr>
          </a:p>
        </p:txBody>
      </p:sp>
      <p:sp>
        <p:nvSpPr>
          <p:cNvPr id="2" name="Slide Number Placeholder 1"/>
          <p:cNvSpPr>
            <a:spLocks noGrp="1"/>
          </p:cNvSpPr>
          <p:nvPr>
            <p:ph type="sldNum" sz="quarter" idx="4294967295"/>
          </p:nvPr>
        </p:nvSpPr>
        <p:spPr>
          <a:xfrm>
            <a:off x="6324600" y="6367992"/>
            <a:ext cx="609600" cy="365125"/>
          </a:xfrm>
          <a:prstGeom prst="rect">
            <a:avLst/>
          </a:prstGeom>
        </p:spPr>
        <p:txBody>
          <a:bodyPr/>
          <a:lstStyle/>
          <a:p>
            <a:fld id="{0A34F8DD-7804-4F7D-91B6-26F9462BFA1A}" type="slidenum">
              <a:rPr lang="en-US" smtClean="0"/>
              <a:pPr/>
              <a:t>7</a:t>
            </a:fld>
            <a:endParaRPr lang="en-US"/>
          </a:p>
        </p:txBody>
      </p:sp>
    </p:spTree>
    <p:extLst>
      <p:ext uri="{BB962C8B-B14F-4D97-AF65-F5344CB8AC3E}">
        <p14:creationId xmlns:p14="http://schemas.microsoft.com/office/powerpoint/2010/main" val="21539698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Rectangle 2"/>
          <p:cNvSpPr>
            <a:spLocks noGrp="1"/>
          </p:cNvSpPr>
          <p:nvPr>
            <p:ph type="title" idx="4294967295"/>
          </p:nvPr>
        </p:nvSpPr>
        <p:spPr>
          <a:xfrm>
            <a:off x="0" y="283028"/>
            <a:ext cx="9144000" cy="1393372"/>
          </a:xfrm>
        </p:spPr>
        <p:txBody>
          <a:bodyPr>
            <a:normAutofit fontScale="90000"/>
          </a:bodyPr>
          <a:lstStyle/>
          <a:p>
            <a:pPr algn="ctr" eaLnBrk="1" hangingPunct="1"/>
            <a:r>
              <a:rPr lang="en-US" altLang="en-US" sz="4000" dirty="0" smtClean="0">
                <a:solidFill>
                  <a:schemeClr val="accent2">
                    <a:lumMod val="75000"/>
                  </a:schemeClr>
                </a:solidFill>
              </a:rPr>
              <a:t/>
            </a:r>
            <a:br>
              <a:rPr lang="en-US" altLang="en-US" sz="4000" dirty="0" smtClean="0">
                <a:solidFill>
                  <a:schemeClr val="accent2">
                    <a:lumMod val="75000"/>
                  </a:schemeClr>
                </a:solidFill>
              </a:rPr>
            </a:br>
            <a:r>
              <a:rPr lang="en-US" altLang="en-US" sz="4000" dirty="0">
                <a:solidFill>
                  <a:schemeClr val="accent2">
                    <a:lumMod val="75000"/>
                  </a:schemeClr>
                </a:solidFill>
              </a:rPr>
              <a:t/>
            </a:r>
            <a:br>
              <a:rPr lang="en-US" altLang="en-US" sz="4000" dirty="0">
                <a:solidFill>
                  <a:schemeClr val="accent2">
                    <a:lumMod val="75000"/>
                  </a:schemeClr>
                </a:solidFill>
              </a:rPr>
            </a:br>
            <a:r>
              <a:rPr lang="en-US" altLang="en-US" sz="4000" dirty="0" smtClean="0">
                <a:solidFill>
                  <a:schemeClr val="accent2">
                    <a:lumMod val="75000"/>
                  </a:schemeClr>
                </a:solidFill>
              </a:rPr>
              <a:t/>
            </a:r>
            <a:br>
              <a:rPr lang="en-US" altLang="en-US" sz="4000" dirty="0" smtClean="0">
                <a:solidFill>
                  <a:schemeClr val="accent2">
                    <a:lumMod val="75000"/>
                  </a:schemeClr>
                </a:solidFill>
              </a:rPr>
            </a:br>
            <a:r>
              <a:rPr lang="en-US" altLang="en-US" sz="4000" dirty="0" smtClean="0">
                <a:solidFill>
                  <a:schemeClr val="accent2">
                    <a:lumMod val="75000"/>
                  </a:schemeClr>
                </a:solidFill>
              </a:rPr>
              <a:t/>
            </a:r>
            <a:br>
              <a:rPr lang="en-US" altLang="en-US" sz="4000" dirty="0" smtClean="0">
                <a:solidFill>
                  <a:schemeClr val="accent2">
                    <a:lumMod val="75000"/>
                  </a:schemeClr>
                </a:solidFill>
              </a:rPr>
            </a:br>
            <a:r>
              <a:rPr lang="en-US" altLang="en-US" sz="4000" dirty="0" smtClean="0">
                <a:solidFill>
                  <a:schemeClr val="accent2">
                    <a:lumMod val="75000"/>
                  </a:schemeClr>
                </a:solidFill>
              </a:rPr>
              <a:t>Sources for Defining Problem Behaviors</a:t>
            </a:r>
            <a:br>
              <a:rPr lang="en-US" altLang="en-US" sz="4000" dirty="0" smtClean="0">
                <a:solidFill>
                  <a:schemeClr val="accent2">
                    <a:lumMod val="75000"/>
                  </a:schemeClr>
                </a:solidFill>
              </a:rPr>
            </a:br>
            <a:endParaRPr lang="en-US" altLang="en-US" sz="2000" dirty="0" smtClean="0">
              <a:solidFill>
                <a:schemeClr val="accent2">
                  <a:lumMod val="75000"/>
                </a:schemeClr>
              </a:solidFill>
            </a:endParaRPr>
          </a:p>
        </p:txBody>
      </p:sp>
      <p:sp>
        <p:nvSpPr>
          <p:cNvPr id="528386" name="Rectangle 3"/>
          <p:cNvSpPr>
            <a:spLocks noGrp="1"/>
          </p:cNvSpPr>
          <p:nvPr>
            <p:ph type="body" idx="4294967295"/>
          </p:nvPr>
        </p:nvSpPr>
        <p:spPr>
          <a:xfrm>
            <a:off x="609600" y="1676400"/>
            <a:ext cx="7924800" cy="4513263"/>
          </a:xfrm>
        </p:spPr>
        <p:txBody>
          <a:bodyPr/>
          <a:lstStyle/>
          <a:p>
            <a:pPr marL="514350" indent="-514350" eaLnBrk="1" hangingPunct="1">
              <a:lnSpc>
                <a:spcPct val="90000"/>
              </a:lnSpc>
              <a:buFont typeface="+mj-lt"/>
              <a:buAutoNum type="arabicPeriod"/>
              <a:defRPr/>
            </a:pPr>
            <a:r>
              <a:rPr lang="en-US" sz="2600" dirty="0">
                <a:solidFill>
                  <a:srgbClr val="003A74"/>
                </a:solidFill>
                <a:latin typeface="Arial" pitchFamily="34" charset="0"/>
                <a:cs typeface="Arial" pitchFamily="34" charset="0"/>
              </a:rPr>
              <a:t>District Code of </a:t>
            </a:r>
            <a:r>
              <a:rPr lang="en-US" sz="2600" dirty="0" smtClean="0">
                <a:solidFill>
                  <a:srgbClr val="003A74"/>
                </a:solidFill>
                <a:latin typeface="Arial" pitchFamily="34" charset="0"/>
                <a:cs typeface="Arial" pitchFamily="34" charset="0"/>
              </a:rPr>
              <a:t>Conduct</a:t>
            </a:r>
          </a:p>
          <a:p>
            <a:pPr marL="514350" indent="-514350" eaLnBrk="1" hangingPunct="1">
              <a:lnSpc>
                <a:spcPct val="90000"/>
              </a:lnSpc>
              <a:buFont typeface="+mj-lt"/>
              <a:buAutoNum type="arabicPeriod"/>
              <a:defRPr/>
            </a:pPr>
            <a:r>
              <a:rPr lang="en-US" sz="2600" dirty="0" smtClean="0">
                <a:solidFill>
                  <a:srgbClr val="003A74"/>
                </a:solidFill>
                <a:latin typeface="Arial" pitchFamily="34" charset="0"/>
                <a:cs typeface="Arial" pitchFamily="34" charset="0"/>
              </a:rPr>
              <a:t>Discipline Matrix</a:t>
            </a:r>
            <a:endParaRPr lang="en-US" sz="2600" dirty="0">
              <a:solidFill>
                <a:srgbClr val="003A74"/>
              </a:solidFill>
              <a:latin typeface="Arial" pitchFamily="34" charset="0"/>
              <a:cs typeface="Arial" pitchFamily="34" charset="0"/>
            </a:endParaRPr>
          </a:p>
          <a:p>
            <a:pPr marL="514350" indent="-514350" eaLnBrk="1" hangingPunct="1">
              <a:lnSpc>
                <a:spcPct val="90000"/>
              </a:lnSpc>
              <a:spcBef>
                <a:spcPts val="1200"/>
              </a:spcBef>
              <a:buFont typeface="+mj-lt"/>
              <a:buAutoNum type="arabicPeriod"/>
              <a:defRPr/>
            </a:pPr>
            <a:r>
              <a:rPr lang="en-US" sz="2600" dirty="0" smtClean="0">
                <a:solidFill>
                  <a:srgbClr val="003A74"/>
                </a:solidFill>
                <a:latin typeface="Arial" pitchFamily="34" charset="0"/>
                <a:cs typeface="Arial" pitchFamily="34" charset="0"/>
              </a:rPr>
              <a:t>District database </a:t>
            </a:r>
          </a:p>
          <a:p>
            <a:pPr marL="514350" indent="-514350" eaLnBrk="1" hangingPunct="1">
              <a:lnSpc>
                <a:spcPct val="90000"/>
              </a:lnSpc>
              <a:spcBef>
                <a:spcPts val="1200"/>
              </a:spcBef>
              <a:buFont typeface="+mj-lt"/>
              <a:buAutoNum type="arabicPeriod"/>
              <a:defRPr/>
            </a:pPr>
            <a:r>
              <a:rPr lang="en-US" sz="2600" dirty="0" smtClean="0">
                <a:solidFill>
                  <a:srgbClr val="003A74"/>
                </a:solidFill>
                <a:latin typeface="Arial" pitchFamily="34" charset="0"/>
                <a:cs typeface="Arial" pitchFamily="34" charset="0"/>
              </a:rPr>
              <a:t>RtI:B Database </a:t>
            </a:r>
          </a:p>
          <a:p>
            <a:pPr marL="514350" indent="-514350" eaLnBrk="1" hangingPunct="1">
              <a:lnSpc>
                <a:spcPct val="90000"/>
              </a:lnSpc>
              <a:spcBef>
                <a:spcPts val="1200"/>
              </a:spcBef>
              <a:buFont typeface="+mj-lt"/>
              <a:buAutoNum type="arabicPeriod"/>
              <a:defRPr/>
            </a:pPr>
            <a:r>
              <a:rPr lang="en-US" sz="2600" dirty="0" smtClean="0">
                <a:solidFill>
                  <a:srgbClr val="003A74"/>
                </a:solidFill>
                <a:latin typeface="Arial" pitchFamily="34" charset="0"/>
                <a:cs typeface="Arial" pitchFamily="34" charset="0"/>
              </a:rPr>
              <a:t>School </a:t>
            </a:r>
            <a:r>
              <a:rPr lang="en-US" sz="2600" dirty="0">
                <a:solidFill>
                  <a:srgbClr val="003A74"/>
                </a:solidFill>
                <a:latin typeface="Arial" pitchFamily="34" charset="0"/>
                <a:cs typeface="Arial" pitchFamily="34" charset="0"/>
              </a:rPr>
              <a:t>Environmental Safety Incident Report </a:t>
            </a:r>
            <a:r>
              <a:rPr lang="en-US" sz="2600" dirty="0" smtClean="0">
                <a:solidFill>
                  <a:srgbClr val="003A74"/>
                </a:solidFill>
                <a:latin typeface="Arial" pitchFamily="34" charset="0"/>
                <a:cs typeface="Arial" pitchFamily="34" charset="0"/>
              </a:rPr>
              <a:t>–SESIR </a:t>
            </a:r>
            <a:r>
              <a:rPr lang="en-US" sz="2600" dirty="0" smtClean="0">
                <a:ea typeface="ＭＳ Ｐゴシック" charset="0"/>
                <a:cs typeface="Arial" pitchFamily="34" charset="0"/>
              </a:rPr>
              <a:t>Districts are required to report data to DOE</a:t>
            </a:r>
          </a:p>
          <a:p>
            <a:pPr marL="457200" lvl="1" indent="0" eaLnBrk="1" hangingPunct="1">
              <a:lnSpc>
                <a:spcPct val="90000"/>
              </a:lnSpc>
              <a:spcBef>
                <a:spcPts val="1200"/>
              </a:spcBef>
              <a:buNone/>
              <a:defRPr/>
            </a:pPr>
            <a:r>
              <a:rPr lang="en-US" sz="2600" dirty="0" smtClean="0">
                <a:ea typeface="ＭＳ Ｐゴシック" charset="0"/>
                <a:cs typeface="Arial" pitchFamily="34" charset="0"/>
              </a:rPr>
              <a:t>www.fldoe.org/safeschools/sesir</a:t>
            </a:r>
            <a:endParaRPr lang="en-US" sz="2600" dirty="0">
              <a:ea typeface="ＭＳ Ｐゴシック" charset="0"/>
              <a:cs typeface="Arial" pitchFamily="34" charset="0"/>
            </a:endParaRPr>
          </a:p>
          <a:p>
            <a:pPr marL="0" indent="0" eaLnBrk="1" hangingPunct="1">
              <a:lnSpc>
                <a:spcPct val="90000"/>
              </a:lnSpc>
              <a:spcBef>
                <a:spcPts val="1200"/>
              </a:spcBef>
              <a:defRPr/>
            </a:pPr>
            <a:endParaRPr lang="en-US" sz="2600" dirty="0" smtClean="0">
              <a:latin typeface="Arial" pitchFamily="34" charset="0"/>
              <a:cs typeface="Arial" pitchFamily="34" charset="0"/>
            </a:endParaRPr>
          </a:p>
          <a:p>
            <a:pPr marL="0" indent="0" eaLnBrk="1" hangingPunct="1">
              <a:lnSpc>
                <a:spcPct val="90000"/>
              </a:lnSpc>
              <a:spcBef>
                <a:spcPts val="1200"/>
              </a:spcBef>
              <a:defRPr/>
            </a:pPr>
            <a:endParaRPr lang="en-US" sz="2600" dirty="0">
              <a:latin typeface="Arial" pitchFamily="34" charset="0"/>
              <a:cs typeface="Arial" pitchFamily="34" charset="0"/>
            </a:endParaRPr>
          </a:p>
          <a:p>
            <a:pPr eaLnBrk="1" hangingPunct="1">
              <a:lnSpc>
                <a:spcPct val="90000"/>
              </a:lnSpc>
              <a:spcBef>
                <a:spcPts val="1200"/>
              </a:spcBef>
              <a:buFontTx/>
              <a:buChar char="•"/>
              <a:defRPr/>
            </a:pPr>
            <a:endParaRPr lang="en-US" sz="2600" dirty="0" smtClean="0">
              <a:latin typeface="Arial" pitchFamily="34" charset="0"/>
              <a:cs typeface="Arial" pitchFamily="34" charset="0"/>
            </a:endParaRPr>
          </a:p>
          <a:p>
            <a:pPr eaLnBrk="1" hangingPunct="1">
              <a:lnSpc>
                <a:spcPct val="90000"/>
              </a:lnSpc>
              <a:spcBef>
                <a:spcPts val="1200"/>
              </a:spcBef>
              <a:buFontTx/>
              <a:buChar char="•"/>
              <a:defRPr/>
            </a:pPr>
            <a:endParaRPr lang="en-US" sz="2600" dirty="0" smtClean="0">
              <a:latin typeface="Arial" pitchFamily="34" charset="0"/>
              <a:cs typeface="Arial" pitchFamily="34" charset="0"/>
            </a:endParaRPr>
          </a:p>
        </p:txBody>
      </p:sp>
      <p:sp>
        <p:nvSpPr>
          <p:cNvPr id="2" name="Slide Number Placeholder 1"/>
          <p:cNvSpPr>
            <a:spLocks noGrp="1"/>
          </p:cNvSpPr>
          <p:nvPr>
            <p:ph type="sldNum" sz="quarter" idx="4294967295"/>
          </p:nvPr>
        </p:nvSpPr>
        <p:spPr>
          <a:xfrm>
            <a:off x="6324600" y="6367992"/>
            <a:ext cx="609600" cy="365125"/>
          </a:xfrm>
          <a:prstGeom prst="rect">
            <a:avLst/>
          </a:prstGeom>
        </p:spPr>
        <p:txBody>
          <a:bodyPr/>
          <a:lstStyle/>
          <a:p>
            <a:fld id="{0A34F8DD-7804-4F7D-91B6-26F9462BFA1A}" type="slidenum">
              <a:rPr lang="en-US" smtClean="0"/>
              <a:pPr/>
              <a:t>8</a:t>
            </a:fld>
            <a:endParaRPr lang="en-US"/>
          </a:p>
        </p:txBody>
      </p:sp>
    </p:spTree>
    <p:extLst>
      <p:ext uri="{BB962C8B-B14F-4D97-AF65-F5344CB8AC3E}">
        <p14:creationId xmlns:p14="http://schemas.microsoft.com/office/powerpoint/2010/main" val="5144047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Grp="1"/>
          </p:cNvSpPr>
          <p:nvPr>
            <p:ph type="title" idx="4294967295"/>
          </p:nvPr>
        </p:nvSpPr>
        <p:spPr>
          <a:xfrm>
            <a:off x="228600" y="304800"/>
            <a:ext cx="9144000" cy="990600"/>
          </a:xfrm>
        </p:spPr>
        <p:txBody>
          <a:bodyPr>
            <a:normAutofit/>
          </a:bodyPr>
          <a:lstStyle/>
          <a:p>
            <a:pPr algn="ctr" eaLnBrk="1" hangingPunct="1"/>
            <a:r>
              <a:rPr lang="en-US" altLang="en-US" sz="3600" dirty="0" smtClean="0">
                <a:solidFill>
                  <a:schemeClr val="accent2">
                    <a:lumMod val="75000"/>
                  </a:schemeClr>
                </a:solidFill>
              </a:rPr>
              <a:t>Defining Incident Levels</a:t>
            </a:r>
          </a:p>
        </p:txBody>
      </p:sp>
      <p:sp>
        <p:nvSpPr>
          <p:cNvPr id="130051" name="Rectangle 3"/>
          <p:cNvSpPr>
            <a:spLocks noGrp="1"/>
          </p:cNvSpPr>
          <p:nvPr>
            <p:ph type="body" idx="4294967295"/>
          </p:nvPr>
        </p:nvSpPr>
        <p:spPr>
          <a:xfrm>
            <a:off x="304800" y="1371600"/>
            <a:ext cx="8382000" cy="5105400"/>
          </a:xfrm>
        </p:spPr>
        <p:txBody>
          <a:bodyPr>
            <a:normAutofit fontScale="92500" lnSpcReduction="10000"/>
          </a:bodyPr>
          <a:lstStyle/>
          <a:p>
            <a:pPr marL="514350" indent="-514350" eaLnBrk="1" hangingPunct="1">
              <a:buFont typeface="+mj-lt"/>
              <a:buAutoNum type="arabicPeriod"/>
              <a:defRPr/>
            </a:pPr>
            <a:r>
              <a:rPr lang="en-US" b="1" dirty="0" smtClean="0">
                <a:solidFill>
                  <a:srgbClr val="003A74"/>
                </a:solidFill>
                <a:latin typeface="Arial" pitchFamily="34" charset="0"/>
                <a:cs typeface="Arial" pitchFamily="34" charset="0"/>
              </a:rPr>
              <a:t>Office-Managed Incidents (Majors)</a:t>
            </a:r>
          </a:p>
          <a:p>
            <a:pPr marL="1314450" lvl="2" indent="-457200" eaLnBrk="1" hangingPunct="1">
              <a:buFont typeface="+mj-lt"/>
              <a:buAutoNum type="alphaLcPeriod"/>
              <a:defRPr/>
            </a:pPr>
            <a:r>
              <a:rPr lang="en-US" sz="2100" dirty="0" smtClean="0">
                <a:ea typeface="ＭＳ Ｐゴシック" charset="0"/>
                <a:cs typeface="Arial" pitchFamily="34" charset="0"/>
              </a:rPr>
              <a:t>Handled by the administration</a:t>
            </a:r>
          </a:p>
          <a:p>
            <a:pPr marL="1314450" lvl="2" indent="-457200" eaLnBrk="1" hangingPunct="1">
              <a:buFont typeface="+mj-lt"/>
              <a:buAutoNum type="alphaLcPeriod"/>
              <a:defRPr/>
            </a:pPr>
            <a:r>
              <a:rPr lang="en-US" sz="2100" dirty="0" smtClean="0">
                <a:ea typeface="ＭＳ Ｐゴシック" charset="0"/>
                <a:cs typeface="Arial" pitchFamily="34" charset="0"/>
              </a:rPr>
              <a:t>Physical fights, property damage, weapons, tobacco</a:t>
            </a:r>
          </a:p>
          <a:p>
            <a:pPr marL="514350" indent="-514350" eaLnBrk="1" hangingPunct="1">
              <a:buFont typeface="+mj-lt"/>
              <a:buAutoNum type="arabicPeriod"/>
              <a:defRPr/>
            </a:pPr>
            <a:r>
              <a:rPr lang="en-US" b="1" dirty="0" smtClean="0">
                <a:solidFill>
                  <a:srgbClr val="003A74"/>
                </a:solidFill>
                <a:latin typeface="Arial" pitchFamily="34" charset="0"/>
                <a:cs typeface="Arial" pitchFamily="34" charset="0"/>
              </a:rPr>
              <a:t>Teacher-Managed Incidents (Minors)</a:t>
            </a:r>
          </a:p>
          <a:p>
            <a:pPr marL="1314450" lvl="2" indent="-457200" eaLnBrk="1" hangingPunct="1">
              <a:buFont typeface="+mj-lt"/>
              <a:buAutoNum type="alphaLcPeriod"/>
              <a:defRPr/>
            </a:pPr>
            <a:r>
              <a:rPr lang="en-US" sz="2000" dirty="0" smtClean="0">
                <a:ea typeface="ＭＳ Ｐゴシック" charset="0"/>
                <a:cs typeface="Arial" pitchFamily="34" charset="0"/>
              </a:rPr>
              <a:t>Handled quickly and efficiently</a:t>
            </a:r>
          </a:p>
          <a:p>
            <a:pPr marL="1314450" lvl="2" indent="-457200" eaLnBrk="1" hangingPunct="1">
              <a:buFont typeface="+mj-lt"/>
              <a:buAutoNum type="alphaLcPeriod"/>
              <a:defRPr/>
            </a:pPr>
            <a:r>
              <a:rPr lang="en-US" sz="2000" dirty="0" smtClean="0">
                <a:ea typeface="ＭＳ Ｐゴシック" charset="0"/>
                <a:cs typeface="Arial" pitchFamily="34" charset="0"/>
              </a:rPr>
              <a:t>Typically by the classroom teacher</a:t>
            </a:r>
          </a:p>
          <a:p>
            <a:pPr marL="1314450" lvl="2" indent="-457200" eaLnBrk="1" hangingPunct="1">
              <a:buFont typeface="+mj-lt"/>
              <a:buAutoNum type="alphaLcPeriod"/>
              <a:defRPr/>
            </a:pPr>
            <a:r>
              <a:rPr lang="en-US" sz="2000" dirty="0" smtClean="0">
                <a:ea typeface="ＭＳ Ｐゴシック" charset="0"/>
                <a:cs typeface="Arial" pitchFamily="34" charset="0"/>
              </a:rPr>
              <a:t>Handled where incident occurred</a:t>
            </a:r>
          </a:p>
          <a:p>
            <a:pPr marL="1314450" lvl="2" indent="-457200" eaLnBrk="1" hangingPunct="1">
              <a:buFont typeface="+mj-lt"/>
              <a:buAutoNum type="alphaLcPeriod"/>
              <a:defRPr/>
            </a:pPr>
            <a:r>
              <a:rPr lang="en-US" sz="2000" dirty="0" smtClean="0">
                <a:ea typeface="ＭＳ Ｐゴシック" charset="0"/>
                <a:cs typeface="Arial" pitchFamily="34" charset="0"/>
              </a:rPr>
              <a:t>Tardy, lack of materials, incomplete assignments, gum chewing</a:t>
            </a:r>
          </a:p>
          <a:p>
            <a:pPr marL="514350" indent="-514350" eaLnBrk="1" hangingPunct="1">
              <a:lnSpc>
                <a:spcPct val="90000"/>
              </a:lnSpc>
              <a:buFont typeface="+mj-lt"/>
              <a:buAutoNum type="arabicPeriod"/>
              <a:defRPr/>
            </a:pPr>
            <a:r>
              <a:rPr lang="en-US" b="1" dirty="0">
                <a:solidFill>
                  <a:srgbClr val="003A74"/>
                </a:solidFill>
                <a:latin typeface="Arial" pitchFamily="34" charset="0"/>
                <a:cs typeface="Arial" pitchFamily="34" charset="0"/>
              </a:rPr>
              <a:t>Crisis </a:t>
            </a:r>
            <a:r>
              <a:rPr lang="en-US" b="1" dirty="0" smtClean="0">
                <a:solidFill>
                  <a:srgbClr val="003A74"/>
                </a:solidFill>
                <a:latin typeface="Arial" pitchFamily="34" charset="0"/>
                <a:cs typeface="Arial" pitchFamily="34" charset="0"/>
              </a:rPr>
              <a:t>Incidents</a:t>
            </a:r>
            <a:endParaRPr lang="en-US" b="1" dirty="0">
              <a:solidFill>
                <a:srgbClr val="003A74"/>
              </a:solidFill>
              <a:latin typeface="Arial" pitchFamily="34" charset="0"/>
              <a:cs typeface="Arial" pitchFamily="34" charset="0"/>
            </a:endParaRPr>
          </a:p>
          <a:p>
            <a:pPr marL="1314450" lvl="2" indent="-457200" eaLnBrk="1" hangingPunct="1">
              <a:lnSpc>
                <a:spcPct val="90000"/>
              </a:lnSpc>
              <a:buFont typeface="+mj-lt"/>
              <a:buAutoNum type="alphaLcPeriod"/>
              <a:defRPr/>
            </a:pPr>
            <a:r>
              <a:rPr lang="en-US" sz="2000" dirty="0">
                <a:ea typeface="ＭＳ Ｐゴシック" charset="0"/>
                <a:cs typeface="Arial" pitchFamily="34" charset="0"/>
              </a:rPr>
              <a:t>Require an immediate response from administration and/or crisis response </a:t>
            </a:r>
            <a:r>
              <a:rPr lang="en-US" sz="2000" dirty="0" smtClean="0">
                <a:ea typeface="ＭＳ Ｐゴシック" charset="0"/>
                <a:cs typeface="Arial" pitchFamily="34" charset="0"/>
              </a:rPr>
              <a:t>team</a:t>
            </a:r>
          </a:p>
          <a:p>
            <a:pPr marL="1314450" lvl="2" indent="-457200" eaLnBrk="1" hangingPunct="1">
              <a:lnSpc>
                <a:spcPct val="90000"/>
              </a:lnSpc>
              <a:buFont typeface="+mj-lt"/>
              <a:buAutoNum type="alphaLcPeriod"/>
              <a:defRPr/>
            </a:pPr>
            <a:r>
              <a:rPr lang="en-US" sz="2000" dirty="0" smtClean="0">
                <a:ea typeface="ＭＳ Ｐゴシック" charset="0"/>
                <a:cs typeface="Arial" pitchFamily="34" charset="0"/>
              </a:rPr>
              <a:t>Bomb </a:t>
            </a:r>
            <a:r>
              <a:rPr lang="en-US" sz="2000" dirty="0">
                <a:ea typeface="ＭＳ Ｐゴシック" charset="0"/>
                <a:cs typeface="Arial" pitchFamily="34" charset="0"/>
              </a:rPr>
              <a:t>Threats, </a:t>
            </a:r>
            <a:r>
              <a:rPr lang="en-US" sz="2000" dirty="0" smtClean="0">
                <a:ea typeface="ＭＳ Ｐゴシック" charset="0"/>
                <a:cs typeface="Arial" pitchFamily="34" charset="0"/>
              </a:rPr>
              <a:t>weapons alerts</a:t>
            </a:r>
            <a:r>
              <a:rPr lang="en-US" sz="2000" dirty="0">
                <a:ea typeface="ＭＳ Ｐゴシック" charset="0"/>
                <a:cs typeface="Arial" pitchFamily="34" charset="0"/>
              </a:rPr>
              <a:t>, </a:t>
            </a:r>
            <a:r>
              <a:rPr lang="en-US" sz="2000" dirty="0" smtClean="0">
                <a:ea typeface="ＭＳ Ｐゴシック" charset="0"/>
                <a:cs typeface="Arial" pitchFamily="34" charset="0"/>
              </a:rPr>
              <a:t>intruder</a:t>
            </a:r>
            <a:r>
              <a:rPr lang="en-US" sz="2000" dirty="0">
                <a:ea typeface="ＭＳ Ｐゴシック" charset="0"/>
                <a:cs typeface="Arial" pitchFamily="34" charset="0"/>
              </a:rPr>
              <a:t>, f</a:t>
            </a:r>
            <a:r>
              <a:rPr lang="en-US" sz="2000" dirty="0" smtClean="0">
                <a:ea typeface="ＭＳ Ｐゴシック" charset="0"/>
                <a:cs typeface="Arial" pitchFamily="34" charset="0"/>
              </a:rPr>
              <a:t>ire evacuations</a:t>
            </a:r>
            <a:r>
              <a:rPr lang="en-US" sz="2000" dirty="0">
                <a:ea typeface="ＭＳ Ｐゴシック" charset="0"/>
                <a:cs typeface="Arial" pitchFamily="34" charset="0"/>
              </a:rPr>
              <a:t>, etc</a:t>
            </a:r>
            <a:r>
              <a:rPr lang="en-US" sz="2000" dirty="0" smtClean="0">
                <a:ea typeface="ＭＳ Ｐゴシック" charset="0"/>
                <a:cs typeface="Arial" pitchFamily="34" charset="0"/>
              </a:rPr>
              <a:t>.</a:t>
            </a:r>
          </a:p>
          <a:p>
            <a:pPr marL="914400" lvl="2" indent="0" eaLnBrk="1" hangingPunct="1">
              <a:lnSpc>
                <a:spcPct val="90000"/>
              </a:lnSpc>
              <a:buFontTx/>
              <a:buNone/>
              <a:defRPr/>
            </a:pPr>
            <a:endParaRPr lang="en-US" sz="1100" i="1" dirty="0" smtClean="0">
              <a:solidFill>
                <a:srgbClr val="C00000"/>
              </a:solidFill>
              <a:ea typeface="ＭＳ Ｐゴシック" charset="0"/>
              <a:cs typeface="Arial" pitchFamily="34" charset="0"/>
            </a:endParaRPr>
          </a:p>
          <a:p>
            <a:pPr marL="914400" lvl="2" indent="0" eaLnBrk="1" hangingPunct="1">
              <a:lnSpc>
                <a:spcPct val="90000"/>
              </a:lnSpc>
              <a:buFontTx/>
              <a:buNone/>
              <a:defRPr/>
            </a:pPr>
            <a:r>
              <a:rPr lang="en-US" sz="2000" i="1" dirty="0">
                <a:solidFill>
                  <a:srgbClr val="C00000"/>
                </a:solidFill>
                <a:ea typeface="ＭＳ Ｐゴシック" charset="0"/>
                <a:cs typeface="Arial" pitchFamily="34" charset="0"/>
              </a:rPr>
              <a:t> </a:t>
            </a:r>
            <a:r>
              <a:rPr lang="en-US" sz="2000" i="1" dirty="0" smtClean="0">
                <a:solidFill>
                  <a:srgbClr val="C00000"/>
                </a:solidFill>
                <a:ea typeface="ＭＳ Ｐゴシック" charset="0"/>
                <a:cs typeface="Arial" pitchFamily="34" charset="0"/>
              </a:rPr>
              <a:t>      *Consult district </a:t>
            </a:r>
            <a:r>
              <a:rPr lang="en-US" sz="2000" i="1" dirty="0">
                <a:solidFill>
                  <a:srgbClr val="C00000"/>
                </a:solidFill>
                <a:ea typeface="ＭＳ Ｐゴシック" charset="0"/>
                <a:cs typeface="Arial" pitchFamily="34" charset="0"/>
              </a:rPr>
              <a:t>and school policies for </a:t>
            </a:r>
            <a:r>
              <a:rPr lang="en-US" sz="2000" i="1" dirty="0" smtClean="0">
                <a:solidFill>
                  <a:srgbClr val="C00000"/>
                </a:solidFill>
                <a:ea typeface="ＭＳ Ｐゴシック" charset="0"/>
                <a:cs typeface="Arial" pitchFamily="34" charset="0"/>
              </a:rPr>
              <a:t>crisis </a:t>
            </a:r>
            <a:r>
              <a:rPr lang="en-US" sz="2000" i="1" dirty="0">
                <a:solidFill>
                  <a:srgbClr val="C00000"/>
                </a:solidFill>
                <a:ea typeface="ＭＳ Ｐゴシック" charset="0"/>
                <a:cs typeface="Arial" pitchFamily="34" charset="0"/>
              </a:rPr>
              <a:t>incidents</a:t>
            </a:r>
          </a:p>
          <a:p>
            <a:pPr marL="914400" lvl="2" indent="0" eaLnBrk="1" hangingPunct="1">
              <a:lnSpc>
                <a:spcPct val="90000"/>
              </a:lnSpc>
              <a:buFontTx/>
              <a:buNone/>
              <a:defRPr/>
            </a:pPr>
            <a:endParaRPr lang="en-US" sz="2000" dirty="0">
              <a:ea typeface="ＭＳ Ｐゴシック" charset="0"/>
              <a:cs typeface="Arial" pitchFamily="34" charset="0"/>
            </a:endParaRPr>
          </a:p>
          <a:p>
            <a:pPr eaLnBrk="1" hangingPunct="1">
              <a:defRPr/>
            </a:pPr>
            <a:endParaRPr lang="en-US" dirty="0">
              <a:latin typeface="Arial" pitchFamily="34" charset="0"/>
              <a:cs typeface="Arial" pitchFamily="34" charset="0"/>
            </a:endParaRPr>
          </a:p>
        </p:txBody>
      </p:sp>
      <p:sp>
        <p:nvSpPr>
          <p:cNvPr id="2" name="Slide Number Placeholder 1"/>
          <p:cNvSpPr>
            <a:spLocks noGrp="1"/>
          </p:cNvSpPr>
          <p:nvPr>
            <p:ph type="sldNum" sz="quarter" idx="4294967295"/>
          </p:nvPr>
        </p:nvSpPr>
        <p:spPr>
          <a:xfrm>
            <a:off x="6324600" y="6367992"/>
            <a:ext cx="609600" cy="365125"/>
          </a:xfrm>
          <a:prstGeom prst="rect">
            <a:avLst/>
          </a:prstGeom>
        </p:spPr>
        <p:txBody>
          <a:bodyPr/>
          <a:lstStyle/>
          <a:p>
            <a:fld id="{0A34F8DD-7804-4F7D-91B6-26F9462BFA1A}" type="slidenum">
              <a:rPr lang="en-US" smtClean="0"/>
              <a:pPr/>
              <a:t>9</a:t>
            </a:fld>
            <a:endParaRPr lang="en-US"/>
          </a:p>
        </p:txBody>
      </p:sp>
    </p:spTree>
    <p:extLst>
      <p:ext uri="{BB962C8B-B14F-4D97-AF65-F5344CB8AC3E}">
        <p14:creationId xmlns:p14="http://schemas.microsoft.com/office/powerpoint/2010/main" val="41671850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466725" y="1328737"/>
            <a:ext cx="8210550" cy="4200525"/>
          </a:xfrm>
          <a:prstGeom prst="rect">
            <a:avLst/>
          </a:prstGeom>
        </p:spPr>
      </p:pic>
      <p:sp>
        <p:nvSpPr>
          <p:cNvPr id="3" name="TextBox 2"/>
          <p:cNvSpPr txBox="1"/>
          <p:nvPr/>
        </p:nvSpPr>
        <p:spPr>
          <a:xfrm flipH="1">
            <a:off x="651456" y="217714"/>
            <a:ext cx="7839401" cy="514475"/>
          </a:xfrm>
          <a:prstGeom prst="rect">
            <a:avLst/>
          </a:prstGeom>
          <a:noFill/>
        </p:spPr>
        <p:txBody>
          <a:bodyPr wrap="square" rtlCol="0">
            <a:spAutoFit/>
          </a:bodyPr>
          <a:lstStyle/>
          <a:p>
            <a:endParaRPr lang="en-US" dirty="0"/>
          </a:p>
        </p:txBody>
      </p:sp>
      <p:sp>
        <p:nvSpPr>
          <p:cNvPr id="4" name="TextBox 3"/>
          <p:cNvSpPr txBox="1"/>
          <p:nvPr/>
        </p:nvSpPr>
        <p:spPr>
          <a:xfrm rot="21151683">
            <a:off x="5835817" y="2958154"/>
            <a:ext cx="1804331" cy="2431435"/>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sz="2200" dirty="0" smtClean="0">
                <a:solidFill>
                  <a:srgbClr val="577293"/>
                </a:solidFill>
                <a:latin typeface="Arial" charset="0"/>
                <a:ea typeface="ＭＳ Ｐゴシック" charset="0"/>
                <a:cs typeface="Arial" charset="0"/>
              </a:rPr>
              <a:t>Resource</a:t>
            </a:r>
            <a:r>
              <a:rPr lang="en-US" sz="2200" dirty="0">
                <a:solidFill>
                  <a:schemeClr val="bg1">
                    <a:lumMod val="50000"/>
                  </a:schemeClr>
                </a:solidFill>
                <a:latin typeface="Arial" charset="0"/>
                <a:ea typeface="ＭＳ Ｐゴシック" charset="0"/>
                <a:cs typeface="Arial" charset="0"/>
              </a:rPr>
              <a:t>: </a:t>
            </a:r>
            <a:r>
              <a:rPr lang="en-US" sz="2200" dirty="0" smtClean="0">
                <a:solidFill>
                  <a:schemeClr val="bg1">
                    <a:lumMod val="50000"/>
                  </a:schemeClr>
                </a:solidFill>
                <a:latin typeface="Arial" charset="0"/>
                <a:ea typeface="ＭＳ Ｐゴシック" charset="0"/>
                <a:cs typeface="Arial" charset="0"/>
              </a:rPr>
              <a:t>‘Behavior category worksheet’ in Attachments</a:t>
            </a:r>
          </a:p>
          <a:p>
            <a:pPr algn="ctr"/>
            <a:endParaRPr lang="en-US" sz="1000" dirty="0">
              <a:solidFill>
                <a:srgbClr val="7F7F7F"/>
              </a:solidFill>
              <a:latin typeface="Arial" charset="0"/>
              <a:ea typeface="ＭＳ Ｐゴシック" charset="0"/>
              <a:cs typeface="Arial" charset="0"/>
            </a:endParaRPr>
          </a:p>
        </p:txBody>
      </p:sp>
    </p:spTree>
    <p:extLst>
      <p:ext uri="{BB962C8B-B14F-4D97-AF65-F5344CB8AC3E}">
        <p14:creationId xmlns:p14="http://schemas.microsoft.com/office/powerpoint/2010/main" val="3477267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29710" y="763471"/>
            <a:ext cx="7031421" cy="584775"/>
          </a:xfrm>
          <a:prstGeom prst="rect">
            <a:avLst/>
          </a:prstGeom>
          <a:noFill/>
        </p:spPr>
        <p:txBody>
          <a:bodyPr wrap="square" rtlCol="0">
            <a:spAutoFit/>
          </a:bodyPr>
          <a:lstStyle/>
          <a:p>
            <a:r>
              <a:rPr lang="en-US" sz="3200" b="1" dirty="0" smtClean="0"/>
              <a:t>    Why do we define behaviors? </a:t>
            </a:r>
            <a:endParaRPr lang="en-US" sz="3200" b="1" dirty="0"/>
          </a:p>
        </p:txBody>
      </p:sp>
      <p:sp>
        <p:nvSpPr>
          <p:cNvPr id="4" name="TextBox 3"/>
          <p:cNvSpPr txBox="1"/>
          <p:nvPr/>
        </p:nvSpPr>
        <p:spPr>
          <a:xfrm>
            <a:off x="409903" y="2096814"/>
            <a:ext cx="2885090" cy="3847207"/>
          </a:xfrm>
          <a:prstGeom prst="rect">
            <a:avLst/>
          </a:prstGeom>
          <a:noFill/>
        </p:spPr>
        <p:txBody>
          <a:bodyPr wrap="square" rtlCol="0">
            <a:spAutoFit/>
          </a:bodyPr>
          <a:lstStyle/>
          <a:p>
            <a:pPr algn="ctr"/>
            <a:r>
              <a:rPr lang="en-US" sz="2800" b="1" dirty="0" smtClean="0"/>
              <a:t>Teacher 1</a:t>
            </a:r>
          </a:p>
          <a:p>
            <a:endParaRPr lang="en-US" dirty="0"/>
          </a:p>
          <a:p>
            <a:r>
              <a:rPr lang="en-US" dirty="0" smtClean="0"/>
              <a:t>Student taps pencil on his desk</a:t>
            </a:r>
          </a:p>
          <a:p>
            <a:endParaRPr lang="en-US" dirty="0"/>
          </a:p>
          <a:p>
            <a:r>
              <a:rPr lang="en-US" dirty="0" smtClean="0"/>
              <a:t>Response: Writes an office discipline referral</a:t>
            </a:r>
          </a:p>
          <a:p>
            <a:endParaRPr lang="en-US" dirty="0"/>
          </a:p>
          <a:p>
            <a:r>
              <a:rPr lang="en-US" dirty="0" smtClean="0"/>
              <a:t>Student is removed from class reports to office </a:t>
            </a:r>
          </a:p>
          <a:p>
            <a:endParaRPr lang="en-US" dirty="0"/>
          </a:p>
          <a:p>
            <a:r>
              <a:rPr lang="en-US" dirty="0" smtClean="0"/>
              <a:t>Student loses 1 hour of instructional time</a:t>
            </a:r>
            <a:endParaRPr lang="en-US" dirty="0"/>
          </a:p>
        </p:txBody>
      </p:sp>
      <p:sp>
        <p:nvSpPr>
          <p:cNvPr id="5" name="TextBox 4"/>
          <p:cNvSpPr txBox="1"/>
          <p:nvPr/>
        </p:nvSpPr>
        <p:spPr>
          <a:xfrm>
            <a:off x="4745420" y="2096814"/>
            <a:ext cx="3200401" cy="4401205"/>
          </a:xfrm>
          <a:prstGeom prst="rect">
            <a:avLst/>
          </a:prstGeom>
          <a:noFill/>
        </p:spPr>
        <p:txBody>
          <a:bodyPr wrap="square" rtlCol="0">
            <a:spAutoFit/>
          </a:bodyPr>
          <a:lstStyle/>
          <a:p>
            <a:pPr algn="ctr"/>
            <a:r>
              <a:rPr lang="en-US" sz="2800" b="1" dirty="0" smtClean="0"/>
              <a:t>Teacher 2</a:t>
            </a:r>
          </a:p>
          <a:p>
            <a:endParaRPr lang="en-US" dirty="0"/>
          </a:p>
          <a:p>
            <a:r>
              <a:rPr lang="en-US" dirty="0" smtClean="0"/>
              <a:t>Student taps pencil on his desk</a:t>
            </a:r>
          </a:p>
          <a:p>
            <a:endParaRPr lang="en-US" dirty="0"/>
          </a:p>
          <a:p>
            <a:r>
              <a:rPr lang="en-US" dirty="0" smtClean="0"/>
              <a:t>Response: Teacher  uses a menu of consequences </a:t>
            </a:r>
          </a:p>
          <a:p>
            <a:r>
              <a:rPr lang="en-US" dirty="0" smtClean="0"/>
              <a:t> </a:t>
            </a:r>
          </a:p>
          <a:p>
            <a:r>
              <a:rPr lang="en-US" dirty="0" smtClean="0"/>
              <a:t>1)verbal warning. </a:t>
            </a:r>
          </a:p>
          <a:p>
            <a:r>
              <a:rPr lang="en-US" dirty="0" smtClean="0"/>
              <a:t>2)Move behavior clip</a:t>
            </a:r>
          </a:p>
          <a:p>
            <a:r>
              <a:rPr lang="en-US" dirty="0" smtClean="0"/>
              <a:t>3)Write in behavior log</a:t>
            </a:r>
          </a:p>
          <a:p>
            <a:endParaRPr lang="en-US" dirty="0" smtClean="0"/>
          </a:p>
          <a:p>
            <a:r>
              <a:rPr lang="en-US" dirty="0" smtClean="0"/>
              <a:t>Student stays in class and continues learning</a:t>
            </a:r>
          </a:p>
          <a:p>
            <a:endParaRPr lang="en-US" dirty="0"/>
          </a:p>
        </p:txBody>
      </p:sp>
    </p:spTree>
    <p:extLst>
      <p:ext uri="{BB962C8B-B14F-4D97-AF65-F5344CB8AC3E}">
        <p14:creationId xmlns:p14="http://schemas.microsoft.com/office/powerpoint/2010/main" val="40259399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95969953"/>
              </p:ext>
            </p:extLst>
          </p:nvPr>
        </p:nvGraphicFramePr>
        <p:xfrm>
          <a:off x="780288" y="1548384"/>
          <a:ext cx="7693153" cy="4233291"/>
        </p:xfrm>
        <a:graphic>
          <a:graphicData uri="http://schemas.openxmlformats.org/drawingml/2006/table">
            <a:tbl>
              <a:tblPr>
                <a:tableStyleId>{5C22544A-7EE6-4342-B048-85BDC9FD1C3A}</a:tableStyleId>
              </a:tblPr>
              <a:tblGrid>
                <a:gridCol w="2304229"/>
                <a:gridCol w="495533"/>
                <a:gridCol w="557475"/>
                <a:gridCol w="495533"/>
                <a:gridCol w="433592"/>
                <a:gridCol w="495533"/>
                <a:gridCol w="371650"/>
                <a:gridCol w="557475"/>
                <a:gridCol w="619417"/>
                <a:gridCol w="371650"/>
                <a:gridCol w="495533"/>
                <a:gridCol w="495533"/>
              </a:tblGrid>
              <a:tr h="1641285">
                <a:tc>
                  <a:txBody>
                    <a:bodyPr/>
                    <a:lstStyle/>
                    <a:p>
                      <a:pPr marL="0" marR="0" algn="ctr">
                        <a:lnSpc>
                          <a:spcPct val="115000"/>
                        </a:lnSpc>
                        <a:spcBef>
                          <a:spcPts val="0"/>
                        </a:spcBef>
                        <a:spcAft>
                          <a:spcPts val="0"/>
                        </a:spcAft>
                      </a:pPr>
                      <a:r>
                        <a:rPr lang="en-US" sz="1200" dirty="0">
                          <a:effectLst/>
                        </a:rPr>
                        <a:t>Teacher-Managed</a:t>
                      </a:r>
                    </a:p>
                    <a:p>
                      <a:pPr marL="0" marR="0" algn="ctr">
                        <a:lnSpc>
                          <a:spcPct val="115000"/>
                        </a:lnSpc>
                        <a:spcBef>
                          <a:spcPts val="0"/>
                        </a:spcBef>
                        <a:spcAft>
                          <a:spcPts val="0"/>
                        </a:spcAft>
                      </a:pPr>
                      <a:r>
                        <a:rPr lang="en-US" sz="1200" dirty="0">
                          <a:effectLst/>
                        </a:rPr>
                        <a:t>Behaviors</a:t>
                      </a:r>
                      <a:endParaRPr lang="en-US" sz="1200" b="1"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lnSpc>
                          <a:spcPct val="115000"/>
                        </a:lnSpc>
                        <a:spcBef>
                          <a:spcPts val="200"/>
                        </a:spcBef>
                        <a:spcAft>
                          <a:spcPts val="0"/>
                        </a:spcAft>
                      </a:pPr>
                      <a:r>
                        <a:rPr lang="en-US" sz="1000">
                          <a:effectLst/>
                        </a:rPr>
                        <a:t>State Rule</a:t>
                      </a:r>
                      <a:endParaRPr lang="en-US" sz="11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vert="vert270"/>
                </a:tc>
                <a:tc>
                  <a:txBody>
                    <a:bodyPr/>
                    <a:lstStyle/>
                    <a:p>
                      <a:pPr marL="71755" marR="71755" algn="l">
                        <a:lnSpc>
                          <a:spcPct val="115000"/>
                        </a:lnSpc>
                        <a:spcBef>
                          <a:spcPts val="0"/>
                        </a:spcBef>
                        <a:spcAft>
                          <a:spcPts val="0"/>
                        </a:spcAft>
                      </a:pPr>
                      <a:r>
                        <a:rPr lang="en-US" sz="1000" dirty="0">
                          <a:effectLst/>
                        </a:rPr>
                        <a:t>Model  </a:t>
                      </a:r>
                      <a:r>
                        <a:rPr lang="en-US" sz="1000" dirty="0" err="1">
                          <a:effectLst/>
                        </a:rPr>
                        <a:t>Exp</a:t>
                      </a:r>
                      <a:r>
                        <a:rPr lang="en-US" sz="1000" dirty="0">
                          <a:effectLst/>
                        </a:rPr>
                        <a:t> Behavior</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vert="vert270"/>
                </a:tc>
                <a:tc>
                  <a:txBody>
                    <a:bodyPr/>
                    <a:lstStyle/>
                    <a:p>
                      <a:pPr marL="71755" marR="71755" algn="l">
                        <a:lnSpc>
                          <a:spcPct val="115000"/>
                        </a:lnSpc>
                        <a:spcBef>
                          <a:spcPts val="0"/>
                        </a:spcBef>
                        <a:spcAft>
                          <a:spcPts val="0"/>
                        </a:spcAft>
                      </a:pPr>
                      <a:r>
                        <a:rPr lang="en-US" sz="1000">
                          <a:effectLst/>
                        </a:rPr>
                        <a:t>Student Practices</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vert="vert270"/>
                </a:tc>
                <a:tc>
                  <a:txBody>
                    <a:bodyPr/>
                    <a:lstStyle/>
                    <a:p>
                      <a:pPr marL="71755" marR="71755" algn="l">
                        <a:lnSpc>
                          <a:spcPct val="115000"/>
                        </a:lnSpc>
                        <a:spcBef>
                          <a:spcPts val="0"/>
                        </a:spcBef>
                        <a:spcAft>
                          <a:spcPts val="0"/>
                        </a:spcAft>
                      </a:pPr>
                      <a:r>
                        <a:rPr lang="en-US" sz="1000">
                          <a:effectLst/>
                        </a:rPr>
                        <a:t>Recognize Effort</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vert="vert270"/>
                </a:tc>
                <a:tc>
                  <a:txBody>
                    <a:bodyPr/>
                    <a:lstStyle/>
                    <a:p>
                      <a:pPr marL="71755" marR="71755" algn="l">
                        <a:lnSpc>
                          <a:spcPct val="115000"/>
                        </a:lnSpc>
                        <a:spcBef>
                          <a:spcPts val="0"/>
                        </a:spcBef>
                        <a:spcAft>
                          <a:spcPts val="0"/>
                        </a:spcAft>
                      </a:pPr>
                      <a:r>
                        <a:rPr lang="en-US" sz="1000" dirty="0">
                          <a:effectLst/>
                        </a:rPr>
                        <a:t>Peer Mediation</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vert="vert270"/>
                </a:tc>
                <a:tc>
                  <a:txBody>
                    <a:bodyPr/>
                    <a:lstStyle/>
                    <a:p>
                      <a:pPr marL="71755" marR="71755" algn="l">
                        <a:lnSpc>
                          <a:spcPct val="115000"/>
                        </a:lnSpc>
                        <a:spcBef>
                          <a:spcPts val="0"/>
                        </a:spcBef>
                        <a:spcAft>
                          <a:spcPts val="0"/>
                        </a:spcAft>
                      </a:pPr>
                      <a:r>
                        <a:rPr lang="en-US" sz="1000">
                          <a:effectLst/>
                        </a:rPr>
                        <a:t>Redirection</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vert="vert270"/>
                </a:tc>
                <a:tc>
                  <a:txBody>
                    <a:bodyPr/>
                    <a:lstStyle/>
                    <a:p>
                      <a:pPr marL="71755" marR="71755" algn="l">
                        <a:lnSpc>
                          <a:spcPct val="115000"/>
                        </a:lnSpc>
                        <a:spcBef>
                          <a:spcPts val="0"/>
                        </a:spcBef>
                        <a:spcAft>
                          <a:spcPts val="0"/>
                        </a:spcAft>
                      </a:pPr>
                      <a:r>
                        <a:rPr lang="en-US" sz="1000">
                          <a:effectLst/>
                        </a:rPr>
                        <a:t>Prompt</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vert="vert270"/>
                </a:tc>
                <a:tc>
                  <a:txBody>
                    <a:bodyPr/>
                    <a:lstStyle/>
                    <a:p>
                      <a:pPr marL="71755" marR="71755" algn="l">
                        <a:lnSpc>
                          <a:spcPct val="115000"/>
                        </a:lnSpc>
                        <a:spcBef>
                          <a:spcPts val="0"/>
                        </a:spcBef>
                        <a:spcAft>
                          <a:spcPts val="0"/>
                        </a:spcAft>
                      </a:pPr>
                      <a:r>
                        <a:rPr lang="en-US" sz="1000">
                          <a:effectLst/>
                        </a:rPr>
                        <a:t>Reward Alternative Behavior</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vert="vert270"/>
                </a:tc>
                <a:tc>
                  <a:txBody>
                    <a:bodyPr/>
                    <a:lstStyle/>
                    <a:p>
                      <a:pPr marL="71755" marR="71755" algn="l">
                        <a:lnSpc>
                          <a:spcPct val="115000"/>
                        </a:lnSpc>
                        <a:spcBef>
                          <a:spcPts val="0"/>
                        </a:spcBef>
                        <a:spcAft>
                          <a:spcPts val="0"/>
                        </a:spcAft>
                      </a:pPr>
                      <a:r>
                        <a:rPr lang="en-US" sz="1000">
                          <a:effectLst/>
                        </a:rPr>
                        <a:t>Apology</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vert="vert270"/>
                </a:tc>
                <a:tc>
                  <a:txBody>
                    <a:bodyPr/>
                    <a:lstStyle/>
                    <a:p>
                      <a:pPr marL="71755" marR="71755" algn="l">
                        <a:lnSpc>
                          <a:spcPct val="115000"/>
                        </a:lnSpc>
                        <a:spcBef>
                          <a:spcPts val="0"/>
                        </a:spcBef>
                        <a:spcAft>
                          <a:spcPts val="0"/>
                        </a:spcAft>
                      </a:pPr>
                      <a:r>
                        <a:rPr lang="en-US" sz="1000">
                          <a:effectLst/>
                        </a:rPr>
                        <a:t>Contract</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vert="vert270"/>
                </a:tc>
                <a:tc>
                  <a:txBody>
                    <a:bodyPr/>
                    <a:lstStyle/>
                    <a:p>
                      <a:pPr marL="71755" marR="71755"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vert="vert270"/>
                </a:tc>
              </a:tr>
              <a:tr h="318702">
                <a:tc>
                  <a:txBody>
                    <a:bodyPr/>
                    <a:lstStyle/>
                    <a:p>
                      <a:pPr marL="0" marR="0" algn="l">
                        <a:lnSpc>
                          <a:spcPct val="115000"/>
                        </a:lnSpc>
                        <a:spcBef>
                          <a:spcPts val="0"/>
                        </a:spcBef>
                        <a:spcAft>
                          <a:spcPts val="0"/>
                        </a:spcAft>
                      </a:pPr>
                      <a:r>
                        <a:rPr lang="en-US" sz="1000">
                          <a:effectLst/>
                        </a:rPr>
                        <a:t>Gum Chewing</a:t>
                      </a:r>
                      <a:endParaRPr lang="en-US" sz="1100" b="1">
                        <a:solidFill>
                          <a:srgbClr val="243F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2860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2860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7305"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658495"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316744">
                <a:tc>
                  <a:txBody>
                    <a:bodyPr/>
                    <a:lstStyle/>
                    <a:p>
                      <a:pPr marL="0" marR="0" algn="l">
                        <a:lnSpc>
                          <a:spcPct val="115000"/>
                        </a:lnSpc>
                        <a:spcBef>
                          <a:spcPts val="0"/>
                        </a:spcBef>
                        <a:spcAft>
                          <a:spcPts val="0"/>
                        </a:spcAft>
                      </a:pPr>
                      <a:r>
                        <a:rPr lang="en-US" sz="1000">
                          <a:effectLst/>
                        </a:rPr>
                        <a:t>Talking out of turn</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7305"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316744">
                <a:tc>
                  <a:txBody>
                    <a:bodyPr/>
                    <a:lstStyle/>
                    <a:p>
                      <a:pPr marL="0" marR="0" algn="l">
                        <a:lnSpc>
                          <a:spcPct val="115000"/>
                        </a:lnSpc>
                        <a:spcBef>
                          <a:spcPts val="0"/>
                        </a:spcBef>
                        <a:spcAft>
                          <a:spcPts val="0"/>
                        </a:spcAft>
                      </a:pPr>
                      <a:r>
                        <a:rPr lang="en-US" sz="1000">
                          <a:effectLst/>
                        </a:rPr>
                        <a:t>Inappropriate verbal language</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316744">
                <a:tc>
                  <a:txBody>
                    <a:bodyPr/>
                    <a:lstStyle/>
                    <a:p>
                      <a:pPr marL="0" marR="0" algn="l">
                        <a:lnSpc>
                          <a:spcPct val="115000"/>
                        </a:lnSpc>
                        <a:spcBef>
                          <a:spcPts val="0"/>
                        </a:spcBef>
                        <a:spcAft>
                          <a:spcPts val="0"/>
                        </a:spcAft>
                      </a:pPr>
                      <a:r>
                        <a:rPr lang="en-US" sz="1000">
                          <a:effectLst/>
                        </a:rPr>
                        <a:t>Physical contact</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654799">
                <a:tc>
                  <a:txBody>
                    <a:bodyPr/>
                    <a:lstStyle/>
                    <a:p>
                      <a:pPr marL="0" marR="0" algn="l">
                        <a:lnSpc>
                          <a:spcPct val="115000"/>
                        </a:lnSpc>
                        <a:spcBef>
                          <a:spcPts val="0"/>
                        </a:spcBef>
                        <a:spcAft>
                          <a:spcPts val="0"/>
                        </a:spcAft>
                      </a:pPr>
                      <a:r>
                        <a:rPr lang="en-US" sz="1000">
                          <a:effectLst/>
                        </a:rPr>
                        <a:t>Defiance/disrespect/</a:t>
                      </a:r>
                    </a:p>
                    <a:p>
                      <a:pPr marL="0" marR="0" algn="l">
                        <a:lnSpc>
                          <a:spcPct val="115000"/>
                        </a:lnSpc>
                        <a:spcBef>
                          <a:spcPts val="0"/>
                        </a:spcBef>
                        <a:spcAft>
                          <a:spcPts val="0"/>
                        </a:spcAft>
                      </a:pPr>
                      <a:r>
                        <a:rPr lang="en-US" sz="1000">
                          <a:effectLst/>
                        </a:rPr>
                        <a:t>non-compliance</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316744">
                <a:tc>
                  <a:txBody>
                    <a:bodyPr/>
                    <a:lstStyle/>
                    <a:p>
                      <a:pPr marL="0" marR="0" algn="l">
                        <a:lnSpc>
                          <a:spcPct val="115000"/>
                        </a:lnSpc>
                        <a:spcBef>
                          <a:spcPts val="0"/>
                        </a:spcBef>
                        <a:spcAft>
                          <a:spcPts val="0"/>
                        </a:spcAft>
                      </a:pPr>
                      <a:r>
                        <a:rPr lang="en-US" sz="1000">
                          <a:effectLst/>
                        </a:rPr>
                        <a:t>Property misuse</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351529">
                <a:tc>
                  <a:txBody>
                    <a:bodyPr/>
                    <a:lstStyle/>
                    <a:p>
                      <a:pPr marL="0" marR="0" algn="l">
                        <a:lnSpc>
                          <a:spcPct val="115000"/>
                        </a:lnSpc>
                        <a:spcBef>
                          <a:spcPts val="0"/>
                        </a:spcBef>
                        <a:spcAft>
                          <a:spcPts val="0"/>
                        </a:spcAft>
                      </a:pPr>
                      <a:r>
                        <a:rPr lang="en-US" sz="1000">
                          <a:effectLst/>
                        </a:rPr>
                        <a:t>Disruption</a:t>
                      </a:r>
                      <a:endParaRPr lang="en-US" sz="1050" i="1">
                        <a:solidFill>
                          <a:srgbClr val="272727"/>
                        </a:solidFill>
                        <a:effectLst/>
                        <a:latin typeface="Cambria" panose="020405030504060302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a:lnSpc>
                          <a:spcPct val="115000"/>
                        </a:lnSpc>
                        <a:spcBef>
                          <a:spcPts val="0"/>
                        </a:spcBef>
                        <a:spcAft>
                          <a:spcPts val="0"/>
                        </a:spcAft>
                      </a:pPr>
                      <a:r>
                        <a:rPr lang="en-US" sz="10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5" name="Text Box 68"/>
          <p:cNvSpPr txBox="1">
            <a:spLocks noChangeArrowheads="1"/>
          </p:cNvSpPr>
          <p:nvPr/>
        </p:nvSpPr>
        <p:spPr bwMode="auto">
          <a:xfrm>
            <a:off x="1874838" y="419869"/>
            <a:ext cx="5098986" cy="88823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Possible Teacher-Managed Behaviors</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6" name="Text Box 69"/>
          <p:cNvSpPr txBox="1">
            <a:spLocks noChangeArrowheads="1"/>
          </p:cNvSpPr>
          <p:nvPr/>
        </p:nvSpPr>
        <p:spPr bwMode="auto">
          <a:xfrm>
            <a:off x="3651250" y="14560550"/>
            <a:ext cx="32004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spcBef>
                <a:spcPts val="0"/>
              </a:spcBef>
              <a:spcAft>
                <a:spcPts val="0"/>
              </a:spcAft>
            </a:pPr>
            <a:r>
              <a:rPr lang="en-US" sz="1000">
                <a:effectLst/>
                <a:latin typeface="Arial" panose="020B0604020202020204" pitchFamily="34" charset="0"/>
                <a:ea typeface="Times New Roman" panose="02020603050405020304" pitchFamily="18" charset="0"/>
                <a:cs typeface="Times New Roman" panose="02020603050405020304" pitchFamily="18" charset="0"/>
              </a:rPr>
              <a:t> </a:t>
            </a:r>
          </a:p>
        </p:txBody>
      </p:sp>
      <p:sp>
        <p:nvSpPr>
          <p:cNvPr id="8" name="Rectangle 4"/>
          <p:cNvSpPr>
            <a:spLocks noChangeArrowheads="1"/>
          </p:cNvSpPr>
          <p:nvPr/>
        </p:nvSpPr>
        <p:spPr bwMode="auto">
          <a:xfrm>
            <a:off x="1022350" y="27336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112" tIns="685584" rIns="685584" bIns="685584" numCol="1" anchor="ctr" anchorCtr="0" compatLnSpc="1">
            <a:prstTxWarp prst="textNoShape">
              <a:avLst/>
            </a:prstTxWarp>
            <a:spAutoFit/>
          </a:bodyPr>
          <a:lstStyle/>
          <a:p>
            <a:endParaRPr lang="en-US"/>
          </a:p>
        </p:txBody>
      </p:sp>
      <p:sp>
        <p:nvSpPr>
          <p:cNvPr id="9" name="Rectangle 5"/>
          <p:cNvSpPr>
            <a:spLocks noChangeArrowheads="1"/>
          </p:cNvSpPr>
          <p:nvPr/>
        </p:nvSpPr>
        <p:spPr bwMode="auto">
          <a:xfrm>
            <a:off x="1022350" y="31908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endParaRPr lang="en-US"/>
          </a:p>
        </p:txBody>
      </p:sp>
      <p:sp>
        <p:nvSpPr>
          <p:cNvPr id="10" name="Rectangle 6"/>
          <p:cNvSpPr>
            <a:spLocks noChangeArrowheads="1"/>
          </p:cNvSpPr>
          <p:nvPr/>
        </p:nvSpPr>
        <p:spPr bwMode="auto">
          <a:xfrm>
            <a:off x="1022350" y="31908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r>
            <a:br>
              <a:rPr kumimoji="0" lang="en-US" altLang="en-US" sz="10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b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2" name="TextBox 11"/>
          <p:cNvSpPr txBox="1"/>
          <p:nvPr/>
        </p:nvSpPr>
        <p:spPr>
          <a:xfrm rot="21151683">
            <a:off x="6958057" y="170370"/>
            <a:ext cx="1804331" cy="2092881"/>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sz="2200" dirty="0" smtClean="0">
                <a:solidFill>
                  <a:srgbClr val="577293"/>
                </a:solidFill>
                <a:latin typeface="Arial" charset="0"/>
                <a:ea typeface="ＭＳ Ｐゴシック" charset="0"/>
                <a:cs typeface="Arial" charset="0"/>
              </a:rPr>
              <a:t>Resource</a:t>
            </a:r>
            <a:r>
              <a:rPr lang="en-US" sz="2200" dirty="0">
                <a:solidFill>
                  <a:schemeClr val="bg1">
                    <a:lumMod val="50000"/>
                  </a:schemeClr>
                </a:solidFill>
                <a:latin typeface="Arial" charset="0"/>
                <a:ea typeface="ＭＳ Ｐゴシック" charset="0"/>
                <a:cs typeface="Arial" charset="0"/>
              </a:rPr>
              <a:t>: </a:t>
            </a:r>
            <a:r>
              <a:rPr lang="en-US" sz="2200" dirty="0" smtClean="0">
                <a:solidFill>
                  <a:schemeClr val="bg1">
                    <a:lumMod val="50000"/>
                  </a:schemeClr>
                </a:solidFill>
                <a:latin typeface="Arial" charset="0"/>
                <a:ea typeface="ＭＳ Ｐゴシック" charset="0"/>
                <a:cs typeface="Arial" charset="0"/>
              </a:rPr>
              <a:t>‘Discipline </a:t>
            </a:r>
            <a:r>
              <a:rPr lang="en-US" sz="2200" dirty="0" err="1" smtClean="0">
                <a:solidFill>
                  <a:schemeClr val="bg1">
                    <a:lumMod val="50000"/>
                  </a:schemeClr>
                </a:solidFill>
                <a:latin typeface="Arial" charset="0"/>
                <a:ea typeface="ＭＳ Ｐゴシック" charset="0"/>
                <a:cs typeface="Arial" charset="0"/>
              </a:rPr>
              <a:t>Mgmnt</a:t>
            </a:r>
            <a:r>
              <a:rPr lang="en-US" sz="2200" dirty="0" smtClean="0">
                <a:solidFill>
                  <a:schemeClr val="bg1">
                    <a:lumMod val="50000"/>
                  </a:schemeClr>
                </a:solidFill>
                <a:latin typeface="Arial" charset="0"/>
                <a:ea typeface="ＭＳ Ｐゴシック" charset="0"/>
                <a:cs typeface="Arial" charset="0"/>
              </a:rPr>
              <a:t> Grid’ </a:t>
            </a:r>
            <a:r>
              <a:rPr lang="en-US" sz="2200" dirty="0" smtClean="0">
                <a:solidFill>
                  <a:schemeClr val="bg1">
                    <a:lumMod val="50000"/>
                  </a:schemeClr>
                </a:solidFill>
                <a:latin typeface="Arial" charset="0"/>
                <a:ea typeface="ＭＳ Ｐゴシック" charset="0"/>
                <a:cs typeface="Arial" charset="0"/>
              </a:rPr>
              <a:t>in Attachments</a:t>
            </a:r>
          </a:p>
          <a:p>
            <a:pPr algn="ctr"/>
            <a:endParaRPr lang="en-US" sz="1000" dirty="0">
              <a:solidFill>
                <a:srgbClr val="7F7F7F"/>
              </a:solidFill>
              <a:latin typeface="Arial" charset="0"/>
              <a:ea typeface="ＭＳ Ｐゴシック" charset="0"/>
              <a:cs typeface="Arial" charset="0"/>
            </a:endParaRPr>
          </a:p>
        </p:txBody>
      </p:sp>
      <p:sp>
        <p:nvSpPr>
          <p:cNvPr id="13" name="Down Arrow 12"/>
          <p:cNvSpPr/>
          <p:nvPr/>
        </p:nvSpPr>
        <p:spPr>
          <a:xfrm>
            <a:off x="692531" y="2124331"/>
            <a:ext cx="484632" cy="97840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Left Arrow 13"/>
          <p:cNvSpPr/>
          <p:nvPr/>
        </p:nvSpPr>
        <p:spPr>
          <a:xfrm>
            <a:off x="7890387" y="2495559"/>
            <a:ext cx="978408" cy="484632"/>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77226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116704828"/>
              </p:ext>
            </p:extLst>
          </p:nvPr>
        </p:nvGraphicFramePr>
        <p:xfrm>
          <a:off x="1393441" y="1299547"/>
          <a:ext cx="6409822" cy="4525958"/>
        </p:xfrm>
        <a:graphic>
          <a:graphicData uri="http://schemas.openxmlformats.org/drawingml/2006/table">
            <a:tbl>
              <a:tblPr>
                <a:tableStyleId>{5C22544A-7EE6-4342-B048-85BDC9FD1C3A}</a:tableStyleId>
              </a:tblPr>
              <a:tblGrid>
                <a:gridCol w="1661806"/>
                <a:gridCol w="412871"/>
                <a:gridCol w="412871"/>
                <a:gridCol w="309653"/>
                <a:gridCol w="412871"/>
                <a:gridCol w="309653"/>
                <a:gridCol w="412871"/>
                <a:gridCol w="412871"/>
                <a:gridCol w="412871"/>
                <a:gridCol w="464480"/>
                <a:gridCol w="361262"/>
                <a:gridCol w="412871"/>
                <a:gridCol w="412871"/>
              </a:tblGrid>
              <a:tr h="1024173">
                <a:tc>
                  <a:txBody>
                    <a:bodyPr/>
                    <a:lstStyle/>
                    <a:p>
                      <a:pPr marL="0" marR="0" algn="ctr">
                        <a:lnSpc>
                          <a:spcPct val="115000"/>
                        </a:lnSpc>
                        <a:spcBef>
                          <a:spcPts val="0"/>
                        </a:spcBef>
                        <a:spcAft>
                          <a:spcPts val="0"/>
                        </a:spcAft>
                      </a:pPr>
                      <a:r>
                        <a:rPr lang="en-US" sz="1100" dirty="0">
                          <a:effectLst/>
                        </a:rPr>
                        <a:t>Office-Managed</a:t>
                      </a:r>
                    </a:p>
                    <a:p>
                      <a:pPr marL="0" marR="0" algn="ctr">
                        <a:lnSpc>
                          <a:spcPct val="115000"/>
                        </a:lnSpc>
                        <a:spcBef>
                          <a:spcPts val="0"/>
                        </a:spcBef>
                        <a:spcAft>
                          <a:spcPts val="0"/>
                        </a:spcAft>
                      </a:pPr>
                      <a:r>
                        <a:rPr lang="en-US" sz="1100" dirty="0">
                          <a:effectLst/>
                        </a:rPr>
                        <a:t>Behavior Categories</a:t>
                      </a:r>
                      <a:endParaRPr lang="en-US" sz="1100" b="1" dirty="0">
                        <a:effectLst/>
                        <a:latin typeface="Times New Roman" panose="02020603050405020304" pitchFamily="18" charset="0"/>
                        <a:ea typeface="Times New Roman" panose="02020603050405020304" pitchFamily="18" charset="0"/>
                      </a:endParaRPr>
                    </a:p>
                  </a:txBody>
                  <a:tcPr marL="61897" marR="61897" marT="0" marB="0" anchor="ctr"/>
                </a:tc>
                <a:tc>
                  <a:txBody>
                    <a:bodyPr/>
                    <a:lstStyle/>
                    <a:p>
                      <a:pPr marL="71755" marR="71755" algn="l">
                        <a:lnSpc>
                          <a:spcPct val="115000"/>
                        </a:lnSpc>
                        <a:spcBef>
                          <a:spcPts val="0"/>
                        </a:spcBef>
                        <a:spcAft>
                          <a:spcPts val="0"/>
                        </a:spcAft>
                      </a:pPr>
                      <a:r>
                        <a:rPr lang="en-US" sz="900">
                          <a:effectLst/>
                        </a:rPr>
                        <a:t>Conference with Student</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vert="vert270"/>
                </a:tc>
                <a:tc>
                  <a:txBody>
                    <a:bodyPr/>
                    <a:lstStyle/>
                    <a:p>
                      <a:pPr marL="71755" marR="71755" algn="l">
                        <a:lnSpc>
                          <a:spcPct val="115000"/>
                        </a:lnSpc>
                        <a:spcBef>
                          <a:spcPts val="0"/>
                        </a:spcBef>
                        <a:spcAft>
                          <a:spcPts val="0"/>
                        </a:spcAft>
                      </a:pPr>
                      <a:r>
                        <a:rPr lang="en-US" sz="900" dirty="0">
                          <a:effectLst/>
                        </a:rPr>
                        <a:t>Individualized Instruction</a:t>
                      </a:r>
                      <a:endParaRPr lang="en-US" sz="9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vert="vert270"/>
                </a:tc>
                <a:tc>
                  <a:txBody>
                    <a:bodyPr/>
                    <a:lstStyle/>
                    <a:p>
                      <a:pPr marL="71755" marR="71755" algn="l">
                        <a:lnSpc>
                          <a:spcPct val="115000"/>
                        </a:lnSpc>
                        <a:spcBef>
                          <a:spcPts val="0"/>
                        </a:spcBef>
                        <a:spcAft>
                          <a:spcPts val="0"/>
                        </a:spcAft>
                      </a:pPr>
                      <a:r>
                        <a:rPr lang="en-US" sz="900">
                          <a:effectLst/>
                        </a:rPr>
                        <a:t>Time in Office</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vert="vert270"/>
                </a:tc>
                <a:tc>
                  <a:txBody>
                    <a:bodyPr/>
                    <a:lstStyle/>
                    <a:p>
                      <a:pPr marL="71755" marR="71755" algn="l">
                        <a:lnSpc>
                          <a:spcPct val="115000"/>
                        </a:lnSpc>
                        <a:spcBef>
                          <a:spcPts val="0"/>
                        </a:spcBef>
                        <a:spcAft>
                          <a:spcPts val="0"/>
                        </a:spcAft>
                      </a:pPr>
                      <a:r>
                        <a:rPr lang="en-US" sz="900">
                          <a:effectLst/>
                        </a:rPr>
                        <a:t>Loss of Privilege</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vert="vert270"/>
                </a:tc>
                <a:tc>
                  <a:txBody>
                    <a:bodyPr/>
                    <a:lstStyle/>
                    <a:p>
                      <a:pPr marL="71755" marR="71755" algn="l">
                        <a:lnSpc>
                          <a:spcPct val="115000"/>
                        </a:lnSpc>
                        <a:spcBef>
                          <a:spcPts val="0"/>
                        </a:spcBef>
                        <a:spcAft>
                          <a:spcPts val="0"/>
                        </a:spcAft>
                      </a:pPr>
                      <a:r>
                        <a:rPr lang="en-US" sz="900">
                          <a:effectLst/>
                        </a:rPr>
                        <a:t>Parent Contact</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vert="vert270"/>
                </a:tc>
                <a:tc>
                  <a:txBody>
                    <a:bodyPr/>
                    <a:lstStyle/>
                    <a:p>
                      <a:pPr marL="71755" marR="71755" algn="l">
                        <a:lnSpc>
                          <a:spcPct val="115000"/>
                        </a:lnSpc>
                        <a:spcBef>
                          <a:spcPts val="0"/>
                        </a:spcBef>
                        <a:spcAft>
                          <a:spcPts val="0"/>
                        </a:spcAft>
                      </a:pPr>
                      <a:r>
                        <a:rPr lang="en-US" sz="900">
                          <a:effectLst/>
                        </a:rPr>
                        <a:t>Time Out/Detention</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vert="vert270"/>
                </a:tc>
                <a:tc>
                  <a:txBody>
                    <a:bodyPr/>
                    <a:lstStyle/>
                    <a:p>
                      <a:pPr marL="71755" marR="71755" algn="l">
                        <a:lnSpc>
                          <a:spcPct val="115000"/>
                        </a:lnSpc>
                        <a:spcBef>
                          <a:spcPts val="0"/>
                        </a:spcBef>
                        <a:spcAft>
                          <a:spcPts val="0"/>
                        </a:spcAft>
                      </a:pPr>
                      <a:r>
                        <a:rPr lang="en-US" sz="900">
                          <a:effectLst/>
                        </a:rPr>
                        <a:t>Saturday School</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vert="vert270"/>
                </a:tc>
                <a:tc>
                  <a:txBody>
                    <a:bodyPr/>
                    <a:lstStyle/>
                    <a:p>
                      <a:pPr marL="71755" marR="71755" algn="l">
                        <a:lnSpc>
                          <a:spcPct val="115000"/>
                        </a:lnSpc>
                        <a:spcBef>
                          <a:spcPts val="0"/>
                        </a:spcBef>
                        <a:spcAft>
                          <a:spcPts val="0"/>
                        </a:spcAft>
                      </a:pPr>
                      <a:r>
                        <a:rPr lang="en-US" sz="900">
                          <a:effectLst/>
                        </a:rPr>
                        <a:t>In-school Suspension</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vert="vert270"/>
                </a:tc>
                <a:tc>
                  <a:txBody>
                    <a:bodyPr/>
                    <a:lstStyle/>
                    <a:p>
                      <a:pPr marL="71755" marR="71755" algn="l">
                        <a:lnSpc>
                          <a:spcPct val="115000"/>
                        </a:lnSpc>
                        <a:spcBef>
                          <a:spcPts val="0"/>
                        </a:spcBef>
                        <a:spcAft>
                          <a:spcPts val="0"/>
                        </a:spcAft>
                      </a:pPr>
                      <a:r>
                        <a:rPr lang="en-US" sz="900">
                          <a:effectLst/>
                        </a:rPr>
                        <a:t>Out-of-school Suspension</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vert="vert270"/>
                </a:tc>
                <a:tc>
                  <a:txBody>
                    <a:bodyPr/>
                    <a:lstStyle/>
                    <a:p>
                      <a:pPr marL="71755" marR="71755" algn="l">
                        <a:lnSpc>
                          <a:spcPct val="115000"/>
                        </a:lnSpc>
                        <a:spcBef>
                          <a:spcPts val="0"/>
                        </a:spcBef>
                        <a:spcAft>
                          <a:spcPts val="0"/>
                        </a:spcAft>
                      </a:pPr>
                      <a:r>
                        <a:rPr lang="en-US" sz="900">
                          <a:effectLst/>
                        </a:rPr>
                        <a:t>Expulsion</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vert="vert270"/>
                </a:tc>
                <a:tc>
                  <a:txBody>
                    <a:bodyPr/>
                    <a:lstStyle/>
                    <a:p>
                      <a:pPr marL="71755" marR="71755"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vert="vert270"/>
                </a:tc>
                <a:tc>
                  <a:txBody>
                    <a:bodyPr/>
                    <a:lstStyle/>
                    <a:p>
                      <a:pPr marL="71755" marR="71755"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vert="vert270"/>
                </a:tc>
              </a:tr>
              <a:tr h="316365">
                <a:tc>
                  <a:txBody>
                    <a:bodyPr/>
                    <a:lstStyle/>
                    <a:p>
                      <a:pPr marL="0" marR="0" algn="l">
                        <a:lnSpc>
                          <a:spcPct val="115000"/>
                        </a:lnSpc>
                        <a:spcBef>
                          <a:spcPts val="0"/>
                        </a:spcBef>
                        <a:spcAft>
                          <a:spcPts val="0"/>
                        </a:spcAft>
                      </a:pPr>
                      <a:r>
                        <a:rPr lang="en-US" sz="900">
                          <a:effectLst/>
                        </a:rPr>
                        <a:t>Abusive/Inappropriate </a:t>
                      </a:r>
                    </a:p>
                    <a:p>
                      <a:pPr marL="0" marR="0" algn="l">
                        <a:lnSpc>
                          <a:spcPct val="115000"/>
                        </a:lnSpc>
                        <a:spcBef>
                          <a:spcPts val="0"/>
                        </a:spcBef>
                        <a:spcAft>
                          <a:spcPts val="0"/>
                        </a:spcAft>
                      </a:pPr>
                      <a:r>
                        <a:rPr lang="en-US" sz="900">
                          <a:effectLst/>
                        </a:rPr>
                        <a:t>Language</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Alcohol</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Arson</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Bomb threat/False alarm</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Combustibles</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474547">
                <a:tc>
                  <a:txBody>
                    <a:bodyPr/>
                    <a:lstStyle/>
                    <a:p>
                      <a:pPr marL="0" marR="0" algn="l">
                        <a:lnSpc>
                          <a:spcPct val="115000"/>
                        </a:lnSpc>
                        <a:spcBef>
                          <a:spcPts val="0"/>
                        </a:spcBef>
                        <a:spcAft>
                          <a:spcPts val="0"/>
                        </a:spcAft>
                      </a:pPr>
                      <a:r>
                        <a:rPr lang="fr-FR" sz="900">
                          <a:effectLst/>
                        </a:rPr>
                        <a:t>Defiance/Disrespect/</a:t>
                      </a:r>
                      <a:endParaRPr lang="en-US" sz="900">
                        <a:effectLst/>
                      </a:endParaRPr>
                    </a:p>
                    <a:p>
                      <a:pPr marL="0" marR="0" algn="l">
                        <a:lnSpc>
                          <a:spcPct val="115000"/>
                        </a:lnSpc>
                        <a:spcBef>
                          <a:spcPts val="0"/>
                        </a:spcBef>
                        <a:spcAft>
                          <a:spcPts val="0"/>
                        </a:spcAft>
                      </a:pPr>
                      <a:r>
                        <a:rPr lang="fr-FR" sz="900">
                          <a:effectLst/>
                        </a:rPr>
                        <a:t>Insubordination/</a:t>
                      </a:r>
                      <a:endParaRPr lang="en-US" sz="900">
                        <a:effectLst/>
                      </a:endParaRPr>
                    </a:p>
                    <a:p>
                      <a:pPr marL="0" marR="0" algn="l">
                        <a:lnSpc>
                          <a:spcPct val="115000"/>
                        </a:lnSpc>
                        <a:spcBef>
                          <a:spcPts val="0"/>
                        </a:spcBef>
                        <a:spcAft>
                          <a:spcPts val="0"/>
                        </a:spcAft>
                      </a:pPr>
                      <a:r>
                        <a:rPr lang="fr-FR" sz="900">
                          <a:effectLst/>
                        </a:rPr>
                        <a:t>Non-compliance</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fr-FR"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fr-FR" sz="900" dirty="0">
                          <a:effectLst/>
                        </a:rPr>
                        <a:t> </a:t>
                      </a:r>
                      <a:endParaRPr lang="en-US" sz="9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fr-FR"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fr-FR"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fr-FR"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fr-FR"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fr-FR"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fr-FR"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fr-FR"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fr-FR"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fr-FR"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fr-FR"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Disruption</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Dress Code Violation</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Fighting/Physical Aggression</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Forgery/Theft</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Harassment/Tease/Taunt</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Lying/Cheating</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Other Drugs</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Property Damage</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Skip class/Truancy</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Tardy</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Tobacco</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58182">
                <a:tc>
                  <a:txBody>
                    <a:bodyPr/>
                    <a:lstStyle/>
                    <a:p>
                      <a:pPr marL="0" marR="0" algn="l">
                        <a:lnSpc>
                          <a:spcPct val="115000"/>
                        </a:lnSpc>
                        <a:spcBef>
                          <a:spcPts val="0"/>
                        </a:spcBef>
                        <a:spcAft>
                          <a:spcPts val="0"/>
                        </a:spcAft>
                      </a:pPr>
                      <a:r>
                        <a:rPr lang="en-US" sz="900">
                          <a:effectLst/>
                        </a:rPr>
                        <a:t>Vandalism/Property Damage</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r h="179961">
                <a:tc>
                  <a:txBody>
                    <a:bodyPr/>
                    <a:lstStyle/>
                    <a:p>
                      <a:pPr marL="0" marR="0" algn="l">
                        <a:lnSpc>
                          <a:spcPct val="115000"/>
                        </a:lnSpc>
                        <a:spcBef>
                          <a:spcPts val="0"/>
                        </a:spcBef>
                        <a:spcAft>
                          <a:spcPts val="0"/>
                        </a:spcAft>
                      </a:pPr>
                      <a:r>
                        <a:rPr lang="en-US" sz="900">
                          <a:effectLst/>
                        </a:rPr>
                        <a:t>Weapons</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27305" marR="0" algn="l">
                        <a:lnSpc>
                          <a:spcPct val="115000"/>
                        </a:lnSpc>
                        <a:spcBef>
                          <a:spcPts val="0"/>
                        </a:spcBef>
                        <a:spcAft>
                          <a:spcPts val="0"/>
                        </a:spcAft>
                      </a:pPr>
                      <a:r>
                        <a:rPr lang="en-US" sz="900" dirty="0">
                          <a:effectLst/>
                        </a:rPr>
                        <a:t> </a:t>
                      </a:r>
                      <a:endParaRPr lang="en-US" sz="9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dirty="0">
                          <a:effectLst/>
                        </a:rPr>
                        <a:t> </a:t>
                      </a:r>
                      <a:endParaRPr lang="en-US" sz="9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342900" marR="0" lvl="0" indent="-342900" algn="l">
                        <a:lnSpc>
                          <a:spcPct val="115000"/>
                        </a:lnSpc>
                        <a:spcBef>
                          <a:spcPts val="0"/>
                        </a:spcBef>
                        <a:spcAft>
                          <a:spcPts val="0"/>
                        </a:spcAft>
                        <a:buSzPts val="1200"/>
                        <a:buFont typeface="Wingdings" panose="05000000000000000000" pitchFamily="2" charset="2"/>
                        <a:buChar char=""/>
                        <a:tabLst>
                          <a:tab pos="255905" algn="l"/>
                        </a:tabLs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a:effectLst/>
                        </a:rPr>
                        <a:t> </a:t>
                      </a:r>
                      <a:endParaRPr lang="en-US" sz="90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c>
                  <a:txBody>
                    <a:bodyPr/>
                    <a:lstStyle/>
                    <a:p>
                      <a:pPr marL="0" marR="0" algn="l">
                        <a:lnSpc>
                          <a:spcPct val="115000"/>
                        </a:lnSpc>
                        <a:spcBef>
                          <a:spcPts val="0"/>
                        </a:spcBef>
                        <a:spcAft>
                          <a:spcPts val="0"/>
                        </a:spcAft>
                      </a:pPr>
                      <a:r>
                        <a:rPr lang="en-US" sz="900" dirty="0">
                          <a:effectLst/>
                        </a:rPr>
                        <a:t> </a:t>
                      </a:r>
                      <a:endParaRPr lang="en-US" sz="9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1897" marR="61897" marT="0" marB="0"/>
                </a:tc>
              </a:tr>
            </a:tbl>
          </a:graphicData>
        </a:graphic>
      </p:graphicFrame>
      <p:sp>
        <p:nvSpPr>
          <p:cNvPr id="3" name="Text Box 70"/>
          <p:cNvSpPr txBox="1">
            <a:spLocks noChangeArrowheads="1"/>
          </p:cNvSpPr>
          <p:nvPr/>
        </p:nvSpPr>
        <p:spPr bwMode="auto">
          <a:xfrm>
            <a:off x="1049655" y="287019"/>
            <a:ext cx="7044690" cy="73710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gn="ctr">
              <a:spcBef>
                <a:spcPts val="0"/>
              </a:spcBef>
              <a:spcAft>
                <a:spcPts val="0"/>
              </a:spcAft>
            </a:pPr>
            <a:r>
              <a:rPr lang="en-US" sz="1200" b="1" dirty="0">
                <a:effectLst/>
                <a:latin typeface="Arial" panose="020B0604020202020204" pitchFamily="34" charset="0"/>
                <a:ea typeface="Times New Roman" panose="02020603050405020304" pitchFamily="18" charset="0"/>
              </a:rPr>
              <a:t> </a:t>
            </a:r>
            <a:endParaRPr lang="en-US" sz="1200" b="1" dirty="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2400" b="1" dirty="0" smtClean="0">
                <a:effectLst/>
                <a:latin typeface="Arial" panose="020B0604020202020204" pitchFamily="34" charset="0"/>
                <a:ea typeface="Times New Roman" panose="02020603050405020304" pitchFamily="18" charset="0"/>
              </a:rPr>
              <a:t>Possible </a:t>
            </a:r>
            <a:r>
              <a:rPr lang="en-US" sz="2400" b="1" dirty="0">
                <a:effectLst/>
                <a:latin typeface="Arial" panose="020B0604020202020204" pitchFamily="34" charset="0"/>
                <a:ea typeface="Times New Roman" panose="02020603050405020304" pitchFamily="18" charset="0"/>
              </a:rPr>
              <a:t>Administrative Decisions</a:t>
            </a:r>
            <a:endParaRPr lang="en-US" sz="2400" b="1" dirty="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1100" dirty="0">
                <a:effectLst/>
                <a:latin typeface="Arial" panose="020B0604020202020204" pitchFamily="34" charset="0"/>
                <a:ea typeface="Times New Roman" panose="02020603050405020304" pitchFamily="18" charset="0"/>
                <a:cs typeface="Arial" panose="020B0604020202020204" pitchFamily="34" charset="0"/>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gn="ctr">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 </a:t>
            </a:r>
          </a:p>
          <a:p>
            <a:pPr marL="0" marR="0">
              <a:spcBef>
                <a:spcPts val="0"/>
              </a:spcBef>
              <a:spcAft>
                <a:spcPts val="0"/>
              </a:spcAft>
            </a:pPr>
            <a:r>
              <a:rPr lang="en-US" sz="1000" dirty="0">
                <a:effectLst/>
                <a:latin typeface="Arial" panose="020B0604020202020204" pitchFamily="34" charset="0"/>
                <a:ea typeface="Times New Roman" panose="02020603050405020304" pitchFamily="18" charset="0"/>
                <a:cs typeface="Times New Roman" panose="02020603050405020304" pitchFamily="18" charset="0"/>
              </a:rPr>
              <a:t> </a:t>
            </a:r>
          </a:p>
        </p:txBody>
      </p:sp>
      <p:sp>
        <p:nvSpPr>
          <p:cNvPr id="4" name="TextBox 3"/>
          <p:cNvSpPr txBox="1"/>
          <p:nvPr/>
        </p:nvSpPr>
        <p:spPr>
          <a:xfrm rot="296104">
            <a:off x="7192177" y="3933337"/>
            <a:ext cx="1804331" cy="2092881"/>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sz="2200" dirty="0" smtClean="0">
                <a:solidFill>
                  <a:srgbClr val="577293"/>
                </a:solidFill>
                <a:latin typeface="Arial" charset="0"/>
                <a:ea typeface="ＭＳ Ｐゴシック" charset="0"/>
                <a:cs typeface="Arial" charset="0"/>
              </a:rPr>
              <a:t>Resource</a:t>
            </a:r>
            <a:r>
              <a:rPr lang="en-US" sz="2200" dirty="0">
                <a:solidFill>
                  <a:schemeClr val="bg1">
                    <a:lumMod val="50000"/>
                  </a:schemeClr>
                </a:solidFill>
                <a:latin typeface="Arial" charset="0"/>
                <a:ea typeface="ＭＳ Ｐゴシック" charset="0"/>
                <a:cs typeface="Arial" charset="0"/>
              </a:rPr>
              <a:t>: </a:t>
            </a:r>
            <a:r>
              <a:rPr lang="en-US" sz="2200" dirty="0" smtClean="0">
                <a:solidFill>
                  <a:schemeClr val="bg1">
                    <a:lumMod val="50000"/>
                  </a:schemeClr>
                </a:solidFill>
                <a:latin typeface="Arial" charset="0"/>
                <a:ea typeface="ＭＳ Ｐゴシック" charset="0"/>
                <a:cs typeface="Arial" charset="0"/>
              </a:rPr>
              <a:t>‘Discipline </a:t>
            </a:r>
            <a:r>
              <a:rPr lang="en-US" sz="2200" dirty="0" err="1" smtClean="0">
                <a:solidFill>
                  <a:schemeClr val="bg1">
                    <a:lumMod val="50000"/>
                  </a:schemeClr>
                </a:solidFill>
                <a:latin typeface="Arial" charset="0"/>
                <a:ea typeface="ＭＳ Ｐゴシック" charset="0"/>
                <a:cs typeface="Arial" charset="0"/>
              </a:rPr>
              <a:t>Mgmnt</a:t>
            </a:r>
            <a:r>
              <a:rPr lang="en-US" sz="2200" dirty="0" smtClean="0">
                <a:solidFill>
                  <a:schemeClr val="bg1">
                    <a:lumMod val="50000"/>
                  </a:schemeClr>
                </a:solidFill>
                <a:latin typeface="Arial" charset="0"/>
                <a:ea typeface="ＭＳ Ｐゴシック" charset="0"/>
                <a:cs typeface="Arial" charset="0"/>
              </a:rPr>
              <a:t> Grid’ </a:t>
            </a:r>
            <a:r>
              <a:rPr lang="en-US" sz="2200" dirty="0" smtClean="0">
                <a:solidFill>
                  <a:schemeClr val="bg1">
                    <a:lumMod val="50000"/>
                  </a:schemeClr>
                </a:solidFill>
                <a:latin typeface="Arial" charset="0"/>
                <a:ea typeface="ＭＳ Ｐゴシック" charset="0"/>
                <a:cs typeface="Arial" charset="0"/>
              </a:rPr>
              <a:t>in Attachments</a:t>
            </a:r>
          </a:p>
          <a:p>
            <a:pPr algn="ctr"/>
            <a:endParaRPr lang="en-US" sz="1000" dirty="0">
              <a:solidFill>
                <a:srgbClr val="7F7F7F"/>
              </a:solidFill>
              <a:latin typeface="Arial" charset="0"/>
              <a:ea typeface="ＭＳ Ｐゴシック" charset="0"/>
              <a:cs typeface="Arial" charset="0"/>
            </a:endParaRPr>
          </a:p>
        </p:txBody>
      </p:sp>
    </p:spTree>
    <p:extLst>
      <p:ext uri="{BB962C8B-B14F-4D97-AF65-F5344CB8AC3E}">
        <p14:creationId xmlns:p14="http://schemas.microsoft.com/office/powerpoint/2010/main" val="4118577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p:cNvSpPr>
            <a:spLocks noGrp="1"/>
          </p:cNvSpPr>
          <p:nvPr>
            <p:ph type="ctrTitle" idx="4294967295"/>
          </p:nvPr>
        </p:nvSpPr>
        <p:spPr>
          <a:xfrm>
            <a:off x="152400" y="1600200"/>
            <a:ext cx="8839200" cy="3657600"/>
          </a:xfrm>
        </p:spPr>
        <p:txBody>
          <a:bodyPr/>
          <a:lstStyle/>
          <a:p>
            <a:pPr algn="ctr" eaLnBrk="1" hangingPunct="1"/>
            <a:r>
              <a:rPr lang="en-US" altLang="en-US" sz="4800" i="1" dirty="0" smtClean="0">
                <a:solidFill>
                  <a:schemeClr val="accent2">
                    <a:lumMod val="75000"/>
                  </a:schemeClr>
                </a:solidFill>
              </a:rPr>
              <a:t>Effective Discipline Procedures</a:t>
            </a:r>
            <a:r>
              <a:rPr lang="en-US" altLang="en-US" sz="4800" i="1" dirty="0" smtClean="0">
                <a:solidFill>
                  <a:srgbClr val="003A74"/>
                </a:solidFill>
              </a:rPr>
              <a:t/>
            </a:r>
            <a:br>
              <a:rPr lang="en-US" altLang="en-US" sz="4800" i="1" dirty="0" smtClean="0">
                <a:solidFill>
                  <a:srgbClr val="003A74"/>
                </a:solidFill>
              </a:rPr>
            </a:br>
            <a:r>
              <a:rPr lang="en-US" altLang="en-US" i="1" dirty="0" smtClean="0">
                <a:solidFill>
                  <a:srgbClr val="004C8A"/>
                </a:solidFill>
              </a:rPr>
              <a:t/>
            </a:r>
            <a:br>
              <a:rPr lang="en-US" altLang="en-US" i="1" dirty="0" smtClean="0">
                <a:solidFill>
                  <a:srgbClr val="004C8A"/>
                </a:solidFill>
              </a:rPr>
            </a:br>
            <a:r>
              <a:rPr lang="en-US" altLang="en-US" sz="3600" i="1" dirty="0" smtClean="0">
                <a:solidFill>
                  <a:schemeClr val="tx1"/>
                </a:solidFill>
              </a:rPr>
              <a:t> Developing Effective Responses to Problem Behavior</a:t>
            </a:r>
          </a:p>
        </p:txBody>
      </p:sp>
      <p:sp>
        <p:nvSpPr>
          <p:cNvPr id="2" name="Slide Number Placeholder 1"/>
          <p:cNvSpPr>
            <a:spLocks noGrp="1"/>
          </p:cNvSpPr>
          <p:nvPr>
            <p:ph type="sldNum" sz="quarter" idx="4294967295"/>
          </p:nvPr>
        </p:nvSpPr>
        <p:spPr>
          <a:xfrm>
            <a:off x="6324600" y="6367992"/>
            <a:ext cx="609600" cy="365125"/>
          </a:xfrm>
          <a:prstGeom prst="rect">
            <a:avLst/>
          </a:prstGeom>
        </p:spPr>
        <p:txBody>
          <a:bodyPr/>
          <a:lstStyle/>
          <a:p>
            <a:fld id="{0A34F8DD-7804-4F7D-91B6-26F9462BFA1A}" type="slidenum">
              <a:rPr lang="en-US" smtClean="0"/>
              <a:pPr/>
              <a:t>14</a:t>
            </a:fld>
            <a:endParaRPr lang="en-US"/>
          </a:p>
        </p:txBody>
      </p:sp>
    </p:spTree>
    <p:extLst>
      <p:ext uri="{BB962C8B-B14F-4D97-AF65-F5344CB8AC3E}">
        <p14:creationId xmlns:p14="http://schemas.microsoft.com/office/powerpoint/2010/main" val="30729566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0051" y="1465939"/>
            <a:ext cx="1185862" cy="1569660"/>
          </a:xfrm>
          <a:prstGeom prst="rect">
            <a:avLst/>
          </a:prstGeom>
          <a:noFill/>
        </p:spPr>
        <p:txBody>
          <a:bodyPr wrap="square" rtlCol="0">
            <a:spAutoFit/>
          </a:bodyPr>
          <a:lstStyle/>
          <a:p>
            <a:r>
              <a:rPr lang="en-US" sz="9600" b="1" dirty="0" smtClean="0"/>
              <a:t>A</a:t>
            </a:r>
            <a:endParaRPr lang="en-US" sz="9600" b="1" dirty="0"/>
          </a:p>
        </p:txBody>
      </p:sp>
      <p:sp>
        <p:nvSpPr>
          <p:cNvPr id="4" name="TextBox 3"/>
          <p:cNvSpPr txBox="1"/>
          <p:nvPr/>
        </p:nvSpPr>
        <p:spPr>
          <a:xfrm>
            <a:off x="471488" y="3111726"/>
            <a:ext cx="1185862" cy="1569660"/>
          </a:xfrm>
          <a:prstGeom prst="rect">
            <a:avLst/>
          </a:prstGeom>
          <a:noFill/>
        </p:spPr>
        <p:txBody>
          <a:bodyPr wrap="square" rtlCol="0">
            <a:spAutoFit/>
          </a:bodyPr>
          <a:lstStyle/>
          <a:p>
            <a:r>
              <a:rPr lang="en-US" sz="9600" b="1" dirty="0" smtClean="0"/>
              <a:t>B</a:t>
            </a:r>
            <a:endParaRPr lang="en-US" sz="9600" b="1" dirty="0"/>
          </a:p>
        </p:txBody>
      </p:sp>
      <p:sp>
        <p:nvSpPr>
          <p:cNvPr id="5" name="TextBox 4"/>
          <p:cNvSpPr txBox="1"/>
          <p:nvPr/>
        </p:nvSpPr>
        <p:spPr>
          <a:xfrm>
            <a:off x="471488" y="4529137"/>
            <a:ext cx="1185862" cy="1569660"/>
          </a:xfrm>
          <a:prstGeom prst="rect">
            <a:avLst/>
          </a:prstGeom>
          <a:noFill/>
        </p:spPr>
        <p:txBody>
          <a:bodyPr wrap="square" rtlCol="0">
            <a:spAutoFit/>
          </a:bodyPr>
          <a:lstStyle/>
          <a:p>
            <a:r>
              <a:rPr lang="en-US" sz="9600" b="1" dirty="0" smtClean="0"/>
              <a:t>C</a:t>
            </a:r>
            <a:endParaRPr lang="en-US" sz="9600" b="1" dirty="0"/>
          </a:p>
        </p:txBody>
      </p:sp>
      <p:sp>
        <p:nvSpPr>
          <p:cNvPr id="6" name="TextBox 5"/>
          <p:cNvSpPr txBox="1"/>
          <p:nvPr/>
        </p:nvSpPr>
        <p:spPr>
          <a:xfrm>
            <a:off x="1357313" y="414338"/>
            <a:ext cx="6772275" cy="769441"/>
          </a:xfrm>
          <a:prstGeom prst="rect">
            <a:avLst/>
          </a:prstGeom>
          <a:noFill/>
        </p:spPr>
        <p:txBody>
          <a:bodyPr wrap="square" rtlCol="0">
            <a:spAutoFit/>
          </a:bodyPr>
          <a:lstStyle/>
          <a:p>
            <a:pPr algn="ctr"/>
            <a:r>
              <a:rPr lang="en-US" sz="4400" b="1" dirty="0" smtClean="0"/>
              <a:t>The ABCs  of Behavior</a:t>
            </a:r>
            <a:endParaRPr lang="en-US" sz="4400" b="1" dirty="0"/>
          </a:p>
        </p:txBody>
      </p:sp>
      <p:sp>
        <p:nvSpPr>
          <p:cNvPr id="7" name="TextBox 6"/>
          <p:cNvSpPr txBox="1"/>
          <p:nvPr/>
        </p:nvSpPr>
        <p:spPr>
          <a:xfrm>
            <a:off x="1914524" y="1929943"/>
            <a:ext cx="5457825" cy="830997"/>
          </a:xfrm>
          <a:prstGeom prst="rect">
            <a:avLst/>
          </a:prstGeom>
          <a:noFill/>
        </p:spPr>
        <p:txBody>
          <a:bodyPr wrap="square" rtlCol="0">
            <a:spAutoFit/>
          </a:bodyPr>
          <a:lstStyle/>
          <a:p>
            <a:r>
              <a:rPr lang="en-US" sz="2400" dirty="0" smtClean="0"/>
              <a:t>Antecedent- </a:t>
            </a:r>
            <a:r>
              <a:rPr lang="en-US" sz="2400" dirty="0" smtClean="0"/>
              <a:t>What happened before the behavior?</a:t>
            </a:r>
            <a:endParaRPr lang="en-US" sz="2400" dirty="0"/>
          </a:p>
        </p:txBody>
      </p:sp>
      <p:sp>
        <p:nvSpPr>
          <p:cNvPr id="8" name="TextBox 7"/>
          <p:cNvSpPr txBox="1"/>
          <p:nvPr/>
        </p:nvSpPr>
        <p:spPr>
          <a:xfrm flipH="1">
            <a:off x="1914524" y="3557140"/>
            <a:ext cx="5186363" cy="461665"/>
          </a:xfrm>
          <a:prstGeom prst="rect">
            <a:avLst/>
          </a:prstGeom>
          <a:noFill/>
        </p:spPr>
        <p:txBody>
          <a:bodyPr wrap="square" rtlCol="0">
            <a:spAutoFit/>
          </a:bodyPr>
          <a:lstStyle/>
          <a:p>
            <a:r>
              <a:rPr lang="en-US" sz="2400" dirty="0" smtClean="0"/>
              <a:t>Behavior- What </a:t>
            </a:r>
            <a:r>
              <a:rPr lang="en-US" sz="2400" dirty="0" smtClean="0"/>
              <a:t>is the misbehavior?</a:t>
            </a:r>
            <a:endParaRPr lang="en-US" sz="2400" dirty="0"/>
          </a:p>
        </p:txBody>
      </p:sp>
      <p:sp>
        <p:nvSpPr>
          <p:cNvPr id="9" name="TextBox 8"/>
          <p:cNvSpPr txBox="1"/>
          <p:nvPr/>
        </p:nvSpPr>
        <p:spPr>
          <a:xfrm>
            <a:off x="1914524" y="4786313"/>
            <a:ext cx="4529139" cy="830997"/>
          </a:xfrm>
          <a:prstGeom prst="rect">
            <a:avLst/>
          </a:prstGeom>
          <a:noFill/>
        </p:spPr>
        <p:txBody>
          <a:bodyPr wrap="square" rtlCol="0">
            <a:spAutoFit/>
          </a:bodyPr>
          <a:lstStyle/>
          <a:p>
            <a:r>
              <a:rPr lang="en-US" sz="2400" dirty="0" smtClean="0"/>
              <a:t>Consequence-</a:t>
            </a:r>
            <a:r>
              <a:rPr lang="en-US" sz="2400" dirty="0" smtClean="0"/>
              <a:t>What happened after the misbehavior?</a:t>
            </a:r>
            <a:endParaRPr lang="en-US" sz="2400" dirty="0"/>
          </a:p>
        </p:txBody>
      </p:sp>
    </p:spTree>
    <p:extLst>
      <p:ext uri="{BB962C8B-B14F-4D97-AF65-F5344CB8AC3E}">
        <p14:creationId xmlns:p14="http://schemas.microsoft.com/office/powerpoint/2010/main" val="67339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a:xfrm>
            <a:off x="333375" y="-49213"/>
            <a:ext cx="8229600" cy="842963"/>
          </a:xfrm>
        </p:spPr>
        <p:txBody>
          <a:bodyPr>
            <a:normAutofit/>
          </a:bodyPr>
          <a:lstStyle/>
          <a:p>
            <a:pPr algn="ctr" eaLnBrk="1" hangingPunct="1">
              <a:defRPr/>
            </a:pPr>
            <a:r>
              <a:rPr lang="en-US" sz="3600" dirty="0" smtClean="0">
                <a:solidFill>
                  <a:schemeClr val="accent2">
                    <a:lumMod val="75000"/>
                  </a:schemeClr>
                </a:solidFill>
              </a:rPr>
              <a:t>ABCs of Behavior</a:t>
            </a:r>
          </a:p>
        </p:txBody>
      </p:sp>
      <p:sp>
        <p:nvSpPr>
          <p:cNvPr id="4" name="Freeform 3"/>
          <p:cNvSpPr/>
          <p:nvPr/>
        </p:nvSpPr>
        <p:spPr>
          <a:xfrm>
            <a:off x="1231900" y="732634"/>
            <a:ext cx="1803400" cy="901700"/>
          </a:xfrm>
          <a:custGeom>
            <a:avLst/>
            <a:gdLst>
              <a:gd name="connsiteX0" fmla="*/ 0 w 1802048"/>
              <a:gd name="connsiteY0" fmla="*/ 90102 h 901024"/>
              <a:gd name="connsiteX1" fmla="*/ 90102 w 1802048"/>
              <a:gd name="connsiteY1" fmla="*/ 0 h 901024"/>
              <a:gd name="connsiteX2" fmla="*/ 1711946 w 1802048"/>
              <a:gd name="connsiteY2" fmla="*/ 0 h 901024"/>
              <a:gd name="connsiteX3" fmla="*/ 1802048 w 1802048"/>
              <a:gd name="connsiteY3" fmla="*/ 90102 h 901024"/>
              <a:gd name="connsiteX4" fmla="*/ 1802048 w 1802048"/>
              <a:gd name="connsiteY4" fmla="*/ 810922 h 901024"/>
              <a:gd name="connsiteX5" fmla="*/ 1711946 w 1802048"/>
              <a:gd name="connsiteY5" fmla="*/ 901024 h 901024"/>
              <a:gd name="connsiteX6" fmla="*/ 90102 w 1802048"/>
              <a:gd name="connsiteY6" fmla="*/ 901024 h 901024"/>
              <a:gd name="connsiteX7" fmla="*/ 0 w 1802048"/>
              <a:gd name="connsiteY7" fmla="*/ 810922 h 901024"/>
              <a:gd name="connsiteX8" fmla="*/ 0 w 1802048"/>
              <a:gd name="connsiteY8" fmla="*/ 90102 h 901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2048" h="901024">
                <a:moveTo>
                  <a:pt x="0" y="90102"/>
                </a:moveTo>
                <a:cubicBezTo>
                  <a:pt x="0" y="40340"/>
                  <a:pt x="40340" y="0"/>
                  <a:pt x="90102" y="0"/>
                </a:cubicBezTo>
                <a:lnTo>
                  <a:pt x="1711946" y="0"/>
                </a:lnTo>
                <a:cubicBezTo>
                  <a:pt x="1761708" y="0"/>
                  <a:pt x="1802048" y="40340"/>
                  <a:pt x="1802048" y="90102"/>
                </a:cubicBezTo>
                <a:lnTo>
                  <a:pt x="1802048" y="810922"/>
                </a:lnTo>
                <a:cubicBezTo>
                  <a:pt x="1802048" y="860684"/>
                  <a:pt x="1761708" y="901024"/>
                  <a:pt x="1711946" y="901024"/>
                </a:cubicBezTo>
                <a:lnTo>
                  <a:pt x="90102" y="901024"/>
                </a:lnTo>
                <a:cubicBezTo>
                  <a:pt x="40340" y="901024"/>
                  <a:pt x="0" y="860684"/>
                  <a:pt x="0" y="810922"/>
                </a:cubicBezTo>
                <a:lnTo>
                  <a:pt x="0" y="90102"/>
                </a:lnTo>
                <a:close/>
              </a:path>
            </a:pathLst>
          </a:custGeom>
          <a:solidFill>
            <a:srgbClr val="92D050"/>
          </a:solidFill>
        </p:spPr>
        <p:style>
          <a:lnRef idx="2">
            <a:schemeClr val="lt1">
              <a:hueOff val="0"/>
              <a:satOff val="0"/>
              <a:lumOff val="0"/>
              <a:alphaOff val="0"/>
            </a:schemeClr>
          </a:lnRef>
          <a:fillRef idx="1">
            <a:scrgbClr r="0" g="0" b="0"/>
          </a:fillRef>
          <a:effectRef idx="0">
            <a:schemeClr val="accent5">
              <a:hueOff val="0"/>
              <a:satOff val="0"/>
              <a:lumOff val="0"/>
              <a:alphaOff val="0"/>
            </a:schemeClr>
          </a:effectRef>
          <a:fontRef idx="minor">
            <a:schemeClr val="lt1"/>
          </a:fontRef>
        </p:style>
        <p:txBody>
          <a:bodyPr lIns="60680" tIns="49250" rIns="60680" bIns="49250" spcCol="1270" anchor="ctr"/>
          <a:lstStyle/>
          <a:p>
            <a:pPr algn="ctr" defTabSz="800100">
              <a:lnSpc>
                <a:spcPct val="90000"/>
              </a:lnSpc>
              <a:spcAft>
                <a:spcPct val="35000"/>
              </a:spcAft>
              <a:defRPr/>
            </a:pPr>
            <a:r>
              <a:rPr lang="en-US" sz="1800" u="sng" dirty="0" smtClean="0">
                <a:solidFill>
                  <a:schemeClr val="tx1"/>
                </a:solidFill>
              </a:rPr>
              <a:t>A</a:t>
            </a:r>
            <a:r>
              <a:rPr lang="en-US" sz="1800" dirty="0" smtClean="0">
                <a:solidFill>
                  <a:schemeClr val="tx1"/>
                </a:solidFill>
              </a:rPr>
              <a:t>ntecedents</a:t>
            </a:r>
            <a:endParaRPr lang="en-US" sz="1800" dirty="0">
              <a:solidFill>
                <a:schemeClr val="tx1"/>
              </a:solidFill>
            </a:endParaRPr>
          </a:p>
        </p:txBody>
      </p:sp>
      <p:sp>
        <p:nvSpPr>
          <p:cNvPr id="5" name="Freeform 4"/>
          <p:cNvSpPr/>
          <p:nvPr/>
        </p:nvSpPr>
        <p:spPr>
          <a:xfrm>
            <a:off x="1269208" y="1618858"/>
            <a:ext cx="180975" cy="676275"/>
          </a:xfrm>
          <a:custGeom>
            <a:avLst/>
            <a:gdLst/>
            <a:ahLst/>
            <a:cxnLst/>
            <a:rect l="0" t="0" r="0" b="0"/>
            <a:pathLst>
              <a:path>
                <a:moveTo>
                  <a:pt x="0" y="0"/>
                </a:moveTo>
                <a:lnTo>
                  <a:pt x="0" y="675768"/>
                </a:lnTo>
                <a:lnTo>
                  <a:pt x="180204" y="675768"/>
                </a:lnTo>
              </a:path>
            </a:pathLst>
          </a:custGeom>
          <a:noFill/>
        </p:spPr>
        <p:style>
          <a:lnRef idx="2">
            <a:schemeClr val="accent6">
              <a:hueOff val="0"/>
              <a:satOff val="0"/>
              <a:lumOff val="0"/>
              <a:alphaOff val="0"/>
            </a:schemeClr>
          </a:lnRef>
          <a:fillRef idx="0">
            <a:scrgbClr r="0" g="0" b="0"/>
          </a:fillRef>
          <a:effectRef idx="0">
            <a:schemeClr val="accent6">
              <a:tint val="90000"/>
              <a:hueOff val="0"/>
              <a:satOff val="0"/>
              <a:lumOff val="0"/>
              <a:alphaOff val="0"/>
            </a:schemeClr>
          </a:effectRef>
          <a:fontRef idx="minor">
            <a:schemeClr val="tx1">
              <a:hueOff val="0"/>
              <a:satOff val="0"/>
              <a:lumOff val="0"/>
              <a:alphaOff val="0"/>
            </a:schemeClr>
          </a:fontRef>
        </p:style>
      </p:sp>
      <p:sp>
        <p:nvSpPr>
          <p:cNvPr id="6" name="Freeform 5"/>
          <p:cNvSpPr/>
          <p:nvPr/>
        </p:nvSpPr>
        <p:spPr>
          <a:xfrm>
            <a:off x="1446213" y="1767286"/>
            <a:ext cx="1441450" cy="900112"/>
          </a:xfrm>
          <a:custGeom>
            <a:avLst/>
            <a:gdLst>
              <a:gd name="connsiteX0" fmla="*/ 0 w 1441638"/>
              <a:gd name="connsiteY0" fmla="*/ 90102 h 901024"/>
              <a:gd name="connsiteX1" fmla="*/ 90102 w 1441638"/>
              <a:gd name="connsiteY1" fmla="*/ 0 h 901024"/>
              <a:gd name="connsiteX2" fmla="*/ 1351536 w 1441638"/>
              <a:gd name="connsiteY2" fmla="*/ 0 h 901024"/>
              <a:gd name="connsiteX3" fmla="*/ 1441638 w 1441638"/>
              <a:gd name="connsiteY3" fmla="*/ 90102 h 901024"/>
              <a:gd name="connsiteX4" fmla="*/ 1441638 w 1441638"/>
              <a:gd name="connsiteY4" fmla="*/ 810922 h 901024"/>
              <a:gd name="connsiteX5" fmla="*/ 1351536 w 1441638"/>
              <a:gd name="connsiteY5" fmla="*/ 901024 h 901024"/>
              <a:gd name="connsiteX6" fmla="*/ 90102 w 1441638"/>
              <a:gd name="connsiteY6" fmla="*/ 901024 h 901024"/>
              <a:gd name="connsiteX7" fmla="*/ 0 w 1441638"/>
              <a:gd name="connsiteY7" fmla="*/ 810922 h 901024"/>
              <a:gd name="connsiteX8" fmla="*/ 0 w 1441638"/>
              <a:gd name="connsiteY8" fmla="*/ 90102 h 901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41638" h="901024">
                <a:moveTo>
                  <a:pt x="0" y="90102"/>
                </a:moveTo>
                <a:cubicBezTo>
                  <a:pt x="0" y="40340"/>
                  <a:pt x="40340" y="0"/>
                  <a:pt x="90102" y="0"/>
                </a:cubicBezTo>
                <a:lnTo>
                  <a:pt x="1351536" y="0"/>
                </a:lnTo>
                <a:cubicBezTo>
                  <a:pt x="1401298" y="0"/>
                  <a:pt x="1441638" y="40340"/>
                  <a:pt x="1441638" y="90102"/>
                </a:cubicBezTo>
                <a:lnTo>
                  <a:pt x="1441638" y="810922"/>
                </a:lnTo>
                <a:cubicBezTo>
                  <a:pt x="1441638" y="860684"/>
                  <a:pt x="1401298" y="901024"/>
                  <a:pt x="1351536" y="901024"/>
                </a:cubicBezTo>
                <a:lnTo>
                  <a:pt x="90102" y="901024"/>
                </a:lnTo>
                <a:cubicBezTo>
                  <a:pt x="40340" y="901024"/>
                  <a:pt x="0" y="860684"/>
                  <a:pt x="0" y="810922"/>
                </a:cubicBezTo>
                <a:lnTo>
                  <a:pt x="0" y="90102"/>
                </a:lnTo>
                <a:close/>
              </a:path>
            </a:pathLst>
          </a:custGeom>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49250" tIns="41630" rIns="49250" bIns="41630" spcCol="1270" anchor="ctr"/>
          <a:lstStyle/>
          <a:p>
            <a:pPr algn="ctr" defTabSz="533400">
              <a:lnSpc>
                <a:spcPct val="90000"/>
              </a:lnSpc>
              <a:spcAft>
                <a:spcPct val="35000"/>
              </a:spcAft>
              <a:defRPr/>
            </a:pPr>
            <a:r>
              <a:rPr lang="en-US" sz="1200" dirty="0" smtClean="0"/>
              <a:t>Events </a:t>
            </a:r>
            <a:r>
              <a:rPr lang="en-US" sz="1200" dirty="0"/>
              <a:t>in the environment that occur prior to a behavior</a:t>
            </a:r>
          </a:p>
        </p:txBody>
      </p:sp>
      <p:sp>
        <p:nvSpPr>
          <p:cNvPr id="7" name="Freeform 6"/>
          <p:cNvSpPr/>
          <p:nvPr/>
        </p:nvSpPr>
        <p:spPr>
          <a:xfrm>
            <a:off x="1255713" y="1607349"/>
            <a:ext cx="180975" cy="1801812"/>
          </a:xfrm>
          <a:custGeom>
            <a:avLst/>
            <a:gdLst/>
            <a:ahLst/>
            <a:cxnLst/>
            <a:rect l="0" t="0" r="0" b="0"/>
            <a:pathLst>
              <a:path>
                <a:moveTo>
                  <a:pt x="0" y="0"/>
                </a:moveTo>
                <a:lnTo>
                  <a:pt x="0" y="1802048"/>
                </a:lnTo>
                <a:lnTo>
                  <a:pt x="180204" y="1802048"/>
                </a:lnTo>
              </a:path>
            </a:pathLst>
          </a:custGeom>
          <a:noFill/>
        </p:spPr>
        <p:style>
          <a:lnRef idx="2">
            <a:schemeClr val="accent6">
              <a:hueOff val="0"/>
              <a:satOff val="0"/>
              <a:lumOff val="0"/>
              <a:alphaOff val="0"/>
            </a:schemeClr>
          </a:lnRef>
          <a:fillRef idx="0">
            <a:scrgbClr r="0" g="0" b="0"/>
          </a:fillRef>
          <a:effectRef idx="0">
            <a:schemeClr val="accent6">
              <a:tint val="90000"/>
              <a:hueOff val="0"/>
              <a:satOff val="0"/>
              <a:lumOff val="0"/>
              <a:alphaOff val="0"/>
            </a:schemeClr>
          </a:effectRef>
          <a:fontRef idx="minor">
            <a:schemeClr val="tx1">
              <a:hueOff val="0"/>
              <a:satOff val="0"/>
              <a:lumOff val="0"/>
              <a:alphaOff val="0"/>
            </a:schemeClr>
          </a:fontRef>
        </p:style>
      </p:sp>
      <p:sp>
        <p:nvSpPr>
          <p:cNvPr id="8" name="Freeform 7"/>
          <p:cNvSpPr/>
          <p:nvPr/>
        </p:nvSpPr>
        <p:spPr>
          <a:xfrm>
            <a:off x="1412875" y="2874172"/>
            <a:ext cx="1441450" cy="901700"/>
          </a:xfrm>
          <a:custGeom>
            <a:avLst/>
            <a:gdLst>
              <a:gd name="connsiteX0" fmla="*/ 0 w 1441638"/>
              <a:gd name="connsiteY0" fmla="*/ 90102 h 901024"/>
              <a:gd name="connsiteX1" fmla="*/ 90102 w 1441638"/>
              <a:gd name="connsiteY1" fmla="*/ 0 h 901024"/>
              <a:gd name="connsiteX2" fmla="*/ 1351536 w 1441638"/>
              <a:gd name="connsiteY2" fmla="*/ 0 h 901024"/>
              <a:gd name="connsiteX3" fmla="*/ 1441638 w 1441638"/>
              <a:gd name="connsiteY3" fmla="*/ 90102 h 901024"/>
              <a:gd name="connsiteX4" fmla="*/ 1441638 w 1441638"/>
              <a:gd name="connsiteY4" fmla="*/ 810922 h 901024"/>
              <a:gd name="connsiteX5" fmla="*/ 1351536 w 1441638"/>
              <a:gd name="connsiteY5" fmla="*/ 901024 h 901024"/>
              <a:gd name="connsiteX6" fmla="*/ 90102 w 1441638"/>
              <a:gd name="connsiteY6" fmla="*/ 901024 h 901024"/>
              <a:gd name="connsiteX7" fmla="*/ 0 w 1441638"/>
              <a:gd name="connsiteY7" fmla="*/ 810922 h 901024"/>
              <a:gd name="connsiteX8" fmla="*/ 0 w 1441638"/>
              <a:gd name="connsiteY8" fmla="*/ 90102 h 901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41638" h="901024">
                <a:moveTo>
                  <a:pt x="0" y="90102"/>
                </a:moveTo>
                <a:cubicBezTo>
                  <a:pt x="0" y="40340"/>
                  <a:pt x="40340" y="0"/>
                  <a:pt x="90102" y="0"/>
                </a:cubicBezTo>
                <a:lnTo>
                  <a:pt x="1351536" y="0"/>
                </a:lnTo>
                <a:cubicBezTo>
                  <a:pt x="1401298" y="0"/>
                  <a:pt x="1441638" y="40340"/>
                  <a:pt x="1441638" y="90102"/>
                </a:cubicBezTo>
                <a:lnTo>
                  <a:pt x="1441638" y="810922"/>
                </a:lnTo>
                <a:cubicBezTo>
                  <a:pt x="1441638" y="860684"/>
                  <a:pt x="1401298" y="901024"/>
                  <a:pt x="1351536" y="901024"/>
                </a:cubicBezTo>
                <a:lnTo>
                  <a:pt x="90102" y="901024"/>
                </a:lnTo>
                <a:cubicBezTo>
                  <a:pt x="40340" y="901024"/>
                  <a:pt x="0" y="860684"/>
                  <a:pt x="0" y="810922"/>
                </a:cubicBezTo>
                <a:lnTo>
                  <a:pt x="0" y="90102"/>
                </a:lnTo>
                <a:close/>
              </a:path>
            </a:pathLst>
          </a:custGeom>
        </p:spPr>
        <p:style>
          <a:lnRef idx="2">
            <a:schemeClr val="accent5">
              <a:hueOff val="407128"/>
              <a:satOff val="1399"/>
              <a:lumOff val="-671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49250" tIns="41630" rIns="49250" bIns="41630" spcCol="1270" anchor="ctr"/>
          <a:lstStyle/>
          <a:p>
            <a:pPr algn="ctr" defTabSz="533400">
              <a:lnSpc>
                <a:spcPct val="90000"/>
              </a:lnSpc>
              <a:spcAft>
                <a:spcPct val="35000"/>
              </a:spcAft>
              <a:defRPr/>
            </a:pPr>
            <a:r>
              <a:rPr lang="en-US" sz="1200" dirty="0"/>
              <a:t>Increase the likelihood specific behaviors will occur</a:t>
            </a:r>
          </a:p>
        </p:txBody>
      </p:sp>
      <p:sp>
        <p:nvSpPr>
          <p:cNvPr id="9" name="Freeform 8"/>
          <p:cNvSpPr/>
          <p:nvPr/>
        </p:nvSpPr>
        <p:spPr>
          <a:xfrm>
            <a:off x="1255713" y="1607349"/>
            <a:ext cx="180975" cy="2927350"/>
          </a:xfrm>
          <a:custGeom>
            <a:avLst/>
            <a:gdLst/>
            <a:ahLst/>
            <a:cxnLst/>
            <a:rect l="0" t="0" r="0" b="0"/>
            <a:pathLst>
              <a:path>
                <a:moveTo>
                  <a:pt x="0" y="0"/>
                </a:moveTo>
                <a:lnTo>
                  <a:pt x="0" y="2928328"/>
                </a:lnTo>
                <a:lnTo>
                  <a:pt x="180204" y="2928328"/>
                </a:lnTo>
              </a:path>
            </a:pathLst>
          </a:custGeom>
          <a:noFill/>
        </p:spPr>
        <p:style>
          <a:lnRef idx="2">
            <a:schemeClr val="accent6">
              <a:hueOff val="0"/>
              <a:satOff val="0"/>
              <a:lumOff val="0"/>
              <a:alphaOff val="0"/>
            </a:schemeClr>
          </a:lnRef>
          <a:fillRef idx="0">
            <a:scrgbClr r="0" g="0" b="0"/>
          </a:fillRef>
          <a:effectRef idx="0">
            <a:schemeClr val="accent6">
              <a:tint val="90000"/>
              <a:hueOff val="0"/>
              <a:satOff val="0"/>
              <a:lumOff val="0"/>
              <a:alphaOff val="0"/>
            </a:schemeClr>
          </a:effectRef>
          <a:fontRef idx="minor">
            <a:schemeClr val="tx1">
              <a:hueOff val="0"/>
              <a:satOff val="0"/>
              <a:lumOff val="0"/>
              <a:alphaOff val="0"/>
            </a:schemeClr>
          </a:fontRef>
        </p:style>
        <p:txBody>
          <a:bodyPr/>
          <a:lstStyle/>
          <a:p>
            <a:endParaRPr lang="en-US" dirty="0"/>
          </a:p>
        </p:txBody>
      </p:sp>
      <p:sp>
        <p:nvSpPr>
          <p:cNvPr id="10" name="Freeform 9"/>
          <p:cNvSpPr/>
          <p:nvPr/>
        </p:nvSpPr>
        <p:spPr>
          <a:xfrm>
            <a:off x="1436688" y="4013595"/>
            <a:ext cx="1441450" cy="900113"/>
          </a:xfrm>
          <a:custGeom>
            <a:avLst/>
            <a:gdLst>
              <a:gd name="connsiteX0" fmla="*/ 0 w 1441638"/>
              <a:gd name="connsiteY0" fmla="*/ 90102 h 901024"/>
              <a:gd name="connsiteX1" fmla="*/ 90102 w 1441638"/>
              <a:gd name="connsiteY1" fmla="*/ 0 h 901024"/>
              <a:gd name="connsiteX2" fmla="*/ 1351536 w 1441638"/>
              <a:gd name="connsiteY2" fmla="*/ 0 h 901024"/>
              <a:gd name="connsiteX3" fmla="*/ 1441638 w 1441638"/>
              <a:gd name="connsiteY3" fmla="*/ 90102 h 901024"/>
              <a:gd name="connsiteX4" fmla="*/ 1441638 w 1441638"/>
              <a:gd name="connsiteY4" fmla="*/ 810922 h 901024"/>
              <a:gd name="connsiteX5" fmla="*/ 1351536 w 1441638"/>
              <a:gd name="connsiteY5" fmla="*/ 901024 h 901024"/>
              <a:gd name="connsiteX6" fmla="*/ 90102 w 1441638"/>
              <a:gd name="connsiteY6" fmla="*/ 901024 h 901024"/>
              <a:gd name="connsiteX7" fmla="*/ 0 w 1441638"/>
              <a:gd name="connsiteY7" fmla="*/ 810922 h 901024"/>
              <a:gd name="connsiteX8" fmla="*/ 0 w 1441638"/>
              <a:gd name="connsiteY8" fmla="*/ 90102 h 901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41638" h="901024">
                <a:moveTo>
                  <a:pt x="0" y="90102"/>
                </a:moveTo>
                <a:cubicBezTo>
                  <a:pt x="0" y="40340"/>
                  <a:pt x="40340" y="0"/>
                  <a:pt x="90102" y="0"/>
                </a:cubicBezTo>
                <a:lnTo>
                  <a:pt x="1351536" y="0"/>
                </a:lnTo>
                <a:cubicBezTo>
                  <a:pt x="1401298" y="0"/>
                  <a:pt x="1441638" y="40340"/>
                  <a:pt x="1441638" y="90102"/>
                </a:cubicBezTo>
                <a:lnTo>
                  <a:pt x="1441638" y="810922"/>
                </a:lnTo>
                <a:cubicBezTo>
                  <a:pt x="1441638" y="860684"/>
                  <a:pt x="1401298" y="901024"/>
                  <a:pt x="1351536" y="901024"/>
                </a:cubicBezTo>
                <a:lnTo>
                  <a:pt x="90102" y="901024"/>
                </a:lnTo>
                <a:cubicBezTo>
                  <a:pt x="40340" y="901024"/>
                  <a:pt x="0" y="860684"/>
                  <a:pt x="0" y="810922"/>
                </a:cubicBezTo>
                <a:lnTo>
                  <a:pt x="0" y="90102"/>
                </a:lnTo>
                <a:close/>
              </a:path>
            </a:pathLst>
          </a:custGeom>
        </p:spPr>
        <p:style>
          <a:lnRef idx="2">
            <a:schemeClr val="accent5">
              <a:hueOff val="814257"/>
              <a:satOff val="2799"/>
              <a:lumOff val="-13432"/>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49250" tIns="41630" rIns="49250" bIns="41630" spcCol="1270" anchor="ctr"/>
          <a:lstStyle/>
          <a:p>
            <a:pPr algn="ctr" defTabSz="533400">
              <a:lnSpc>
                <a:spcPct val="90000"/>
              </a:lnSpc>
              <a:spcAft>
                <a:spcPct val="35000"/>
              </a:spcAft>
              <a:defRPr/>
            </a:pPr>
            <a:r>
              <a:rPr lang="en-US" sz="1200" dirty="0"/>
              <a:t>Inform interventions (Prevention)</a:t>
            </a:r>
          </a:p>
        </p:txBody>
      </p:sp>
      <p:sp>
        <p:nvSpPr>
          <p:cNvPr id="11" name="Freeform 10"/>
          <p:cNvSpPr/>
          <p:nvPr/>
        </p:nvSpPr>
        <p:spPr>
          <a:xfrm>
            <a:off x="3608388" y="818882"/>
            <a:ext cx="1803400" cy="901700"/>
          </a:xfrm>
          <a:custGeom>
            <a:avLst/>
            <a:gdLst>
              <a:gd name="connsiteX0" fmla="*/ 0 w 1802048"/>
              <a:gd name="connsiteY0" fmla="*/ 90102 h 901024"/>
              <a:gd name="connsiteX1" fmla="*/ 90102 w 1802048"/>
              <a:gd name="connsiteY1" fmla="*/ 0 h 901024"/>
              <a:gd name="connsiteX2" fmla="*/ 1711946 w 1802048"/>
              <a:gd name="connsiteY2" fmla="*/ 0 h 901024"/>
              <a:gd name="connsiteX3" fmla="*/ 1802048 w 1802048"/>
              <a:gd name="connsiteY3" fmla="*/ 90102 h 901024"/>
              <a:gd name="connsiteX4" fmla="*/ 1802048 w 1802048"/>
              <a:gd name="connsiteY4" fmla="*/ 810922 h 901024"/>
              <a:gd name="connsiteX5" fmla="*/ 1711946 w 1802048"/>
              <a:gd name="connsiteY5" fmla="*/ 901024 h 901024"/>
              <a:gd name="connsiteX6" fmla="*/ 90102 w 1802048"/>
              <a:gd name="connsiteY6" fmla="*/ 901024 h 901024"/>
              <a:gd name="connsiteX7" fmla="*/ 0 w 1802048"/>
              <a:gd name="connsiteY7" fmla="*/ 810922 h 901024"/>
              <a:gd name="connsiteX8" fmla="*/ 0 w 1802048"/>
              <a:gd name="connsiteY8" fmla="*/ 90102 h 901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2048" h="901024">
                <a:moveTo>
                  <a:pt x="0" y="90102"/>
                </a:moveTo>
                <a:cubicBezTo>
                  <a:pt x="0" y="40340"/>
                  <a:pt x="40340" y="0"/>
                  <a:pt x="90102" y="0"/>
                </a:cubicBezTo>
                <a:lnTo>
                  <a:pt x="1711946" y="0"/>
                </a:lnTo>
                <a:cubicBezTo>
                  <a:pt x="1761708" y="0"/>
                  <a:pt x="1802048" y="40340"/>
                  <a:pt x="1802048" y="90102"/>
                </a:cubicBezTo>
                <a:lnTo>
                  <a:pt x="1802048" y="810922"/>
                </a:lnTo>
                <a:cubicBezTo>
                  <a:pt x="1802048" y="860684"/>
                  <a:pt x="1761708" y="901024"/>
                  <a:pt x="1711946" y="901024"/>
                </a:cubicBezTo>
                <a:lnTo>
                  <a:pt x="90102" y="901024"/>
                </a:lnTo>
                <a:cubicBezTo>
                  <a:pt x="40340" y="901024"/>
                  <a:pt x="0" y="860684"/>
                  <a:pt x="0" y="810922"/>
                </a:cubicBezTo>
                <a:lnTo>
                  <a:pt x="0" y="90102"/>
                </a:lnTo>
                <a:close/>
              </a:path>
            </a:pathLst>
          </a:custGeom>
        </p:spPr>
        <p:style>
          <a:lnRef idx="2">
            <a:schemeClr val="lt1">
              <a:hueOff val="0"/>
              <a:satOff val="0"/>
              <a:lumOff val="0"/>
              <a:alphaOff val="0"/>
            </a:schemeClr>
          </a:lnRef>
          <a:fillRef idx="1">
            <a:schemeClr val="accent5">
              <a:hueOff val="1628513"/>
              <a:satOff val="5598"/>
              <a:lumOff val="-26863"/>
              <a:alphaOff val="0"/>
            </a:schemeClr>
          </a:fillRef>
          <a:effectRef idx="0">
            <a:schemeClr val="accent5">
              <a:hueOff val="1628513"/>
              <a:satOff val="5598"/>
              <a:lumOff val="-26863"/>
              <a:alphaOff val="0"/>
            </a:schemeClr>
          </a:effectRef>
          <a:fontRef idx="minor">
            <a:schemeClr val="lt1"/>
          </a:fontRef>
        </p:style>
        <p:txBody>
          <a:bodyPr lIns="60680" tIns="49250" rIns="60680" bIns="49250" spcCol="1270" anchor="ctr"/>
          <a:lstStyle/>
          <a:p>
            <a:pPr algn="ctr" defTabSz="800100">
              <a:lnSpc>
                <a:spcPct val="90000"/>
              </a:lnSpc>
              <a:spcAft>
                <a:spcPct val="35000"/>
              </a:spcAft>
              <a:defRPr/>
            </a:pPr>
            <a:r>
              <a:rPr lang="en-US" sz="1800" u="sng" dirty="0">
                <a:solidFill>
                  <a:schemeClr val="bg1"/>
                </a:solidFill>
              </a:rPr>
              <a:t>B</a:t>
            </a:r>
            <a:r>
              <a:rPr lang="en-US" sz="1800" dirty="0">
                <a:solidFill>
                  <a:schemeClr val="bg1"/>
                </a:solidFill>
              </a:rPr>
              <a:t>ehavior </a:t>
            </a:r>
          </a:p>
        </p:txBody>
      </p:sp>
      <p:sp>
        <p:nvSpPr>
          <p:cNvPr id="12" name="Freeform 11"/>
          <p:cNvSpPr/>
          <p:nvPr/>
        </p:nvSpPr>
        <p:spPr>
          <a:xfrm>
            <a:off x="3608388" y="1571359"/>
            <a:ext cx="179388" cy="676275"/>
          </a:xfrm>
          <a:custGeom>
            <a:avLst/>
            <a:gdLst/>
            <a:ahLst/>
            <a:cxnLst/>
            <a:rect l="0" t="0" r="0" b="0"/>
            <a:pathLst>
              <a:path>
                <a:moveTo>
                  <a:pt x="0" y="0"/>
                </a:moveTo>
                <a:lnTo>
                  <a:pt x="0" y="675768"/>
                </a:lnTo>
                <a:lnTo>
                  <a:pt x="180204" y="675768"/>
                </a:lnTo>
              </a:path>
            </a:pathLst>
          </a:custGeom>
          <a:noFill/>
        </p:spPr>
        <p:style>
          <a:lnRef idx="2">
            <a:schemeClr val="accent6">
              <a:hueOff val="0"/>
              <a:satOff val="0"/>
              <a:lumOff val="0"/>
              <a:alphaOff val="0"/>
            </a:schemeClr>
          </a:lnRef>
          <a:fillRef idx="0">
            <a:scrgbClr r="0" g="0" b="0"/>
          </a:fillRef>
          <a:effectRef idx="0">
            <a:schemeClr val="accent6">
              <a:tint val="90000"/>
              <a:hueOff val="0"/>
              <a:satOff val="0"/>
              <a:lumOff val="0"/>
              <a:alphaOff val="0"/>
            </a:schemeClr>
          </a:effectRef>
          <a:fontRef idx="minor">
            <a:schemeClr val="tx1">
              <a:hueOff val="0"/>
              <a:satOff val="0"/>
              <a:lumOff val="0"/>
              <a:alphaOff val="0"/>
            </a:schemeClr>
          </a:fontRef>
        </p:style>
      </p:sp>
      <p:sp>
        <p:nvSpPr>
          <p:cNvPr id="13" name="Freeform 12"/>
          <p:cNvSpPr/>
          <p:nvPr/>
        </p:nvSpPr>
        <p:spPr>
          <a:xfrm>
            <a:off x="3802063" y="1797578"/>
            <a:ext cx="1443037" cy="900112"/>
          </a:xfrm>
          <a:custGeom>
            <a:avLst/>
            <a:gdLst>
              <a:gd name="connsiteX0" fmla="*/ 0 w 1441638"/>
              <a:gd name="connsiteY0" fmla="*/ 90102 h 901024"/>
              <a:gd name="connsiteX1" fmla="*/ 90102 w 1441638"/>
              <a:gd name="connsiteY1" fmla="*/ 0 h 901024"/>
              <a:gd name="connsiteX2" fmla="*/ 1351536 w 1441638"/>
              <a:gd name="connsiteY2" fmla="*/ 0 h 901024"/>
              <a:gd name="connsiteX3" fmla="*/ 1441638 w 1441638"/>
              <a:gd name="connsiteY3" fmla="*/ 90102 h 901024"/>
              <a:gd name="connsiteX4" fmla="*/ 1441638 w 1441638"/>
              <a:gd name="connsiteY4" fmla="*/ 810922 h 901024"/>
              <a:gd name="connsiteX5" fmla="*/ 1351536 w 1441638"/>
              <a:gd name="connsiteY5" fmla="*/ 901024 h 901024"/>
              <a:gd name="connsiteX6" fmla="*/ 90102 w 1441638"/>
              <a:gd name="connsiteY6" fmla="*/ 901024 h 901024"/>
              <a:gd name="connsiteX7" fmla="*/ 0 w 1441638"/>
              <a:gd name="connsiteY7" fmla="*/ 810922 h 901024"/>
              <a:gd name="connsiteX8" fmla="*/ 0 w 1441638"/>
              <a:gd name="connsiteY8" fmla="*/ 90102 h 901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41638" h="901024">
                <a:moveTo>
                  <a:pt x="0" y="90102"/>
                </a:moveTo>
                <a:cubicBezTo>
                  <a:pt x="0" y="40340"/>
                  <a:pt x="40340" y="0"/>
                  <a:pt x="90102" y="0"/>
                </a:cubicBezTo>
                <a:lnTo>
                  <a:pt x="1351536" y="0"/>
                </a:lnTo>
                <a:cubicBezTo>
                  <a:pt x="1401298" y="0"/>
                  <a:pt x="1441638" y="40340"/>
                  <a:pt x="1441638" y="90102"/>
                </a:cubicBezTo>
                <a:lnTo>
                  <a:pt x="1441638" y="810922"/>
                </a:lnTo>
                <a:cubicBezTo>
                  <a:pt x="1441638" y="860684"/>
                  <a:pt x="1401298" y="901024"/>
                  <a:pt x="1351536" y="901024"/>
                </a:cubicBezTo>
                <a:lnTo>
                  <a:pt x="90102" y="901024"/>
                </a:lnTo>
                <a:cubicBezTo>
                  <a:pt x="40340" y="901024"/>
                  <a:pt x="0" y="860684"/>
                  <a:pt x="0" y="810922"/>
                </a:cubicBezTo>
                <a:lnTo>
                  <a:pt x="0" y="90102"/>
                </a:lnTo>
                <a:close/>
              </a:path>
            </a:pathLst>
          </a:custGeom>
        </p:spPr>
        <p:style>
          <a:lnRef idx="2">
            <a:schemeClr val="accent5">
              <a:hueOff val="1221385"/>
              <a:satOff val="4198"/>
              <a:lumOff val="-20147"/>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49250" tIns="41630" rIns="49250" bIns="41630" spcCol="1270" anchor="ctr"/>
          <a:lstStyle/>
          <a:p>
            <a:pPr algn="ctr" defTabSz="533400">
              <a:lnSpc>
                <a:spcPct val="90000"/>
              </a:lnSpc>
              <a:spcAft>
                <a:spcPct val="35000"/>
              </a:spcAft>
              <a:defRPr/>
            </a:pPr>
            <a:r>
              <a:rPr lang="en-US" sz="1200" dirty="0"/>
              <a:t>Observable, measurable actions</a:t>
            </a:r>
          </a:p>
        </p:txBody>
      </p:sp>
      <p:sp>
        <p:nvSpPr>
          <p:cNvPr id="14" name="Freeform 13"/>
          <p:cNvSpPr/>
          <p:nvPr/>
        </p:nvSpPr>
        <p:spPr>
          <a:xfrm>
            <a:off x="3608388" y="1820068"/>
            <a:ext cx="179388" cy="1801812"/>
          </a:xfrm>
          <a:custGeom>
            <a:avLst/>
            <a:gdLst/>
            <a:ahLst/>
            <a:cxnLst/>
            <a:rect l="0" t="0" r="0" b="0"/>
            <a:pathLst>
              <a:path>
                <a:moveTo>
                  <a:pt x="0" y="0"/>
                </a:moveTo>
                <a:lnTo>
                  <a:pt x="0" y="1802048"/>
                </a:lnTo>
                <a:lnTo>
                  <a:pt x="180204" y="1802048"/>
                </a:lnTo>
              </a:path>
            </a:pathLst>
          </a:custGeom>
          <a:noFill/>
        </p:spPr>
        <p:style>
          <a:lnRef idx="2">
            <a:schemeClr val="accent6">
              <a:hueOff val="0"/>
              <a:satOff val="0"/>
              <a:lumOff val="0"/>
              <a:alphaOff val="0"/>
            </a:schemeClr>
          </a:lnRef>
          <a:fillRef idx="0">
            <a:scrgbClr r="0" g="0" b="0"/>
          </a:fillRef>
          <a:effectRef idx="0">
            <a:schemeClr val="accent6">
              <a:tint val="90000"/>
              <a:hueOff val="0"/>
              <a:satOff val="0"/>
              <a:lumOff val="0"/>
              <a:alphaOff val="0"/>
            </a:schemeClr>
          </a:effectRef>
          <a:fontRef idx="minor">
            <a:schemeClr val="tx1">
              <a:hueOff val="0"/>
              <a:satOff val="0"/>
              <a:lumOff val="0"/>
              <a:alphaOff val="0"/>
            </a:schemeClr>
          </a:fontRef>
        </p:style>
        <p:txBody>
          <a:bodyPr/>
          <a:lstStyle/>
          <a:p>
            <a:endParaRPr lang="en-US" dirty="0"/>
          </a:p>
        </p:txBody>
      </p:sp>
      <p:sp>
        <p:nvSpPr>
          <p:cNvPr id="15" name="Freeform 14"/>
          <p:cNvSpPr/>
          <p:nvPr/>
        </p:nvSpPr>
        <p:spPr>
          <a:xfrm>
            <a:off x="3802063" y="3081863"/>
            <a:ext cx="1443037" cy="901700"/>
          </a:xfrm>
          <a:custGeom>
            <a:avLst/>
            <a:gdLst>
              <a:gd name="connsiteX0" fmla="*/ 0 w 1441638"/>
              <a:gd name="connsiteY0" fmla="*/ 90102 h 901024"/>
              <a:gd name="connsiteX1" fmla="*/ 90102 w 1441638"/>
              <a:gd name="connsiteY1" fmla="*/ 0 h 901024"/>
              <a:gd name="connsiteX2" fmla="*/ 1351536 w 1441638"/>
              <a:gd name="connsiteY2" fmla="*/ 0 h 901024"/>
              <a:gd name="connsiteX3" fmla="*/ 1441638 w 1441638"/>
              <a:gd name="connsiteY3" fmla="*/ 90102 h 901024"/>
              <a:gd name="connsiteX4" fmla="*/ 1441638 w 1441638"/>
              <a:gd name="connsiteY4" fmla="*/ 810922 h 901024"/>
              <a:gd name="connsiteX5" fmla="*/ 1351536 w 1441638"/>
              <a:gd name="connsiteY5" fmla="*/ 901024 h 901024"/>
              <a:gd name="connsiteX6" fmla="*/ 90102 w 1441638"/>
              <a:gd name="connsiteY6" fmla="*/ 901024 h 901024"/>
              <a:gd name="connsiteX7" fmla="*/ 0 w 1441638"/>
              <a:gd name="connsiteY7" fmla="*/ 810922 h 901024"/>
              <a:gd name="connsiteX8" fmla="*/ 0 w 1441638"/>
              <a:gd name="connsiteY8" fmla="*/ 90102 h 901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41638" h="901024">
                <a:moveTo>
                  <a:pt x="0" y="90102"/>
                </a:moveTo>
                <a:cubicBezTo>
                  <a:pt x="0" y="40340"/>
                  <a:pt x="40340" y="0"/>
                  <a:pt x="90102" y="0"/>
                </a:cubicBezTo>
                <a:lnTo>
                  <a:pt x="1351536" y="0"/>
                </a:lnTo>
                <a:cubicBezTo>
                  <a:pt x="1401298" y="0"/>
                  <a:pt x="1441638" y="40340"/>
                  <a:pt x="1441638" y="90102"/>
                </a:cubicBezTo>
                <a:lnTo>
                  <a:pt x="1441638" y="810922"/>
                </a:lnTo>
                <a:cubicBezTo>
                  <a:pt x="1441638" y="860684"/>
                  <a:pt x="1401298" y="901024"/>
                  <a:pt x="1351536" y="901024"/>
                </a:cubicBezTo>
                <a:lnTo>
                  <a:pt x="90102" y="901024"/>
                </a:lnTo>
                <a:cubicBezTo>
                  <a:pt x="40340" y="901024"/>
                  <a:pt x="0" y="860684"/>
                  <a:pt x="0" y="810922"/>
                </a:cubicBezTo>
                <a:lnTo>
                  <a:pt x="0" y="90102"/>
                </a:lnTo>
                <a:close/>
              </a:path>
            </a:pathLst>
          </a:custGeom>
        </p:spPr>
        <p:style>
          <a:lnRef idx="2">
            <a:schemeClr val="accent5">
              <a:hueOff val="1628513"/>
              <a:satOff val="5598"/>
              <a:lumOff val="-26863"/>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49250" tIns="41630" rIns="49250" bIns="41630" spcCol="1270" anchor="ctr"/>
          <a:lstStyle/>
          <a:p>
            <a:pPr algn="ctr" defTabSz="533400">
              <a:lnSpc>
                <a:spcPct val="90000"/>
              </a:lnSpc>
              <a:spcAft>
                <a:spcPct val="35000"/>
              </a:spcAft>
              <a:defRPr/>
            </a:pPr>
            <a:r>
              <a:rPr lang="en-US" sz="1200" dirty="0"/>
              <a:t>Informs what skills to teach (Tier 1 Expectation)</a:t>
            </a:r>
          </a:p>
        </p:txBody>
      </p:sp>
      <p:sp>
        <p:nvSpPr>
          <p:cNvPr id="16" name="Freeform 15"/>
          <p:cNvSpPr/>
          <p:nvPr/>
        </p:nvSpPr>
        <p:spPr>
          <a:xfrm>
            <a:off x="5857876" y="744540"/>
            <a:ext cx="1803400" cy="901700"/>
          </a:xfrm>
          <a:custGeom>
            <a:avLst/>
            <a:gdLst>
              <a:gd name="connsiteX0" fmla="*/ 0 w 1802048"/>
              <a:gd name="connsiteY0" fmla="*/ 90102 h 901024"/>
              <a:gd name="connsiteX1" fmla="*/ 90102 w 1802048"/>
              <a:gd name="connsiteY1" fmla="*/ 0 h 901024"/>
              <a:gd name="connsiteX2" fmla="*/ 1711946 w 1802048"/>
              <a:gd name="connsiteY2" fmla="*/ 0 h 901024"/>
              <a:gd name="connsiteX3" fmla="*/ 1802048 w 1802048"/>
              <a:gd name="connsiteY3" fmla="*/ 90102 h 901024"/>
              <a:gd name="connsiteX4" fmla="*/ 1802048 w 1802048"/>
              <a:gd name="connsiteY4" fmla="*/ 810922 h 901024"/>
              <a:gd name="connsiteX5" fmla="*/ 1711946 w 1802048"/>
              <a:gd name="connsiteY5" fmla="*/ 901024 h 901024"/>
              <a:gd name="connsiteX6" fmla="*/ 90102 w 1802048"/>
              <a:gd name="connsiteY6" fmla="*/ 901024 h 901024"/>
              <a:gd name="connsiteX7" fmla="*/ 0 w 1802048"/>
              <a:gd name="connsiteY7" fmla="*/ 810922 h 901024"/>
              <a:gd name="connsiteX8" fmla="*/ 0 w 1802048"/>
              <a:gd name="connsiteY8" fmla="*/ 90102 h 901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2048" h="901024">
                <a:moveTo>
                  <a:pt x="0" y="90102"/>
                </a:moveTo>
                <a:cubicBezTo>
                  <a:pt x="0" y="40340"/>
                  <a:pt x="40340" y="0"/>
                  <a:pt x="90102" y="0"/>
                </a:cubicBezTo>
                <a:lnTo>
                  <a:pt x="1711946" y="0"/>
                </a:lnTo>
                <a:cubicBezTo>
                  <a:pt x="1761708" y="0"/>
                  <a:pt x="1802048" y="40340"/>
                  <a:pt x="1802048" y="90102"/>
                </a:cubicBezTo>
                <a:lnTo>
                  <a:pt x="1802048" y="810922"/>
                </a:lnTo>
                <a:cubicBezTo>
                  <a:pt x="1802048" y="860684"/>
                  <a:pt x="1761708" y="901024"/>
                  <a:pt x="1711946" y="901024"/>
                </a:cubicBezTo>
                <a:lnTo>
                  <a:pt x="90102" y="901024"/>
                </a:lnTo>
                <a:cubicBezTo>
                  <a:pt x="40340" y="901024"/>
                  <a:pt x="0" y="860684"/>
                  <a:pt x="0" y="810922"/>
                </a:cubicBezTo>
                <a:lnTo>
                  <a:pt x="0" y="90102"/>
                </a:lnTo>
                <a:close/>
              </a:path>
            </a:pathLst>
          </a:custGeom>
        </p:spPr>
        <p:style>
          <a:lnRef idx="2">
            <a:schemeClr val="lt1">
              <a:hueOff val="0"/>
              <a:satOff val="0"/>
              <a:lumOff val="0"/>
              <a:alphaOff val="0"/>
            </a:schemeClr>
          </a:lnRef>
          <a:fillRef idx="1">
            <a:schemeClr val="accent5">
              <a:hueOff val="3257026"/>
              <a:satOff val="11196"/>
              <a:lumOff val="-53726"/>
              <a:alphaOff val="0"/>
            </a:schemeClr>
          </a:fillRef>
          <a:effectRef idx="0">
            <a:schemeClr val="accent5">
              <a:hueOff val="3257026"/>
              <a:satOff val="11196"/>
              <a:lumOff val="-53726"/>
              <a:alphaOff val="0"/>
            </a:schemeClr>
          </a:effectRef>
          <a:fontRef idx="minor">
            <a:schemeClr val="lt1"/>
          </a:fontRef>
        </p:style>
        <p:txBody>
          <a:bodyPr lIns="60680" tIns="49250" rIns="60680" bIns="49250" spcCol="1270" anchor="ctr"/>
          <a:lstStyle/>
          <a:p>
            <a:pPr algn="ctr" defTabSz="800100">
              <a:lnSpc>
                <a:spcPct val="90000"/>
              </a:lnSpc>
              <a:spcAft>
                <a:spcPct val="35000"/>
              </a:spcAft>
              <a:defRPr/>
            </a:pPr>
            <a:r>
              <a:rPr lang="en-US" sz="1800" u="sng" dirty="0"/>
              <a:t>C</a:t>
            </a:r>
            <a:r>
              <a:rPr lang="en-US" sz="1800" dirty="0"/>
              <a:t>onsequences </a:t>
            </a:r>
          </a:p>
        </p:txBody>
      </p:sp>
      <p:sp>
        <p:nvSpPr>
          <p:cNvPr id="17" name="Freeform 16"/>
          <p:cNvSpPr/>
          <p:nvPr/>
        </p:nvSpPr>
        <p:spPr>
          <a:xfrm>
            <a:off x="5875339" y="1716353"/>
            <a:ext cx="269080" cy="676275"/>
          </a:xfrm>
          <a:custGeom>
            <a:avLst/>
            <a:gdLst/>
            <a:ahLst/>
            <a:cxnLst/>
            <a:rect l="0" t="0" r="0" b="0"/>
            <a:pathLst>
              <a:path>
                <a:moveTo>
                  <a:pt x="0" y="0"/>
                </a:moveTo>
                <a:lnTo>
                  <a:pt x="0" y="675768"/>
                </a:lnTo>
                <a:lnTo>
                  <a:pt x="180204" y="675768"/>
                </a:lnTo>
              </a:path>
            </a:pathLst>
          </a:custGeom>
          <a:noFill/>
        </p:spPr>
        <p:style>
          <a:lnRef idx="2">
            <a:schemeClr val="accent6">
              <a:hueOff val="0"/>
              <a:satOff val="0"/>
              <a:lumOff val="0"/>
              <a:alphaOff val="0"/>
            </a:schemeClr>
          </a:lnRef>
          <a:fillRef idx="0">
            <a:scrgbClr r="0" g="0" b="0"/>
          </a:fillRef>
          <a:effectRef idx="0">
            <a:schemeClr val="accent6">
              <a:tint val="90000"/>
              <a:hueOff val="0"/>
              <a:satOff val="0"/>
              <a:lumOff val="0"/>
              <a:alphaOff val="0"/>
            </a:schemeClr>
          </a:effectRef>
          <a:fontRef idx="minor">
            <a:schemeClr val="tx1">
              <a:hueOff val="0"/>
              <a:satOff val="0"/>
              <a:lumOff val="0"/>
              <a:alphaOff val="0"/>
            </a:schemeClr>
          </a:fontRef>
        </p:style>
      </p:sp>
      <p:sp>
        <p:nvSpPr>
          <p:cNvPr id="18" name="Freeform 17"/>
          <p:cNvSpPr/>
          <p:nvPr/>
        </p:nvSpPr>
        <p:spPr>
          <a:xfrm>
            <a:off x="6054725" y="1918495"/>
            <a:ext cx="1443038" cy="900112"/>
          </a:xfrm>
          <a:custGeom>
            <a:avLst/>
            <a:gdLst>
              <a:gd name="connsiteX0" fmla="*/ 0 w 1441638"/>
              <a:gd name="connsiteY0" fmla="*/ 90102 h 901024"/>
              <a:gd name="connsiteX1" fmla="*/ 90102 w 1441638"/>
              <a:gd name="connsiteY1" fmla="*/ 0 h 901024"/>
              <a:gd name="connsiteX2" fmla="*/ 1351536 w 1441638"/>
              <a:gd name="connsiteY2" fmla="*/ 0 h 901024"/>
              <a:gd name="connsiteX3" fmla="*/ 1441638 w 1441638"/>
              <a:gd name="connsiteY3" fmla="*/ 90102 h 901024"/>
              <a:gd name="connsiteX4" fmla="*/ 1441638 w 1441638"/>
              <a:gd name="connsiteY4" fmla="*/ 810922 h 901024"/>
              <a:gd name="connsiteX5" fmla="*/ 1351536 w 1441638"/>
              <a:gd name="connsiteY5" fmla="*/ 901024 h 901024"/>
              <a:gd name="connsiteX6" fmla="*/ 90102 w 1441638"/>
              <a:gd name="connsiteY6" fmla="*/ 901024 h 901024"/>
              <a:gd name="connsiteX7" fmla="*/ 0 w 1441638"/>
              <a:gd name="connsiteY7" fmla="*/ 810922 h 901024"/>
              <a:gd name="connsiteX8" fmla="*/ 0 w 1441638"/>
              <a:gd name="connsiteY8" fmla="*/ 90102 h 901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41638" h="901024">
                <a:moveTo>
                  <a:pt x="0" y="90102"/>
                </a:moveTo>
                <a:cubicBezTo>
                  <a:pt x="0" y="40340"/>
                  <a:pt x="40340" y="0"/>
                  <a:pt x="90102" y="0"/>
                </a:cubicBezTo>
                <a:lnTo>
                  <a:pt x="1351536" y="0"/>
                </a:lnTo>
                <a:cubicBezTo>
                  <a:pt x="1401298" y="0"/>
                  <a:pt x="1441638" y="40340"/>
                  <a:pt x="1441638" y="90102"/>
                </a:cubicBezTo>
                <a:lnTo>
                  <a:pt x="1441638" y="810922"/>
                </a:lnTo>
                <a:cubicBezTo>
                  <a:pt x="1441638" y="860684"/>
                  <a:pt x="1401298" y="901024"/>
                  <a:pt x="1351536" y="901024"/>
                </a:cubicBezTo>
                <a:lnTo>
                  <a:pt x="90102" y="901024"/>
                </a:lnTo>
                <a:cubicBezTo>
                  <a:pt x="40340" y="901024"/>
                  <a:pt x="0" y="860684"/>
                  <a:pt x="0" y="810922"/>
                </a:cubicBezTo>
                <a:lnTo>
                  <a:pt x="0" y="90102"/>
                </a:lnTo>
                <a:close/>
              </a:path>
            </a:pathLst>
          </a:custGeom>
        </p:spPr>
        <p:style>
          <a:lnRef idx="2">
            <a:schemeClr val="accent5">
              <a:hueOff val="2035641"/>
              <a:satOff val="6997"/>
              <a:lumOff val="-33579"/>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49250" tIns="41630" rIns="49250" bIns="41630" spcCol="1270" anchor="ctr"/>
          <a:lstStyle/>
          <a:p>
            <a:pPr algn="ctr" defTabSz="533400">
              <a:lnSpc>
                <a:spcPct val="90000"/>
              </a:lnSpc>
              <a:spcAft>
                <a:spcPct val="35000"/>
              </a:spcAft>
              <a:defRPr/>
            </a:pPr>
            <a:r>
              <a:rPr lang="en-US" sz="1200" dirty="0"/>
              <a:t>Events/responses immediately following a behavior</a:t>
            </a:r>
          </a:p>
        </p:txBody>
      </p:sp>
      <p:sp>
        <p:nvSpPr>
          <p:cNvPr id="19" name="Freeform 18"/>
          <p:cNvSpPr/>
          <p:nvPr/>
        </p:nvSpPr>
        <p:spPr>
          <a:xfrm>
            <a:off x="5875338" y="1820068"/>
            <a:ext cx="179387" cy="1801812"/>
          </a:xfrm>
          <a:custGeom>
            <a:avLst/>
            <a:gdLst/>
            <a:ahLst/>
            <a:cxnLst/>
            <a:rect l="0" t="0" r="0" b="0"/>
            <a:pathLst>
              <a:path>
                <a:moveTo>
                  <a:pt x="0" y="0"/>
                </a:moveTo>
                <a:lnTo>
                  <a:pt x="0" y="1802048"/>
                </a:lnTo>
                <a:lnTo>
                  <a:pt x="180204" y="1802048"/>
                </a:lnTo>
              </a:path>
            </a:pathLst>
          </a:custGeom>
          <a:noFill/>
        </p:spPr>
        <p:style>
          <a:lnRef idx="2">
            <a:schemeClr val="accent6">
              <a:hueOff val="0"/>
              <a:satOff val="0"/>
              <a:lumOff val="0"/>
              <a:alphaOff val="0"/>
            </a:schemeClr>
          </a:lnRef>
          <a:fillRef idx="0">
            <a:scrgbClr r="0" g="0" b="0"/>
          </a:fillRef>
          <a:effectRef idx="0">
            <a:schemeClr val="accent6">
              <a:tint val="90000"/>
              <a:hueOff val="0"/>
              <a:satOff val="0"/>
              <a:lumOff val="0"/>
              <a:alphaOff val="0"/>
            </a:schemeClr>
          </a:effectRef>
          <a:fontRef idx="minor">
            <a:schemeClr val="tx1">
              <a:hueOff val="0"/>
              <a:satOff val="0"/>
              <a:lumOff val="0"/>
              <a:alphaOff val="0"/>
            </a:schemeClr>
          </a:fontRef>
        </p:style>
      </p:sp>
      <p:sp>
        <p:nvSpPr>
          <p:cNvPr id="20" name="Freeform 19"/>
          <p:cNvSpPr/>
          <p:nvPr/>
        </p:nvSpPr>
        <p:spPr>
          <a:xfrm>
            <a:off x="6054725" y="2995086"/>
            <a:ext cx="1443038" cy="901700"/>
          </a:xfrm>
          <a:custGeom>
            <a:avLst/>
            <a:gdLst>
              <a:gd name="connsiteX0" fmla="*/ 0 w 1441638"/>
              <a:gd name="connsiteY0" fmla="*/ 90102 h 901024"/>
              <a:gd name="connsiteX1" fmla="*/ 90102 w 1441638"/>
              <a:gd name="connsiteY1" fmla="*/ 0 h 901024"/>
              <a:gd name="connsiteX2" fmla="*/ 1351536 w 1441638"/>
              <a:gd name="connsiteY2" fmla="*/ 0 h 901024"/>
              <a:gd name="connsiteX3" fmla="*/ 1441638 w 1441638"/>
              <a:gd name="connsiteY3" fmla="*/ 90102 h 901024"/>
              <a:gd name="connsiteX4" fmla="*/ 1441638 w 1441638"/>
              <a:gd name="connsiteY4" fmla="*/ 810922 h 901024"/>
              <a:gd name="connsiteX5" fmla="*/ 1351536 w 1441638"/>
              <a:gd name="connsiteY5" fmla="*/ 901024 h 901024"/>
              <a:gd name="connsiteX6" fmla="*/ 90102 w 1441638"/>
              <a:gd name="connsiteY6" fmla="*/ 901024 h 901024"/>
              <a:gd name="connsiteX7" fmla="*/ 0 w 1441638"/>
              <a:gd name="connsiteY7" fmla="*/ 810922 h 901024"/>
              <a:gd name="connsiteX8" fmla="*/ 0 w 1441638"/>
              <a:gd name="connsiteY8" fmla="*/ 90102 h 901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41638" h="901024">
                <a:moveTo>
                  <a:pt x="0" y="90102"/>
                </a:moveTo>
                <a:cubicBezTo>
                  <a:pt x="0" y="40340"/>
                  <a:pt x="40340" y="0"/>
                  <a:pt x="90102" y="0"/>
                </a:cubicBezTo>
                <a:lnTo>
                  <a:pt x="1351536" y="0"/>
                </a:lnTo>
                <a:cubicBezTo>
                  <a:pt x="1401298" y="0"/>
                  <a:pt x="1441638" y="40340"/>
                  <a:pt x="1441638" y="90102"/>
                </a:cubicBezTo>
                <a:lnTo>
                  <a:pt x="1441638" y="810922"/>
                </a:lnTo>
                <a:cubicBezTo>
                  <a:pt x="1441638" y="860684"/>
                  <a:pt x="1401298" y="901024"/>
                  <a:pt x="1351536" y="901024"/>
                </a:cubicBezTo>
                <a:lnTo>
                  <a:pt x="90102" y="901024"/>
                </a:lnTo>
                <a:cubicBezTo>
                  <a:pt x="40340" y="901024"/>
                  <a:pt x="0" y="860684"/>
                  <a:pt x="0" y="810922"/>
                </a:cubicBezTo>
                <a:lnTo>
                  <a:pt x="0" y="90102"/>
                </a:lnTo>
                <a:close/>
              </a:path>
            </a:pathLst>
          </a:custGeom>
        </p:spPr>
        <p:style>
          <a:lnRef idx="2">
            <a:schemeClr val="accent5">
              <a:hueOff val="2442770"/>
              <a:satOff val="8397"/>
              <a:lumOff val="-40295"/>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49250" tIns="41630" rIns="49250" bIns="41630" spcCol="1270" anchor="ctr"/>
          <a:lstStyle/>
          <a:p>
            <a:pPr algn="ctr" defTabSz="533400">
              <a:lnSpc>
                <a:spcPct val="90000"/>
              </a:lnSpc>
              <a:spcAft>
                <a:spcPct val="35000"/>
              </a:spcAft>
              <a:defRPr/>
            </a:pPr>
            <a:r>
              <a:rPr lang="en-US" sz="1200" dirty="0"/>
              <a:t>Reinforces behavior </a:t>
            </a:r>
          </a:p>
        </p:txBody>
      </p:sp>
      <p:sp>
        <p:nvSpPr>
          <p:cNvPr id="21" name="Freeform 20"/>
          <p:cNvSpPr/>
          <p:nvPr/>
        </p:nvSpPr>
        <p:spPr>
          <a:xfrm>
            <a:off x="5888831" y="1559719"/>
            <a:ext cx="179387" cy="2927350"/>
          </a:xfrm>
          <a:custGeom>
            <a:avLst/>
            <a:gdLst/>
            <a:ahLst/>
            <a:cxnLst/>
            <a:rect l="0" t="0" r="0" b="0"/>
            <a:pathLst>
              <a:path>
                <a:moveTo>
                  <a:pt x="0" y="0"/>
                </a:moveTo>
                <a:lnTo>
                  <a:pt x="0" y="2928328"/>
                </a:lnTo>
                <a:lnTo>
                  <a:pt x="180204" y="2928328"/>
                </a:lnTo>
              </a:path>
            </a:pathLst>
          </a:custGeom>
          <a:noFill/>
        </p:spPr>
        <p:style>
          <a:lnRef idx="2">
            <a:schemeClr val="accent6">
              <a:hueOff val="0"/>
              <a:satOff val="0"/>
              <a:lumOff val="0"/>
              <a:alphaOff val="0"/>
            </a:schemeClr>
          </a:lnRef>
          <a:fillRef idx="0">
            <a:scrgbClr r="0" g="0" b="0"/>
          </a:fillRef>
          <a:effectRef idx="0">
            <a:schemeClr val="accent6">
              <a:tint val="90000"/>
              <a:hueOff val="0"/>
              <a:satOff val="0"/>
              <a:lumOff val="0"/>
              <a:alphaOff val="0"/>
            </a:schemeClr>
          </a:effectRef>
          <a:fontRef idx="minor">
            <a:schemeClr val="tx1">
              <a:hueOff val="0"/>
              <a:satOff val="0"/>
              <a:lumOff val="0"/>
              <a:alphaOff val="0"/>
            </a:schemeClr>
          </a:fontRef>
        </p:style>
      </p:sp>
      <p:sp>
        <p:nvSpPr>
          <p:cNvPr id="22" name="Freeform 21"/>
          <p:cNvSpPr/>
          <p:nvPr/>
        </p:nvSpPr>
        <p:spPr>
          <a:xfrm>
            <a:off x="6054725" y="4037012"/>
            <a:ext cx="1443038" cy="900113"/>
          </a:xfrm>
          <a:custGeom>
            <a:avLst/>
            <a:gdLst>
              <a:gd name="connsiteX0" fmla="*/ 0 w 1441638"/>
              <a:gd name="connsiteY0" fmla="*/ 90102 h 901024"/>
              <a:gd name="connsiteX1" fmla="*/ 90102 w 1441638"/>
              <a:gd name="connsiteY1" fmla="*/ 0 h 901024"/>
              <a:gd name="connsiteX2" fmla="*/ 1351536 w 1441638"/>
              <a:gd name="connsiteY2" fmla="*/ 0 h 901024"/>
              <a:gd name="connsiteX3" fmla="*/ 1441638 w 1441638"/>
              <a:gd name="connsiteY3" fmla="*/ 90102 h 901024"/>
              <a:gd name="connsiteX4" fmla="*/ 1441638 w 1441638"/>
              <a:gd name="connsiteY4" fmla="*/ 810922 h 901024"/>
              <a:gd name="connsiteX5" fmla="*/ 1351536 w 1441638"/>
              <a:gd name="connsiteY5" fmla="*/ 901024 h 901024"/>
              <a:gd name="connsiteX6" fmla="*/ 90102 w 1441638"/>
              <a:gd name="connsiteY6" fmla="*/ 901024 h 901024"/>
              <a:gd name="connsiteX7" fmla="*/ 0 w 1441638"/>
              <a:gd name="connsiteY7" fmla="*/ 810922 h 901024"/>
              <a:gd name="connsiteX8" fmla="*/ 0 w 1441638"/>
              <a:gd name="connsiteY8" fmla="*/ 90102 h 901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41638" h="901024">
                <a:moveTo>
                  <a:pt x="0" y="90102"/>
                </a:moveTo>
                <a:cubicBezTo>
                  <a:pt x="0" y="40340"/>
                  <a:pt x="40340" y="0"/>
                  <a:pt x="90102" y="0"/>
                </a:cubicBezTo>
                <a:lnTo>
                  <a:pt x="1351536" y="0"/>
                </a:lnTo>
                <a:cubicBezTo>
                  <a:pt x="1401298" y="0"/>
                  <a:pt x="1441638" y="40340"/>
                  <a:pt x="1441638" y="90102"/>
                </a:cubicBezTo>
                <a:lnTo>
                  <a:pt x="1441638" y="810922"/>
                </a:lnTo>
                <a:cubicBezTo>
                  <a:pt x="1441638" y="860684"/>
                  <a:pt x="1401298" y="901024"/>
                  <a:pt x="1351536" y="901024"/>
                </a:cubicBezTo>
                <a:lnTo>
                  <a:pt x="90102" y="901024"/>
                </a:lnTo>
                <a:cubicBezTo>
                  <a:pt x="40340" y="901024"/>
                  <a:pt x="0" y="860684"/>
                  <a:pt x="0" y="810922"/>
                </a:cubicBezTo>
                <a:lnTo>
                  <a:pt x="0" y="90102"/>
                </a:lnTo>
                <a:close/>
              </a:path>
            </a:pathLst>
          </a:custGeom>
        </p:spPr>
        <p:style>
          <a:lnRef idx="2">
            <a:schemeClr val="accent5">
              <a:hueOff val="2849898"/>
              <a:satOff val="9796"/>
              <a:lumOff val="-4701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49250" tIns="41630" rIns="49250" bIns="41630" spcCol="1270" anchor="ctr"/>
          <a:lstStyle/>
          <a:p>
            <a:pPr algn="ctr" defTabSz="533400">
              <a:lnSpc>
                <a:spcPct val="90000"/>
              </a:lnSpc>
              <a:spcAft>
                <a:spcPct val="35000"/>
              </a:spcAft>
              <a:defRPr/>
            </a:pPr>
            <a:r>
              <a:rPr lang="en-US" sz="1200" dirty="0"/>
              <a:t>Helps determine function (motivation) of the behavior</a:t>
            </a:r>
          </a:p>
        </p:txBody>
      </p:sp>
      <p:sp>
        <p:nvSpPr>
          <p:cNvPr id="23" name="Freeform 22"/>
          <p:cNvSpPr/>
          <p:nvPr/>
        </p:nvSpPr>
        <p:spPr>
          <a:xfrm>
            <a:off x="5875338" y="1558925"/>
            <a:ext cx="179387" cy="4054475"/>
          </a:xfrm>
          <a:custGeom>
            <a:avLst/>
            <a:gdLst/>
            <a:ahLst/>
            <a:cxnLst/>
            <a:rect l="0" t="0" r="0" b="0"/>
            <a:pathLst>
              <a:path>
                <a:moveTo>
                  <a:pt x="0" y="0"/>
                </a:moveTo>
                <a:lnTo>
                  <a:pt x="0" y="4054608"/>
                </a:lnTo>
                <a:lnTo>
                  <a:pt x="180204" y="4054608"/>
                </a:lnTo>
              </a:path>
            </a:pathLst>
          </a:custGeom>
          <a:noFill/>
        </p:spPr>
        <p:style>
          <a:lnRef idx="2">
            <a:schemeClr val="accent6">
              <a:hueOff val="0"/>
              <a:satOff val="0"/>
              <a:lumOff val="0"/>
              <a:alphaOff val="0"/>
            </a:schemeClr>
          </a:lnRef>
          <a:fillRef idx="0">
            <a:scrgbClr r="0" g="0" b="0"/>
          </a:fillRef>
          <a:effectRef idx="0">
            <a:schemeClr val="accent6">
              <a:tint val="90000"/>
              <a:hueOff val="0"/>
              <a:satOff val="0"/>
              <a:lumOff val="0"/>
              <a:alphaOff val="0"/>
            </a:schemeClr>
          </a:effectRef>
          <a:fontRef idx="minor">
            <a:schemeClr val="tx1">
              <a:hueOff val="0"/>
              <a:satOff val="0"/>
              <a:lumOff val="0"/>
              <a:alphaOff val="0"/>
            </a:schemeClr>
          </a:fontRef>
        </p:style>
      </p:sp>
      <p:sp>
        <p:nvSpPr>
          <p:cNvPr id="24" name="Freeform 23"/>
          <p:cNvSpPr/>
          <p:nvPr/>
        </p:nvSpPr>
        <p:spPr>
          <a:xfrm>
            <a:off x="6054725" y="5040840"/>
            <a:ext cx="1443038" cy="901700"/>
          </a:xfrm>
          <a:custGeom>
            <a:avLst/>
            <a:gdLst>
              <a:gd name="connsiteX0" fmla="*/ 0 w 1441638"/>
              <a:gd name="connsiteY0" fmla="*/ 90102 h 901024"/>
              <a:gd name="connsiteX1" fmla="*/ 90102 w 1441638"/>
              <a:gd name="connsiteY1" fmla="*/ 0 h 901024"/>
              <a:gd name="connsiteX2" fmla="*/ 1351536 w 1441638"/>
              <a:gd name="connsiteY2" fmla="*/ 0 h 901024"/>
              <a:gd name="connsiteX3" fmla="*/ 1441638 w 1441638"/>
              <a:gd name="connsiteY3" fmla="*/ 90102 h 901024"/>
              <a:gd name="connsiteX4" fmla="*/ 1441638 w 1441638"/>
              <a:gd name="connsiteY4" fmla="*/ 810922 h 901024"/>
              <a:gd name="connsiteX5" fmla="*/ 1351536 w 1441638"/>
              <a:gd name="connsiteY5" fmla="*/ 901024 h 901024"/>
              <a:gd name="connsiteX6" fmla="*/ 90102 w 1441638"/>
              <a:gd name="connsiteY6" fmla="*/ 901024 h 901024"/>
              <a:gd name="connsiteX7" fmla="*/ 0 w 1441638"/>
              <a:gd name="connsiteY7" fmla="*/ 810922 h 901024"/>
              <a:gd name="connsiteX8" fmla="*/ 0 w 1441638"/>
              <a:gd name="connsiteY8" fmla="*/ 90102 h 901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41638" h="901024">
                <a:moveTo>
                  <a:pt x="0" y="90102"/>
                </a:moveTo>
                <a:cubicBezTo>
                  <a:pt x="0" y="40340"/>
                  <a:pt x="40340" y="0"/>
                  <a:pt x="90102" y="0"/>
                </a:cubicBezTo>
                <a:lnTo>
                  <a:pt x="1351536" y="0"/>
                </a:lnTo>
                <a:cubicBezTo>
                  <a:pt x="1401298" y="0"/>
                  <a:pt x="1441638" y="40340"/>
                  <a:pt x="1441638" y="90102"/>
                </a:cubicBezTo>
                <a:lnTo>
                  <a:pt x="1441638" y="810922"/>
                </a:lnTo>
                <a:cubicBezTo>
                  <a:pt x="1441638" y="860684"/>
                  <a:pt x="1401298" y="901024"/>
                  <a:pt x="1351536" y="901024"/>
                </a:cubicBezTo>
                <a:lnTo>
                  <a:pt x="90102" y="901024"/>
                </a:lnTo>
                <a:cubicBezTo>
                  <a:pt x="40340" y="901024"/>
                  <a:pt x="0" y="860684"/>
                  <a:pt x="0" y="810922"/>
                </a:cubicBezTo>
                <a:lnTo>
                  <a:pt x="0" y="90102"/>
                </a:lnTo>
                <a:close/>
              </a:path>
            </a:pathLst>
          </a:custGeom>
        </p:spPr>
        <p:style>
          <a:lnRef idx="2">
            <a:schemeClr val="accent5">
              <a:hueOff val="3257026"/>
              <a:satOff val="11196"/>
              <a:lumOff val="-5372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49250" tIns="41630" rIns="49250" bIns="41630" spcCol="1270" anchor="ctr"/>
          <a:lstStyle/>
          <a:p>
            <a:pPr algn="ctr" defTabSz="533400">
              <a:lnSpc>
                <a:spcPct val="90000"/>
              </a:lnSpc>
              <a:spcAft>
                <a:spcPct val="35000"/>
              </a:spcAft>
              <a:defRPr/>
            </a:pPr>
            <a:r>
              <a:rPr lang="en-US" sz="1200" dirty="0"/>
              <a:t>Informs effective responses</a:t>
            </a:r>
          </a:p>
        </p:txBody>
      </p:sp>
      <p:sp>
        <p:nvSpPr>
          <p:cNvPr id="248856" name="Rectangle 1"/>
          <p:cNvSpPr>
            <a:spLocks noChangeArrowheads="1"/>
          </p:cNvSpPr>
          <p:nvPr/>
        </p:nvSpPr>
        <p:spPr bwMode="auto">
          <a:xfrm>
            <a:off x="381000" y="838200"/>
            <a:ext cx="609600" cy="5338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defRPr sz="2800">
                <a:solidFill>
                  <a:srgbClr val="004C8A"/>
                </a:solidFill>
                <a:latin typeface="Century Gothic" panose="020B0502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endParaRPr lang="en-US" altLang="en-US">
              <a:solidFill>
                <a:srgbClr val="8CC63F"/>
              </a:solidFill>
            </a:endParaRPr>
          </a:p>
        </p:txBody>
      </p:sp>
      <p:sp>
        <p:nvSpPr>
          <p:cNvPr id="248857" name="Rectangle 2"/>
          <p:cNvSpPr>
            <a:spLocks noChangeArrowheads="1"/>
          </p:cNvSpPr>
          <p:nvPr/>
        </p:nvSpPr>
        <p:spPr bwMode="auto">
          <a:xfrm flipH="1">
            <a:off x="2499519" y="5500688"/>
            <a:ext cx="772319" cy="672573"/>
          </a:xfrm>
          <a:prstGeom prst="rect">
            <a:avLst/>
          </a:prstGeom>
          <a:solidFill>
            <a:srgbClr val="FFFF99">
              <a:alpha val="37647"/>
            </a:srgbClr>
          </a:solidFill>
          <a:ln>
            <a:noFill/>
          </a:ln>
          <a:extLst/>
        </p:spPr>
        <p:txBody>
          <a:bodyPr/>
          <a:lstStyle>
            <a:lvl1pPr>
              <a:spcBef>
                <a:spcPct val="20000"/>
              </a:spcBef>
              <a:defRPr sz="2800">
                <a:solidFill>
                  <a:srgbClr val="004C8A"/>
                </a:solidFill>
                <a:latin typeface="Century Gothic" panose="020B0502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endParaRPr lang="en-US" altLang="en-US">
              <a:solidFill>
                <a:srgbClr val="8CC63F"/>
              </a:solidFill>
            </a:endParaRPr>
          </a:p>
        </p:txBody>
      </p:sp>
      <p:sp>
        <p:nvSpPr>
          <p:cNvPr id="2" name="Slide Number Placeholder 1"/>
          <p:cNvSpPr>
            <a:spLocks noGrp="1"/>
          </p:cNvSpPr>
          <p:nvPr>
            <p:ph type="sldNum" sz="quarter" idx="4294967295"/>
          </p:nvPr>
        </p:nvSpPr>
        <p:spPr>
          <a:xfrm>
            <a:off x="6324600" y="6367992"/>
            <a:ext cx="609600" cy="365125"/>
          </a:xfrm>
          <a:prstGeom prst="rect">
            <a:avLst/>
          </a:prstGeom>
        </p:spPr>
        <p:txBody>
          <a:bodyPr/>
          <a:lstStyle/>
          <a:p>
            <a:fld id="{0A34F8DD-7804-4F7D-91B6-26F9462BFA1A}" type="slidenum">
              <a:rPr lang="en-US" smtClean="0"/>
              <a:pPr/>
              <a:t>16</a:t>
            </a:fld>
            <a:endParaRPr lang="en-US"/>
          </a:p>
        </p:txBody>
      </p:sp>
    </p:spTree>
    <p:extLst>
      <p:ext uri="{BB962C8B-B14F-4D97-AF65-F5344CB8AC3E}">
        <p14:creationId xmlns:p14="http://schemas.microsoft.com/office/powerpoint/2010/main" val="1361735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500" fill="hold"/>
                                        <p:tgtEl>
                                          <p:spTgt spid="5"/>
                                        </p:tgtEl>
                                        <p:attrNameLst>
                                          <p:attrName>ppt_x</p:attrName>
                                        </p:attrNameLst>
                                      </p:cBhvr>
                                      <p:tavLst>
                                        <p:tav tm="0">
                                          <p:val>
                                            <p:strVal val="#ppt_x"/>
                                          </p:val>
                                        </p:tav>
                                        <p:tav tm="100000">
                                          <p:val>
                                            <p:strVal val="#ppt_x"/>
                                          </p:val>
                                        </p:tav>
                                      </p:tavLst>
                                    </p:anim>
                                    <p:anim calcmode="lin" valueType="num">
                                      <p:cBhvr additive="base">
                                        <p:cTn id="46" dur="5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ppt_x"/>
                                          </p:val>
                                        </p:tav>
                                        <p:tav tm="100000">
                                          <p:val>
                                            <p:strVal val="#ppt_x"/>
                                          </p:val>
                                        </p:tav>
                                      </p:tavLst>
                                    </p:anim>
                                    <p:anim calcmode="lin" valueType="num">
                                      <p:cBhvr additive="base">
                                        <p:cTn id="50" dur="5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500" fill="hold"/>
                                        <p:tgtEl>
                                          <p:spTgt spid="9"/>
                                        </p:tgtEl>
                                        <p:attrNameLst>
                                          <p:attrName>ppt_x</p:attrName>
                                        </p:attrNameLst>
                                      </p:cBhvr>
                                      <p:tavLst>
                                        <p:tav tm="0">
                                          <p:val>
                                            <p:strVal val="#ppt_x"/>
                                          </p:val>
                                        </p:tav>
                                        <p:tav tm="100000">
                                          <p:val>
                                            <p:strVal val="#ppt_x"/>
                                          </p:val>
                                        </p:tav>
                                      </p:tavLst>
                                    </p:anim>
                                    <p:anim calcmode="lin" valueType="num">
                                      <p:cBhvr additive="base">
                                        <p:cTn id="5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ppt_x"/>
                                          </p:val>
                                        </p:tav>
                                        <p:tav tm="100000">
                                          <p:val>
                                            <p:strVal val="#ppt_x"/>
                                          </p:val>
                                        </p:tav>
                                      </p:tavLst>
                                    </p:anim>
                                    <p:anim calcmode="lin" valueType="num">
                                      <p:cBhvr additive="base">
                                        <p:cTn id="60" dur="500" fill="hold"/>
                                        <p:tgtEl>
                                          <p:spTgt spid="21"/>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ppt_x"/>
                                          </p:val>
                                        </p:tav>
                                        <p:tav tm="100000">
                                          <p:val>
                                            <p:strVal val="#ppt_x"/>
                                          </p:val>
                                        </p:tav>
                                      </p:tavLst>
                                    </p:anim>
                                    <p:anim calcmode="lin" valueType="num">
                                      <p:cBhvr additive="base">
                                        <p:cTn id="64" dur="5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ppt_x"/>
                                          </p:val>
                                        </p:tav>
                                        <p:tav tm="100000">
                                          <p:val>
                                            <p:strVal val="#ppt_x"/>
                                          </p:val>
                                        </p:tav>
                                      </p:tavLst>
                                    </p:anim>
                                    <p:anim calcmode="lin" valueType="num">
                                      <p:cBhvr additive="base">
                                        <p:cTn id="68" dur="500" fill="hold"/>
                                        <p:tgtEl>
                                          <p:spTgt spid="19"/>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fill="hold"/>
                                        <p:tgtEl>
                                          <p:spTgt spid="23"/>
                                        </p:tgtEl>
                                        <p:attrNameLst>
                                          <p:attrName>ppt_x</p:attrName>
                                        </p:attrNameLst>
                                      </p:cBhvr>
                                      <p:tavLst>
                                        <p:tav tm="0">
                                          <p:val>
                                            <p:strVal val="#ppt_x"/>
                                          </p:val>
                                        </p:tav>
                                        <p:tav tm="100000">
                                          <p:val>
                                            <p:strVal val="#ppt_x"/>
                                          </p:val>
                                        </p:tav>
                                      </p:tavLst>
                                    </p:anim>
                                    <p:anim calcmode="lin" valueType="num">
                                      <p:cBhvr additive="base">
                                        <p:cTn id="72" dur="500" fill="hold"/>
                                        <p:tgtEl>
                                          <p:spTgt spid="2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4"/>
                                        </p:tgtEl>
                                        <p:attrNameLst>
                                          <p:attrName>style.visibility</p:attrName>
                                        </p:attrNameLst>
                                      </p:cBhvr>
                                      <p:to>
                                        <p:strVal val="visible"/>
                                      </p:to>
                                    </p:set>
                                    <p:anim calcmode="lin" valueType="num">
                                      <p:cBhvr additive="base">
                                        <p:cTn id="75" dur="500" fill="hold"/>
                                        <p:tgtEl>
                                          <p:spTgt spid="24"/>
                                        </p:tgtEl>
                                        <p:attrNameLst>
                                          <p:attrName>ppt_x</p:attrName>
                                        </p:attrNameLst>
                                      </p:cBhvr>
                                      <p:tavLst>
                                        <p:tav tm="0">
                                          <p:val>
                                            <p:strVal val="#ppt_x"/>
                                          </p:val>
                                        </p:tav>
                                        <p:tav tm="100000">
                                          <p:val>
                                            <p:strVal val="#ppt_x"/>
                                          </p:val>
                                        </p:tav>
                                      </p:tavLst>
                                    </p:anim>
                                    <p:anim calcmode="lin" valueType="num">
                                      <p:cBhvr additive="base">
                                        <p:cTn id="76" dur="500" fill="hold"/>
                                        <p:tgtEl>
                                          <p:spTgt spid="24"/>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additive="base">
                                        <p:cTn id="79" dur="500" fill="hold"/>
                                        <p:tgtEl>
                                          <p:spTgt spid="22"/>
                                        </p:tgtEl>
                                        <p:attrNameLst>
                                          <p:attrName>ppt_x</p:attrName>
                                        </p:attrNameLst>
                                      </p:cBhvr>
                                      <p:tavLst>
                                        <p:tav tm="0">
                                          <p:val>
                                            <p:strVal val="#ppt_x"/>
                                          </p:val>
                                        </p:tav>
                                        <p:tav tm="100000">
                                          <p:val>
                                            <p:strVal val="#ppt_x"/>
                                          </p:val>
                                        </p:tav>
                                      </p:tavLst>
                                    </p:anim>
                                    <p:anim calcmode="lin" valueType="num">
                                      <p:cBhvr additive="base">
                                        <p:cTn id="80" dur="500" fill="hold"/>
                                        <p:tgtEl>
                                          <p:spTgt spid="22"/>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 fill="hold"/>
                                        <p:tgtEl>
                                          <p:spTgt spid="20"/>
                                        </p:tgtEl>
                                        <p:attrNameLst>
                                          <p:attrName>ppt_x</p:attrName>
                                        </p:attrNameLst>
                                      </p:cBhvr>
                                      <p:tavLst>
                                        <p:tav tm="0">
                                          <p:val>
                                            <p:strVal val="#ppt_x"/>
                                          </p:val>
                                        </p:tav>
                                        <p:tav tm="100000">
                                          <p:val>
                                            <p:strVal val="#ppt_x"/>
                                          </p:val>
                                        </p:tav>
                                      </p:tavLst>
                                    </p:anim>
                                    <p:anim calcmode="lin" valueType="num">
                                      <p:cBhvr additive="base">
                                        <p:cTn id="84" dur="500" fill="hold"/>
                                        <p:tgtEl>
                                          <p:spTgt spid="20"/>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8"/>
                                        </p:tgtEl>
                                        <p:attrNameLst>
                                          <p:attrName>style.visibility</p:attrName>
                                        </p:attrNameLst>
                                      </p:cBhvr>
                                      <p:to>
                                        <p:strVal val="visible"/>
                                      </p:to>
                                    </p:set>
                                    <p:anim calcmode="lin" valueType="num">
                                      <p:cBhvr additive="base">
                                        <p:cTn id="87" dur="500" fill="hold"/>
                                        <p:tgtEl>
                                          <p:spTgt spid="18"/>
                                        </p:tgtEl>
                                        <p:attrNameLst>
                                          <p:attrName>ppt_x</p:attrName>
                                        </p:attrNameLst>
                                      </p:cBhvr>
                                      <p:tavLst>
                                        <p:tav tm="0">
                                          <p:val>
                                            <p:strVal val="#ppt_x"/>
                                          </p:val>
                                        </p:tav>
                                        <p:tav tm="100000">
                                          <p:val>
                                            <p:strVal val="#ppt_x"/>
                                          </p:val>
                                        </p:tav>
                                      </p:tavLst>
                                    </p:anim>
                                    <p:anim calcmode="lin" valueType="num">
                                      <p:cBhvr additive="base">
                                        <p:cTn id="88" dur="500" fill="hold"/>
                                        <p:tgtEl>
                                          <p:spTgt spid="1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additive="base">
                                        <p:cTn id="91" dur="500" fill="hold"/>
                                        <p:tgtEl>
                                          <p:spTgt spid="16"/>
                                        </p:tgtEl>
                                        <p:attrNameLst>
                                          <p:attrName>ppt_x</p:attrName>
                                        </p:attrNameLst>
                                      </p:cBhvr>
                                      <p:tavLst>
                                        <p:tav tm="0">
                                          <p:val>
                                            <p:strVal val="#ppt_x"/>
                                          </p:val>
                                        </p:tav>
                                        <p:tav tm="100000">
                                          <p:val>
                                            <p:strVal val="#ppt_x"/>
                                          </p:val>
                                        </p:tav>
                                      </p:tavLst>
                                    </p:anim>
                                    <p:anim calcmode="lin" valueType="num">
                                      <p:cBhvr additive="base">
                                        <p:cTn id="9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3" grpId="0" animBg="1"/>
      <p:bldP spid="14" grpId="0" animBg="1"/>
      <p:bldP spid="15" grpId="0" animBg="1"/>
      <p:bldP spid="16" grpId="0" animBg="1"/>
      <p:bldP spid="18" grpId="0" animBg="1"/>
      <p:bldP spid="20" grpId="0" animBg="1"/>
      <p:bldP spid="22" grpId="0"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457200" y="508000"/>
            <a:ext cx="8229600" cy="1016000"/>
          </a:xfrm>
          <a:prstGeom prst="rect">
            <a:avLst/>
          </a:prstGeom>
        </p:spPr>
        <p:txBody>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altLang="en-US" dirty="0" smtClean="0"/>
              <a:t>Patterns of Behavior</a:t>
            </a:r>
            <a:endParaRPr lang="en-US" altLang="en-US" dirty="0"/>
          </a:p>
        </p:txBody>
      </p:sp>
      <p:sp>
        <p:nvSpPr>
          <p:cNvPr id="3" name="Rectangle 3"/>
          <p:cNvSpPr txBox="1">
            <a:spLocks noChangeArrowheads="1"/>
          </p:cNvSpPr>
          <p:nvPr/>
        </p:nvSpPr>
        <p:spPr>
          <a:xfrm>
            <a:off x="304800" y="1806222"/>
            <a:ext cx="8458200" cy="6048240"/>
          </a:xfrm>
          <a:prstGeom prst="rect">
            <a:avLst/>
          </a:prstGeom>
        </p:spPr>
        <p:txBody>
          <a:bodyPr/>
          <a:lst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a:buFontTx/>
              <a:buChar char="•"/>
            </a:pPr>
            <a:r>
              <a:rPr lang="en-US" altLang="en-US" dirty="0" smtClean="0"/>
              <a:t>Once you have identified patterns of behavior:</a:t>
            </a:r>
          </a:p>
          <a:p>
            <a:pPr lvl="1">
              <a:buFontTx/>
              <a:buChar char="•"/>
            </a:pPr>
            <a:r>
              <a:rPr lang="en-US" altLang="en-US" sz="2000" b="1" dirty="0" smtClean="0"/>
              <a:t>Proactive </a:t>
            </a:r>
            <a:r>
              <a:rPr lang="en-US" altLang="en-US" sz="2000" dirty="0" smtClean="0"/>
              <a:t>(Environmental): try to prevent the behaviors from recurring; look at the antecedents and environment</a:t>
            </a:r>
          </a:p>
          <a:p>
            <a:pPr lvl="1">
              <a:buFontTx/>
              <a:buChar char="•"/>
            </a:pPr>
            <a:r>
              <a:rPr lang="en-US" altLang="en-US" sz="2000" b="1" dirty="0" smtClean="0"/>
              <a:t>Educative</a:t>
            </a:r>
            <a:r>
              <a:rPr lang="en-US" altLang="en-US" sz="2000" dirty="0" smtClean="0"/>
              <a:t> (Replacement Behaviors): first we need to making sure we teach/re-teach desired behavior; teach a replacement behavior</a:t>
            </a:r>
          </a:p>
          <a:p>
            <a:pPr lvl="1">
              <a:buFontTx/>
              <a:buChar char="•"/>
            </a:pPr>
            <a:r>
              <a:rPr lang="en-US" altLang="en-US" sz="2000" b="1" dirty="0" smtClean="0"/>
              <a:t>Reinforcement </a:t>
            </a:r>
            <a:r>
              <a:rPr lang="en-US" altLang="en-US" sz="2000" dirty="0" smtClean="0"/>
              <a:t>(Encourage appropriate behaviors and discourage problem behaviors): make sure we only reinforce those behavior we desire, are we addressing the function of the behavior, make sure we are not reinforcing the undesired behavior</a:t>
            </a:r>
          </a:p>
          <a:p>
            <a:pPr lvl="1">
              <a:buFontTx/>
              <a:buChar char="•"/>
            </a:pPr>
            <a:endParaRPr lang="en-US" altLang="en-US" sz="2400" dirty="0"/>
          </a:p>
        </p:txBody>
      </p:sp>
    </p:spTree>
    <p:extLst>
      <p:ext uri="{BB962C8B-B14F-4D97-AF65-F5344CB8AC3E}">
        <p14:creationId xmlns:p14="http://schemas.microsoft.com/office/powerpoint/2010/main" val="35941973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Rectangle 2"/>
          <p:cNvSpPr>
            <a:spLocks noGrp="1" noChangeArrowheads="1"/>
          </p:cNvSpPr>
          <p:nvPr>
            <p:ph type="title"/>
          </p:nvPr>
        </p:nvSpPr>
        <p:spPr>
          <a:xfrm>
            <a:off x="457200" y="400050"/>
            <a:ext cx="8229600" cy="990600"/>
          </a:xfrm>
        </p:spPr>
        <p:txBody>
          <a:bodyPr>
            <a:noAutofit/>
          </a:bodyPr>
          <a:lstStyle/>
          <a:p>
            <a:pPr algn="ctr" eaLnBrk="1" hangingPunct="1"/>
            <a:r>
              <a:rPr lang="en-US" altLang="en-US" sz="3600" dirty="0" smtClean="0">
                <a:solidFill>
                  <a:schemeClr val="accent2">
                    <a:lumMod val="75000"/>
                  </a:schemeClr>
                </a:solidFill>
              </a:rPr>
              <a:t>Preventing Problem Behavior</a:t>
            </a:r>
            <a:br>
              <a:rPr lang="en-US" altLang="en-US" sz="3600" dirty="0" smtClean="0">
                <a:solidFill>
                  <a:schemeClr val="accent2">
                    <a:lumMod val="75000"/>
                  </a:schemeClr>
                </a:solidFill>
              </a:rPr>
            </a:br>
            <a:r>
              <a:rPr lang="en-US" altLang="en-US" sz="3600" dirty="0" smtClean="0">
                <a:solidFill>
                  <a:schemeClr val="accent2">
                    <a:lumMod val="75000"/>
                  </a:schemeClr>
                </a:solidFill>
              </a:rPr>
              <a:t>(Antecedents)</a:t>
            </a:r>
          </a:p>
        </p:txBody>
      </p:sp>
      <p:sp>
        <p:nvSpPr>
          <p:cNvPr id="148483" name="Rectangle 3"/>
          <p:cNvSpPr>
            <a:spLocks noGrp="1" noChangeArrowheads="1"/>
          </p:cNvSpPr>
          <p:nvPr>
            <p:ph idx="1"/>
          </p:nvPr>
        </p:nvSpPr>
        <p:spPr>
          <a:xfrm>
            <a:off x="457200" y="1371600"/>
            <a:ext cx="8382000" cy="4648200"/>
          </a:xfrm>
        </p:spPr>
        <p:txBody>
          <a:bodyPr>
            <a:normAutofit lnSpcReduction="10000"/>
          </a:bodyPr>
          <a:lstStyle/>
          <a:p>
            <a:pPr marL="457200" indent="-457200" eaLnBrk="1" hangingPunct="1">
              <a:spcBef>
                <a:spcPct val="30000"/>
              </a:spcBef>
              <a:buFont typeface="+mj-lt"/>
              <a:buAutoNum type="arabicPeriod"/>
              <a:defRPr/>
            </a:pPr>
            <a:r>
              <a:rPr lang="en-US" sz="2400" dirty="0" smtClean="0">
                <a:solidFill>
                  <a:srgbClr val="003A74"/>
                </a:solidFill>
                <a:latin typeface="Arial" pitchFamily="34" charset="0"/>
                <a:cs typeface="Arial" pitchFamily="34" charset="0"/>
              </a:rPr>
              <a:t>Develop positive relationships with students</a:t>
            </a:r>
          </a:p>
          <a:p>
            <a:pPr marL="457200" indent="-457200" eaLnBrk="1" hangingPunct="1">
              <a:spcBef>
                <a:spcPct val="30000"/>
              </a:spcBef>
              <a:buFont typeface="+mj-lt"/>
              <a:buAutoNum type="arabicPeriod"/>
              <a:defRPr/>
            </a:pPr>
            <a:r>
              <a:rPr lang="en-US" sz="2400" dirty="0" smtClean="0">
                <a:solidFill>
                  <a:srgbClr val="003A74"/>
                </a:solidFill>
                <a:latin typeface="Arial" pitchFamily="34" charset="0"/>
                <a:cs typeface="Arial" pitchFamily="34" charset="0"/>
              </a:rPr>
              <a:t>Continuous teaching &amp; rewarding</a:t>
            </a:r>
          </a:p>
          <a:p>
            <a:pPr marL="457200" indent="-457200" eaLnBrk="1" hangingPunct="1">
              <a:spcBef>
                <a:spcPct val="30000"/>
              </a:spcBef>
              <a:buFont typeface="+mj-lt"/>
              <a:buAutoNum type="arabicPeriod"/>
              <a:defRPr/>
            </a:pPr>
            <a:r>
              <a:rPr lang="en-US" sz="2400" dirty="0" smtClean="0">
                <a:solidFill>
                  <a:srgbClr val="003A74"/>
                </a:solidFill>
                <a:latin typeface="Arial" pitchFamily="34" charset="0"/>
                <a:cs typeface="Arial" pitchFamily="34" charset="0"/>
              </a:rPr>
              <a:t>Active Supervision </a:t>
            </a:r>
          </a:p>
          <a:p>
            <a:pPr marL="457200" indent="-457200" eaLnBrk="1" hangingPunct="1">
              <a:spcBef>
                <a:spcPct val="30000"/>
              </a:spcBef>
              <a:buFont typeface="+mj-lt"/>
              <a:buAutoNum type="arabicPeriod"/>
              <a:defRPr/>
            </a:pPr>
            <a:r>
              <a:rPr lang="en-US" sz="2400" dirty="0" smtClean="0">
                <a:solidFill>
                  <a:srgbClr val="003A74"/>
                </a:solidFill>
                <a:latin typeface="Arial" pitchFamily="34" charset="0"/>
                <a:cs typeface="Arial" pitchFamily="34" charset="0"/>
              </a:rPr>
              <a:t>Modify the environment and/or instruction</a:t>
            </a:r>
          </a:p>
          <a:p>
            <a:pPr marL="1314450" lvl="2" indent="-457200" eaLnBrk="1" hangingPunct="1">
              <a:spcBef>
                <a:spcPct val="30000"/>
              </a:spcBef>
              <a:buFont typeface="+mj-lt"/>
              <a:buAutoNum type="alphaLcPeriod"/>
              <a:defRPr/>
            </a:pPr>
            <a:r>
              <a:rPr lang="en-US" sz="2000" dirty="0">
                <a:ea typeface="ＭＳ Ｐゴシック" charset="0"/>
                <a:cs typeface="Arial" pitchFamily="34" charset="0"/>
              </a:rPr>
              <a:t>T</a:t>
            </a:r>
            <a:r>
              <a:rPr lang="en-US" sz="2000" dirty="0" smtClean="0">
                <a:ea typeface="ＭＳ Ｐゴシック" charset="0"/>
                <a:cs typeface="Arial" pitchFamily="34" charset="0"/>
              </a:rPr>
              <a:t>raffic flow, tempting materials, line of sight, organization, visual boundaries</a:t>
            </a:r>
          </a:p>
          <a:p>
            <a:pPr marL="1314450" lvl="2" indent="-457200" eaLnBrk="1" hangingPunct="1">
              <a:spcBef>
                <a:spcPct val="30000"/>
              </a:spcBef>
              <a:buFont typeface="+mj-lt"/>
              <a:buAutoNum type="alphaLcPeriod"/>
              <a:defRPr/>
            </a:pPr>
            <a:r>
              <a:rPr lang="en-US" sz="2000" dirty="0" smtClean="0">
                <a:ea typeface="ＭＳ Ｐゴシック" charset="0"/>
                <a:cs typeface="Arial" pitchFamily="34" charset="0"/>
              </a:rPr>
              <a:t>Change schedule</a:t>
            </a:r>
          </a:p>
          <a:p>
            <a:pPr marL="1314450" lvl="2" indent="-457200" eaLnBrk="1" hangingPunct="1">
              <a:spcBef>
                <a:spcPct val="30000"/>
              </a:spcBef>
              <a:buFont typeface="+mj-lt"/>
              <a:buAutoNum type="alphaLcPeriod"/>
              <a:defRPr/>
            </a:pPr>
            <a:r>
              <a:rPr lang="en-US" sz="2000" dirty="0" smtClean="0">
                <a:ea typeface="ＭＳ Ｐゴシック" charset="0"/>
                <a:cs typeface="Arial" pitchFamily="34" charset="0"/>
              </a:rPr>
              <a:t>Interesting &amp; engaging instruction (adapt curriculum, special assignment, tutoring, computer/ internet work, role play)</a:t>
            </a:r>
          </a:p>
          <a:p>
            <a:pPr marL="457200" indent="-457200" eaLnBrk="1" hangingPunct="1">
              <a:spcBef>
                <a:spcPct val="30000"/>
              </a:spcBef>
              <a:buFont typeface="+mj-lt"/>
              <a:buAutoNum type="arabicPeriod"/>
              <a:defRPr/>
            </a:pPr>
            <a:r>
              <a:rPr lang="en-US" sz="2400" dirty="0" smtClean="0">
                <a:solidFill>
                  <a:srgbClr val="003A74"/>
                </a:solidFill>
                <a:latin typeface="Arial" pitchFamily="34" charset="0"/>
                <a:cs typeface="Arial" pitchFamily="34" charset="0"/>
              </a:rPr>
              <a:t>Provide prompts/Pre-Correction</a:t>
            </a:r>
          </a:p>
          <a:p>
            <a:pPr marL="457200" indent="-457200" eaLnBrk="1" hangingPunct="1">
              <a:spcBef>
                <a:spcPct val="30000"/>
              </a:spcBef>
              <a:buFont typeface="+mj-lt"/>
              <a:buAutoNum type="arabicPeriod"/>
              <a:defRPr/>
            </a:pPr>
            <a:r>
              <a:rPr lang="en-US" sz="2400" dirty="0" smtClean="0">
                <a:solidFill>
                  <a:srgbClr val="003A74"/>
                </a:solidFill>
                <a:latin typeface="Arial" pitchFamily="34" charset="0"/>
                <a:ea typeface="ＭＳ Ｐゴシック" charset="0"/>
                <a:cs typeface="Arial" pitchFamily="34" charset="0"/>
              </a:rPr>
              <a:t>Provide </a:t>
            </a:r>
            <a:r>
              <a:rPr lang="en-US" sz="2400" dirty="0">
                <a:solidFill>
                  <a:srgbClr val="003A74"/>
                </a:solidFill>
                <a:latin typeface="Arial" pitchFamily="34" charset="0"/>
                <a:ea typeface="ＭＳ Ｐゴシック" charset="0"/>
                <a:cs typeface="Arial" pitchFamily="34" charset="0"/>
              </a:rPr>
              <a:t>C</a:t>
            </a:r>
            <a:r>
              <a:rPr lang="en-US" sz="2400" dirty="0" smtClean="0">
                <a:solidFill>
                  <a:srgbClr val="003A74"/>
                </a:solidFill>
                <a:latin typeface="Arial" pitchFamily="34" charset="0"/>
                <a:ea typeface="ＭＳ Ｐゴシック" charset="0"/>
                <a:cs typeface="Arial" pitchFamily="34" charset="0"/>
              </a:rPr>
              <a:t>hoices</a:t>
            </a:r>
            <a:endParaRPr lang="en-US" sz="2400" dirty="0">
              <a:solidFill>
                <a:srgbClr val="003A74"/>
              </a:solidFill>
              <a:latin typeface="Arial" pitchFamily="34" charset="0"/>
              <a:ea typeface="ＭＳ Ｐゴシック" charset="0"/>
              <a:cs typeface="Arial" pitchFamily="34" charset="0"/>
            </a:endParaRPr>
          </a:p>
          <a:p>
            <a:pPr eaLnBrk="1" hangingPunct="1">
              <a:spcBef>
                <a:spcPct val="30000"/>
              </a:spcBef>
              <a:buFontTx/>
              <a:buChar char="•"/>
              <a:defRPr/>
            </a:pPr>
            <a:endParaRPr lang="en-US" sz="2000" dirty="0" smtClean="0"/>
          </a:p>
        </p:txBody>
      </p:sp>
      <p:sp>
        <p:nvSpPr>
          <p:cNvPr id="252932" name="Rectangle 3"/>
          <p:cNvSpPr>
            <a:spLocks noChangeArrowheads="1"/>
          </p:cNvSpPr>
          <p:nvPr/>
        </p:nvSpPr>
        <p:spPr bwMode="auto">
          <a:xfrm>
            <a:off x="2076450" y="729544"/>
            <a:ext cx="5486400" cy="489656"/>
          </a:xfrm>
          <a:prstGeom prst="rect">
            <a:avLst/>
          </a:prstGeom>
          <a:solidFill>
            <a:srgbClr val="FFFF99">
              <a:alpha val="38039"/>
            </a:srgbClr>
          </a:solidFill>
          <a:ln>
            <a:noFill/>
          </a:ln>
          <a:extLst/>
        </p:spPr>
        <p:txBody>
          <a:bodyPr/>
          <a:lstStyle>
            <a:lvl1pPr>
              <a:spcBef>
                <a:spcPct val="20000"/>
              </a:spcBef>
              <a:defRPr sz="2800">
                <a:solidFill>
                  <a:srgbClr val="004C8A"/>
                </a:solidFill>
                <a:latin typeface="Century Gothic" panose="020B0502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endParaRPr lang="en-US" altLang="en-US">
              <a:solidFill>
                <a:srgbClr val="8CC63F"/>
              </a:solidFill>
            </a:endParaRPr>
          </a:p>
        </p:txBody>
      </p:sp>
      <p:sp>
        <p:nvSpPr>
          <p:cNvPr id="2" name="Slide Number Placeholder 1"/>
          <p:cNvSpPr>
            <a:spLocks noGrp="1"/>
          </p:cNvSpPr>
          <p:nvPr>
            <p:ph type="sldNum" sz="quarter" idx="4294967295"/>
          </p:nvPr>
        </p:nvSpPr>
        <p:spPr>
          <a:xfrm>
            <a:off x="6324600" y="6367992"/>
            <a:ext cx="609600" cy="365125"/>
          </a:xfrm>
          <a:prstGeom prst="rect">
            <a:avLst/>
          </a:prstGeom>
        </p:spPr>
        <p:txBody>
          <a:bodyPr/>
          <a:lstStyle/>
          <a:p>
            <a:fld id="{0A34F8DD-7804-4F7D-91B6-26F9462BFA1A}" type="slidenum">
              <a:rPr lang="en-US" smtClean="0"/>
              <a:pPr/>
              <a:t>18</a:t>
            </a:fld>
            <a:endParaRPr lang="en-US"/>
          </a:p>
        </p:txBody>
      </p:sp>
    </p:spTree>
    <p:extLst>
      <p:ext uri="{BB962C8B-B14F-4D97-AF65-F5344CB8AC3E}">
        <p14:creationId xmlns:p14="http://schemas.microsoft.com/office/powerpoint/2010/main" val="32542805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2720"/>
            <a:ext cx="8229600" cy="1008529"/>
          </a:xfrm>
        </p:spPr>
        <p:txBody>
          <a:bodyPr/>
          <a:lstStyle/>
          <a:p>
            <a:r>
              <a:rPr lang="en-US" dirty="0" smtClean="0"/>
              <a:t>Consequences</a:t>
            </a:r>
            <a:endParaRPr lang="en-US" dirty="0"/>
          </a:p>
        </p:txBody>
      </p:sp>
      <p:sp>
        <p:nvSpPr>
          <p:cNvPr id="3" name="Content Placeholder 2"/>
          <p:cNvSpPr>
            <a:spLocks noGrp="1"/>
          </p:cNvSpPr>
          <p:nvPr>
            <p:ph idx="1"/>
          </p:nvPr>
        </p:nvSpPr>
        <p:spPr>
          <a:xfrm>
            <a:off x="282388" y="4112429"/>
            <a:ext cx="8229600" cy="2051704"/>
          </a:xfrm>
        </p:spPr>
        <p:txBody>
          <a:bodyPr/>
          <a:lstStyle/>
          <a:p>
            <a:r>
              <a:rPr lang="en-US" dirty="0" smtClean="0"/>
              <a:t>Lead to a change in behavior</a:t>
            </a:r>
          </a:p>
          <a:p>
            <a:r>
              <a:rPr lang="en-US" dirty="0" smtClean="0"/>
              <a:t>Can be used for both minor and major incidents</a:t>
            </a:r>
          </a:p>
          <a:p>
            <a:r>
              <a:rPr lang="en-US" dirty="0" smtClean="0"/>
              <a:t>Should be identified in advance</a:t>
            </a:r>
          </a:p>
          <a:p>
            <a:r>
              <a:rPr lang="en-US" dirty="0" smtClean="0"/>
              <a:t>Should be administered effectively</a:t>
            </a:r>
          </a:p>
          <a:p>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2985" y="848360"/>
            <a:ext cx="2489655" cy="3336138"/>
          </a:xfrm>
          <a:prstGeom prst="rect">
            <a:avLst/>
          </a:prstGeom>
        </p:spPr>
      </p:pic>
    </p:spTree>
    <p:extLst>
      <p:ext uri="{BB962C8B-B14F-4D97-AF65-F5344CB8AC3E}">
        <p14:creationId xmlns:p14="http://schemas.microsoft.com/office/powerpoint/2010/main" val="5242615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p:cNvSpPr>
            <a:spLocks noGrp="1" noChangeArrowheads="1"/>
          </p:cNvSpPr>
          <p:nvPr>
            <p:ph type="title"/>
          </p:nvPr>
        </p:nvSpPr>
        <p:spPr>
          <a:xfrm>
            <a:off x="0" y="95556"/>
            <a:ext cx="9144000" cy="706688"/>
          </a:xfrm>
        </p:spPr>
        <p:txBody>
          <a:bodyPr>
            <a:noAutofit/>
          </a:bodyPr>
          <a:lstStyle/>
          <a:p>
            <a:pPr algn="ctr" eaLnBrk="1" hangingPunct="1"/>
            <a:r>
              <a:rPr lang="en-US" altLang="en-US" sz="3600" dirty="0" smtClean="0">
                <a:solidFill>
                  <a:schemeClr val="accent2">
                    <a:lumMod val="75000"/>
                  </a:schemeClr>
                </a:solidFill>
              </a:rPr>
              <a:t>Consequences</a:t>
            </a:r>
          </a:p>
        </p:txBody>
      </p:sp>
      <p:sp>
        <p:nvSpPr>
          <p:cNvPr id="145411" name="Rectangle 3"/>
          <p:cNvSpPr>
            <a:spLocks noGrp="1" noChangeArrowheads="1"/>
          </p:cNvSpPr>
          <p:nvPr>
            <p:ph idx="1"/>
          </p:nvPr>
        </p:nvSpPr>
        <p:spPr>
          <a:xfrm>
            <a:off x="708660" y="1396335"/>
            <a:ext cx="7726680" cy="4379625"/>
          </a:xfrm>
        </p:spPr>
        <p:txBody>
          <a:bodyPr>
            <a:noAutofit/>
          </a:bodyPr>
          <a:lstStyle/>
          <a:p>
            <a:pPr marL="0" indent="0" eaLnBrk="1" hangingPunct="1">
              <a:lnSpc>
                <a:spcPct val="120000"/>
              </a:lnSpc>
              <a:spcBef>
                <a:spcPct val="35000"/>
              </a:spcBef>
              <a:buNone/>
              <a:defRPr/>
            </a:pPr>
            <a:r>
              <a:rPr lang="en-US" sz="2400" b="1" dirty="0" smtClean="0">
                <a:solidFill>
                  <a:srgbClr val="003A74"/>
                </a:solidFill>
                <a:latin typeface="Arial" pitchFamily="34" charset="0"/>
                <a:cs typeface="Arial" pitchFamily="34" charset="0"/>
              </a:rPr>
              <a:t>Identify Consequences in Advance</a:t>
            </a:r>
            <a:r>
              <a:rPr lang="en-US" sz="2200" b="1" dirty="0" smtClean="0">
                <a:solidFill>
                  <a:srgbClr val="003A74"/>
                </a:solidFill>
                <a:latin typeface="Arial" pitchFamily="34" charset="0"/>
                <a:cs typeface="Arial" pitchFamily="34" charset="0"/>
              </a:rPr>
              <a:t> </a:t>
            </a:r>
          </a:p>
          <a:p>
            <a:pPr marL="0" indent="0" eaLnBrk="1" hangingPunct="1">
              <a:lnSpc>
                <a:spcPct val="120000"/>
              </a:lnSpc>
              <a:spcBef>
                <a:spcPct val="35000"/>
              </a:spcBef>
              <a:buNone/>
              <a:defRPr/>
            </a:pPr>
            <a:endParaRPr lang="en-US" sz="2200" b="1" dirty="0" smtClean="0">
              <a:solidFill>
                <a:srgbClr val="003A74"/>
              </a:solidFill>
              <a:latin typeface="Arial" pitchFamily="34" charset="0"/>
              <a:cs typeface="Arial" pitchFamily="34" charset="0"/>
            </a:endParaRPr>
          </a:p>
          <a:p>
            <a:pPr marL="971550" lvl="1" indent="-514350" eaLnBrk="1" hangingPunct="1">
              <a:spcBef>
                <a:spcPct val="0"/>
              </a:spcBef>
              <a:buFont typeface="+mj-lt"/>
              <a:buAutoNum type="arabicPeriod"/>
              <a:defRPr/>
            </a:pPr>
            <a:r>
              <a:rPr lang="en-US" sz="2000" dirty="0" smtClean="0">
                <a:ea typeface="ＭＳ Ｐゴシック" charset="0"/>
                <a:cs typeface="Arial" pitchFamily="34" charset="0"/>
              </a:rPr>
              <a:t>Increases effectiveness</a:t>
            </a:r>
          </a:p>
          <a:p>
            <a:pPr marL="971550" lvl="1" indent="-514350" eaLnBrk="1" hangingPunct="1">
              <a:spcBef>
                <a:spcPct val="0"/>
              </a:spcBef>
              <a:buFont typeface="+mj-lt"/>
              <a:buAutoNum type="arabicPeriod"/>
              <a:defRPr/>
            </a:pPr>
            <a:r>
              <a:rPr lang="en-US" sz="2000" dirty="0" smtClean="0">
                <a:ea typeface="ＭＳ Ｐゴシック" charset="0"/>
                <a:cs typeface="Arial" pitchFamily="34" charset="0"/>
              </a:rPr>
              <a:t>Agreement on teacher- vs. office-managed behaviors</a:t>
            </a:r>
          </a:p>
          <a:p>
            <a:pPr marL="971550" lvl="1" indent="-514350" eaLnBrk="1" hangingPunct="1">
              <a:spcBef>
                <a:spcPct val="0"/>
              </a:spcBef>
              <a:buFont typeface="+mj-lt"/>
              <a:buAutoNum type="arabicPeriod"/>
              <a:defRPr/>
            </a:pPr>
            <a:r>
              <a:rPr lang="en-US" sz="2000" dirty="0" smtClean="0">
                <a:ea typeface="ＭＳ Ｐゴシック" charset="0"/>
                <a:cs typeface="Arial" pitchFamily="34" charset="0"/>
              </a:rPr>
              <a:t>Consensus on range of actions – Classroom and office</a:t>
            </a:r>
          </a:p>
          <a:p>
            <a:pPr marL="971550" lvl="1" indent="-514350" eaLnBrk="1" hangingPunct="1">
              <a:spcBef>
                <a:spcPct val="0"/>
              </a:spcBef>
              <a:buFont typeface="+mj-lt"/>
              <a:buAutoNum type="arabicPeriod"/>
              <a:defRPr/>
            </a:pPr>
            <a:r>
              <a:rPr lang="en-US" sz="2000" dirty="0">
                <a:ea typeface="ＭＳ Ｐゴシック" charset="0"/>
                <a:cs typeface="Arial" pitchFamily="34" charset="0"/>
              </a:rPr>
              <a:t>Aligned with Tier 1 expectations and </a:t>
            </a:r>
            <a:r>
              <a:rPr lang="en-US" sz="2000" dirty="0" smtClean="0">
                <a:ea typeface="ＭＳ Ｐゴシック" charset="0"/>
                <a:cs typeface="Arial" pitchFamily="34" charset="0"/>
              </a:rPr>
              <a:t>rules</a:t>
            </a:r>
          </a:p>
          <a:p>
            <a:pPr marL="971550" lvl="1" indent="-514350" eaLnBrk="1" hangingPunct="1">
              <a:spcBef>
                <a:spcPct val="0"/>
              </a:spcBef>
              <a:buFont typeface="+mj-lt"/>
              <a:buAutoNum type="arabicPeriod"/>
              <a:defRPr/>
            </a:pPr>
            <a:r>
              <a:rPr lang="en-US" sz="2000" dirty="0" smtClean="0">
                <a:ea typeface="ＭＳ Ｐゴシック" charset="0"/>
                <a:cs typeface="Arial" pitchFamily="34" charset="0"/>
              </a:rPr>
              <a:t>Multiple options address a variety of functions</a:t>
            </a:r>
          </a:p>
          <a:p>
            <a:pPr marL="971550" lvl="1" indent="-514350" eaLnBrk="1" hangingPunct="1">
              <a:spcBef>
                <a:spcPct val="0"/>
              </a:spcBef>
              <a:buFont typeface="+mj-lt"/>
              <a:buAutoNum type="arabicPeriod"/>
              <a:defRPr/>
            </a:pPr>
            <a:r>
              <a:rPr lang="en-US" sz="2000" dirty="0" smtClean="0">
                <a:ea typeface="ＭＳ Ｐゴシック" charset="0"/>
                <a:cs typeface="Arial" pitchFamily="34" charset="0"/>
              </a:rPr>
              <a:t>Improves data collection </a:t>
            </a:r>
          </a:p>
          <a:p>
            <a:pPr marL="971550" lvl="1" indent="-514350" eaLnBrk="1" hangingPunct="1">
              <a:spcBef>
                <a:spcPct val="0"/>
              </a:spcBef>
              <a:buFontTx/>
              <a:buNone/>
              <a:defRPr/>
            </a:pPr>
            <a:endParaRPr lang="en-US" sz="800" dirty="0" smtClean="0">
              <a:ea typeface="ＭＳ Ｐゴシック" charset="0"/>
              <a:cs typeface="Arial" pitchFamily="34" charset="0"/>
            </a:endParaRPr>
          </a:p>
          <a:p>
            <a:pPr marL="0" indent="0" algn="ctr" eaLnBrk="1" hangingPunct="1">
              <a:lnSpc>
                <a:spcPct val="120000"/>
              </a:lnSpc>
              <a:spcBef>
                <a:spcPct val="10000"/>
              </a:spcBef>
              <a:buNone/>
              <a:defRPr/>
            </a:pPr>
            <a:r>
              <a:rPr lang="en-US" sz="1800" b="1" i="1" dirty="0" smtClean="0">
                <a:solidFill>
                  <a:srgbClr val="C00000"/>
                </a:solidFill>
                <a:latin typeface="Arial" pitchFamily="34" charset="0"/>
                <a:ea typeface="ＭＳ Ｐゴシック" charset="0"/>
                <a:cs typeface="Arial" pitchFamily="34" charset="0"/>
              </a:rPr>
              <a:t>*Refrain </a:t>
            </a:r>
            <a:r>
              <a:rPr lang="en-US" sz="1800" b="1" i="1" dirty="0">
                <a:solidFill>
                  <a:srgbClr val="C00000"/>
                </a:solidFill>
                <a:latin typeface="Arial" pitchFamily="34" charset="0"/>
                <a:ea typeface="ＭＳ Ｐゴシック" charset="0"/>
                <a:cs typeface="Arial" pitchFamily="34" charset="0"/>
              </a:rPr>
              <a:t>from taking or threatening to take away </a:t>
            </a:r>
            <a:r>
              <a:rPr lang="en-US" sz="1800" b="1" i="1" dirty="0" smtClean="0">
                <a:solidFill>
                  <a:srgbClr val="C00000"/>
                </a:solidFill>
                <a:latin typeface="Arial" pitchFamily="34" charset="0"/>
                <a:ea typeface="ＭＳ Ｐゴシック" charset="0"/>
                <a:cs typeface="Arial" pitchFamily="34" charset="0"/>
              </a:rPr>
              <a:t>an earned reward!</a:t>
            </a:r>
            <a:endParaRPr lang="en-US" sz="1800" b="1" i="1" dirty="0">
              <a:solidFill>
                <a:srgbClr val="C00000"/>
              </a:solidFill>
              <a:latin typeface="Arial" pitchFamily="34" charset="0"/>
              <a:ea typeface="ＭＳ Ｐゴシック" charset="0"/>
              <a:cs typeface="Arial" pitchFamily="34" charset="0"/>
            </a:endParaRPr>
          </a:p>
        </p:txBody>
      </p:sp>
      <p:sp>
        <p:nvSpPr>
          <p:cNvPr id="2" name="Slide Number Placeholder 1"/>
          <p:cNvSpPr>
            <a:spLocks noGrp="1"/>
          </p:cNvSpPr>
          <p:nvPr>
            <p:ph type="sldNum" sz="quarter" idx="4294967295"/>
          </p:nvPr>
        </p:nvSpPr>
        <p:spPr>
          <a:xfrm>
            <a:off x="6324600" y="6367992"/>
            <a:ext cx="609600" cy="365125"/>
          </a:xfrm>
          <a:prstGeom prst="rect">
            <a:avLst/>
          </a:prstGeom>
        </p:spPr>
        <p:txBody>
          <a:bodyPr/>
          <a:lstStyle/>
          <a:p>
            <a:fld id="{0A34F8DD-7804-4F7D-91B6-26F9462BFA1A}" type="slidenum">
              <a:rPr lang="en-US" smtClean="0"/>
              <a:pPr/>
              <a:t>20</a:t>
            </a:fld>
            <a:endParaRPr lang="en-US"/>
          </a:p>
        </p:txBody>
      </p:sp>
    </p:spTree>
    <p:extLst>
      <p:ext uri="{BB962C8B-B14F-4D97-AF65-F5344CB8AC3E}">
        <p14:creationId xmlns:p14="http://schemas.microsoft.com/office/powerpoint/2010/main" val="243324719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29554" y="581244"/>
            <a:ext cx="7274858" cy="584775"/>
          </a:xfrm>
          <a:prstGeom prst="rect">
            <a:avLst/>
          </a:prstGeom>
          <a:noFill/>
        </p:spPr>
        <p:txBody>
          <a:bodyPr wrap="square" rtlCol="0">
            <a:spAutoFit/>
          </a:bodyPr>
          <a:lstStyle/>
          <a:p>
            <a:r>
              <a:rPr lang="en-US" sz="3200" b="1" dirty="0" smtClean="0"/>
              <a:t>Menu of classroom consequences</a:t>
            </a:r>
            <a:endParaRPr lang="en-US" sz="3200" b="1" dirty="0"/>
          </a:p>
        </p:txBody>
      </p:sp>
      <p:sp>
        <p:nvSpPr>
          <p:cNvPr id="3" name="Rectangle 2"/>
          <p:cNvSpPr/>
          <p:nvPr/>
        </p:nvSpPr>
        <p:spPr>
          <a:xfrm>
            <a:off x="4766983" y="3482789"/>
            <a:ext cx="4229939" cy="2317622"/>
          </a:xfrm>
          <a:prstGeom prst="rect">
            <a:avLst/>
          </a:prstGeom>
        </p:spPr>
        <p:txBody>
          <a:bodyPr wrap="square">
            <a:spAutoFit/>
          </a:bodyPr>
          <a:lstStyle/>
          <a:p>
            <a:pPr algn="ctr">
              <a:lnSpc>
                <a:spcPct val="107000"/>
              </a:lnSpc>
              <a:spcAft>
                <a:spcPts val="800"/>
              </a:spcAft>
            </a:pP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b="1" dirty="0">
                <a:latin typeface="Calibri" panose="020F0502020204030204" pitchFamily="34" charset="0"/>
                <a:ea typeface="Calibri" panose="020F0502020204030204" pitchFamily="34" charset="0"/>
                <a:cs typeface="Times New Roman" panose="02020603050405020304" pitchFamily="18" charset="0"/>
              </a:rPr>
              <a:t>1</a:t>
            </a:r>
            <a:r>
              <a:rPr lang="en-US" b="1" baseline="30000" dirty="0">
                <a:latin typeface="Calibri" panose="020F0502020204030204" pitchFamily="34" charset="0"/>
                <a:ea typeface="Calibri" panose="020F0502020204030204" pitchFamily="34" charset="0"/>
                <a:cs typeface="Times New Roman" panose="02020603050405020304" pitchFamily="18" charset="0"/>
              </a:rPr>
              <a:t>st</a:t>
            </a:r>
            <a:r>
              <a:rPr lang="en-US" b="1" dirty="0">
                <a:latin typeface="Calibri" panose="020F0502020204030204" pitchFamily="34" charset="0"/>
                <a:ea typeface="Calibri" panose="020F0502020204030204" pitchFamily="34" charset="0"/>
                <a:cs typeface="Times New Roman" panose="02020603050405020304" pitchFamily="18" charset="0"/>
              </a:rPr>
              <a:t> offence: Verbal warning</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b="1" dirty="0">
                <a:latin typeface="Calibri" panose="020F0502020204030204" pitchFamily="34" charset="0"/>
                <a:ea typeface="Calibri" panose="020F0502020204030204" pitchFamily="34" charset="0"/>
                <a:cs typeface="Times New Roman" panose="02020603050405020304" pitchFamily="18" charset="0"/>
              </a:rPr>
              <a:t>2</a:t>
            </a:r>
            <a:r>
              <a:rPr lang="en-US" b="1" baseline="30000" dirty="0">
                <a:latin typeface="Calibri" panose="020F0502020204030204" pitchFamily="34" charset="0"/>
                <a:ea typeface="Calibri" panose="020F0502020204030204" pitchFamily="34" charset="0"/>
                <a:cs typeface="Times New Roman" panose="02020603050405020304" pitchFamily="18" charset="0"/>
              </a:rPr>
              <a:t>nd</a:t>
            </a:r>
            <a:r>
              <a:rPr lang="en-US" b="1" dirty="0">
                <a:latin typeface="Calibri" panose="020F0502020204030204" pitchFamily="34" charset="0"/>
                <a:ea typeface="Calibri" panose="020F0502020204030204" pitchFamily="34" charset="0"/>
                <a:cs typeface="Times New Roman" panose="02020603050405020304" pitchFamily="18" charset="0"/>
              </a:rPr>
              <a:t> offense: lose recess minutes</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b="1" dirty="0">
                <a:latin typeface="Calibri" panose="020F0502020204030204" pitchFamily="34" charset="0"/>
                <a:ea typeface="Calibri" panose="020F0502020204030204" pitchFamily="34" charset="0"/>
                <a:cs typeface="Times New Roman" panose="02020603050405020304" pitchFamily="18" charset="0"/>
              </a:rPr>
              <a:t>3</a:t>
            </a:r>
            <a:r>
              <a:rPr lang="en-US" b="1" baseline="30000" dirty="0">
                <a:latin typeface="Calibri" panose="020F0502020204030204" pitchFamily="34" charset="0"/>
                <a:ea typeface="Calibri" panose="020F0502020204030204" pitchFamily="34" charset="0"/>
                <a:cs typeface="Times New Roman" panose="02020603050405020304" pitchFamily="18" charset="0"/>
              </a:rPr>
              <a:t>rd</a:t>
            </a:r>
            <a:r>
              <a:rPr lang="en-US" b="1" dirty="0">
                <a:latin typeface="Calibri" panose="020F0502020204030204" pitchFamily="34" charset="0"/>
                <a:ea typeface="Calibri" panose="020F0502020204030204" pitchFamily="34" charset="0"/>
                <a:cs typeface="Times New Roman" panose="02020603050405020304" pitchFamily="18" charset="0"/>
              </a:rPr>
              <a:t> Offense: time out in another classroom</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b="1" dirty="0">
                <a:latin typeface="Calibri" panose="020F0502020204030204" pitchFamily="34" charset="0"/>
                <a:ea typeface="Calibri" panose="020F0502020204030204" pitchFamily="34" charset="0"/>
                <a:cs typeface="Times New Roman" panose="02020603050405020304" pitchFamily="18" charset="0"/>
              </a:rPr>
              <a:t>4</a:t>
            </a:r>
            <a:r>
              <a:rPr lang="en-US" b="1" baseline="30000" dirty="0">
                <a:latin typeface="Calibri" panose="020F0502020204030204" pitchFamily="34" charset="0"/>
                <a:ea typeface="Calibri" panose="020F0502020204030204" pitchFamily="34" charset="0"/>
                <a:cs typeface="Times New Roman" panose="02020603050405020304" pitchFamily="18" charset="0"/>
              </a:rPr>
              <a:t>th</a:t>
            </a:r>
            <a:r>
              <a:rPr lang="en-US" b="1" dirty="0">
                <a:latin typeface="Calibri" panose="020F0502020204030204" pitchFamily="34" charset="0"/>
                <a:ea typeface="Calibri" panose="020F0502020204030204" pitchFamily="34" charset="0"/>
                <a:cs typeface="Times New Roman" panose="02020603050405020304" pitchFamily="18" charset="0"/>
              </a:rPr>
              <a:t> Offense: Parent phone call</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b="1" dirty="0">
                <a:latin typeface="Calibri" panose="020F0502020204030204" pitchFamily="34" charset="0"/>
                <a:ea typeface="Calibri" panose="020F0502020204030204" pitchFamily="34" charset="0"/>
                <a:cs typeface="Times New Roman" panose="02020603050405020304" pitchFamily="18" charset="0"/>
              </a:rPr>
              <a:t>5</a:t>
            </a:r>
            <a:r>
              <a:rPr lang="en-US" b="1" baseline="30000" dirty="0">
                <a:latin typeface="Calibri" panose="020F0502020204030204" pitchFamily="34" charset="0"/>
                <a:ea typeface="Calibri" panose="020F0502020204030204" pitchFamily="34" charset="0"/>
                <a:cs typeface="Times New Roman" panose="02020603050405020304" pitchFamily="18" charset="0"/>
              </a:rPr>
              <a:t>th</a:t>
            </a:r>
            <a:r>
              <a:rPr lang="en-US" b="1" dirty="0">
                <a:latin typeface="Calibri" panose="020F0502020204030204" pitchFamily="34" charset="0"/>
                <a:ea typeface="Calibri" panose="020F0502020204030204" pitchFamily="34" charset="0"/>
                <a:cs typeface="Times New Roman" panose="02020603050405020304" pitchFamily="18" charset="0"/>
              </a:rPr>
              <a:t> Offense: Office referral</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6460" y="1175590"/>
            <a:ext cx="3510523" cy="3155526"/>
          </a:xfrm>
          <a:prstGeom prst="rect">
            <a:avLst/>
          </a:prstGeom>
        </p:spPr>
      </p:pic>
    </p:spTree>
    <p:extLst>
      <p:ext uri="{BB962C8B-B14F-4D97-AF65-F5344CB8AC3E}">
        <p14:creationId xmlns:p14="http://schemas.microsoft.com/office/powerpoint/2010/main" val="30216742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55476" y="354312"/>
            <a:ext cx="4786923" cy="4684359"/>
          </a:xfrm>
          <a:prstGeom prst="rect">
            <a:avLst/>
          </a:prstGeom>
        </p:spPr>
        <p:txBody>
          <a:bodyPr wrap="square">
            <a:spAutoFit/>
          </a:bodyPr>
          <a:lstStyle/>
          <a:p>
            <a:pPr algn="ctr">
              <a:lnSpc>
                <a:spcPct val="120000"/>
              </a:lnSpc>
              <a:spcBef>
                <a:spcPct val="0"/>
              </a:spcBef>
              <a:defRPr/>
            </a:pPr>
            <a:r>
              <a:rPr lang="en-US" sz="2400" b="1" dirty="0">
                <a:solidFill>
                  <a:srgbClr val="003A74"/>
                </a:solidFill>
                <a:latin typeface="Arial" pitchFamily="34" charset="0"/>
                <a:cs typeface="Arial" pitchFamily="34" charset="0"/>
              </a:rPr>
              <a:t>Administering </a:t>
            </a:r>
            <a:r>
              <a:rPr lang="en-US" sz="2400" b="1" dirty="0" smtClean="0">
                <a:solidFill>
                  <a:srgbClr val="003A74"/>
                </a:solidFill>
                <a:latin typeface="Arial" pitchFamily="34" charset="0"/>
                <a:cs typeface="Arial" pitchFamily="34" charset="0"/>
              </a:rPr>
              <a:t>Consequences</a:t>
            </a:r>
          </a:p>
          <a:p>
            <a:pPr>
              <a:lnSpc>
                <a:spcPct val="120000"/>
              </a:lnSpc>
              <a:spcBef>
                <a:spcPct val="0"/>
              </a:spcBef>
              <a:defRPr/>
            </a:pPr>
            <a:endParaRPr lang="en-US" sz="2400" b="1" dirty="0" smtClean="0">
              <a:solidFill>
                <a:srgbClr val="003A74"/>
              </a:solidFill>
              <a:latin typeface="Arial" pitchFamily="34" charset="0"/>
              <a:cs typeface="Arial" pitchFamily="34" charset="0"/>
            </a:endParaRPr>
          </a:p>
          <a:p>
            <a:pPr>
              <a:lnSpc>
                <a:spcPct val="120000"/>
              </a:lnSpc>
              <a:spcBef>
                <a:spcPct val="0"/>
              </a:spcBef>
              <a:defRPr/>
            </a:pPr>
            <a:endParaRPr lang="en-US" sz="2400" b="1" dirty="0">
              <a:solidFill>
                <a:srgbClr val="003A74"/>
              </a:solidFill>
              <a:latin typeface="Arial" pitchFamily="34" charset="0"/>
              <a:cs typeface="Arial" pitchFamily="34" charset="0"/>
            </a:endParaRPr>
          </a:p>
          <a:p>
            <a:pPr marL="971550" lvl="1" indent="-514350">
              <a:spcBef>
                <a:spcPct val="0"/>
              </a:spcBef>
              <a:buFont typeface="+mj-lt"/>
              <a:buAutoNum type="arabicPeriod"/>
              <a:defRPr/>
            </a:pPr>
            <a:r>
              <a:rPr lang="en-US" sz="2000" dirty="0">
                <a:ea typeface="ＭＳ Ｐゴシック" charset="0"/>
                <a:cs typeface="Arial" pitchFamily="34" charset="0"/>
              </a:rPr>
              <a:t>Match the severity of the offense with the consequence</a:t>
            </a:r>
          </a:p>
          <a:p>
            <a:pPr marL="1828800" lvl="3" indent="-514350">
              <a:spcBef>
                <a:spcPct val="0"/>
              </a:spcBef>
              <a:buFont typeface="+mj-lt"/>
              <a:buAutoNum type="alphaLcPeriod"/>
              <a:defRPr/>
            </a:pPr>
            <a:r>
              <a:rPr lang="en-US" dirty="0">
                <a:ea typeface="ＭＳ Ｐゴシック" charset="0"/>
                <a:cs typeface="Arial" pitchFamily="34" charset="0"/>
              </a:rPr>
              <a:t>Office Referrals</a:t>
            </a:r>
          </a:p>
          <a:p>
            <a:pPr marL="1828800" lvl="3" indent="-514350">
              <a:spcBef>
                <a:spcPct val="0"/>
              </a:spcBef>
              <a:buFont typeface="+mj-lt"/>
              <a:buAutoNum type="alphaLcPeriod"/>
              <a:defRPr/>
            </a:pPr>
            <a:r>
              <a:rPr lang="en-US" dirty="0">
                <a:ea typeface="ＭＳ Ｐゴシック" charset="0"/>
                <a:cs typeface="Arial" pitchFamily="34" charset="0"/>
              </a:rPr>
              <a:t>Teacher-Managed </a:t>
            </a:r>
            <a:r>
              <a:rPr lang="en-US" dirty="0" smtClean="0">
                <a:ea typeface="ＭＳ Ｐゴシック" charset="0"/>
                <a:cs typeface="Arial" pitchFamily="34" charset="0"/>
              </a:rPr>
              <a:t>behaviors</a:t>
            </a:r>
          </a:p>
          <a:p>
            <a:pPr marL="1828800" lvl="3" indent="-514350">
              <a:spcBef>
                <a:spcPct val="0"/>
              </a:spcBef>
              <a:buFont typeface="+mj-lt"/>
              <a:buAutoNum type="alphaLcPeriod"/>
              <a:defRPr/>
            </a:pPr>
            <a:endParaRPr lang="en-US" dirty="0">
              <a:ea typeface="ＭＳ Ｐゴシック" charset="0"/>
              <a:cs typeface="Arial" pitchFamily="34" charset="0"/>
            </a:endParaRPr>
          </a:p>
          <a:p>
            <a:pPr marL="971550" lvl="1" indent="-514350">
              <a:spcBef>
                <a:spcPct val="0"/>
              </a:spcBef>
              <a:buFont typeface="+mj-lt"/>
              <a:buAutoNum type="arabicPeriod"/>
              <a:defRPr/>
            </a:pPr>
            <a:r>
              <a:rPr lang="en-US" sz="2000" dirty="0">
                <a:ea typeface="ＭＳ Ｐゴシック" charset="0"/>
                <a:cs typeface="Arial" pitchFamily="34" charset="0"/>
              </a:rPr>
              <a:t>Provides an opportunity to learn &amp; practice appropriate </a:t>
            </a:r>
            <a:r>
              <a:rPr lang="en-US" sz="2000" dirty="0" smtClean="0">
                <a:ea typeface="ＭＳ Ｐゴシック" charset="0"/>
                <a:cs typeface="Arial" pitchFamily="34" charset="0"/>
              </a:rPr>
              <a:t>behaviors</a:t>
            </a:r>
          </a:p>
          <a:p>
            <a:pPr marL="971550" lvl="1" indent="-514350">
              <a:spcBef>
                <a:spcPct val="0"/>
              </a:spcBef>
              <a:buFont typeface="+mj-lt"/>
              <a:buAutoNum type="arabicPeriod"/>
              <a:defRPr/>
            </a:pPr>
            <a:endParaRPr lang="en-US" sz="2000" dirty="0">
              <a:ea typeface="ＭＳ Ｐゴシック" charset="0"/>
              <a:cs typeface="Arial" pitchFamily="34" charset="0"/>
            </a:endParaRPr>
          </a:p>
          <a:p>
            <a:pPr marL="971550" lvl="1" indent="-514350">
              <a:spcBef>
                <a:spcPct val="0"/>
              </a:spcBef>
              <a:buFont typeface="+mj-lt"/>
              <a:buAutoNum type="arabicPeriod"/>
              <a:defRPr/>
            </a:pPr>
            <a:r>
              <a:rPr lang="en-US" sz="2000" dirty="0">
                <a:ea typeface="ＭＳ Ｐゴシック" charset="0"/>
                <a:cs typeface="Arial" pitchFamily="34" charset="0"/>
              </a:rPr>
              <a:t>Monitor to ensure effectiveness</a:t>
            </a:r>
            <a:endParaRPr lang="en-US" sz="1000" dirty="0">
              <a:ea typeface="ＭＳ Ｐゴシック" charset="0"/>
              <a:cs typeface="Arial"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50" y="666044"/>
            <a:ext cx="4084027" cy="5445369"/>
          </a:xfrm>
          <a:prstGeom prst="rect">
            <a:avLst/>
          </a:prstGeom>
        </p:spPr>
      </p:pic>
    </p:spTree>
    <p:extLst>
      <p:ext uri="{BB962C8B-B14F-4D97-AF65-F5344CB8AC3E}">
        <p14:creationId xmlns:p14="http://schemas.microsoft.com/office/powerpoint/2010/main" val="7702498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2"/>
          <p:cNvSpPr>
            <a:spLocks noGrp="1"/>
          </p:cNvSpPr>
          <p:nvPr>
            <p:ph type="ctrTitle" idx="4294967295"/>
          </p:nvPr>
        </p:nvSpPr>
        <p:spPr>
          <a:xfrm>
            <a:off x="301625" y="1295400"/>
            <a:ext cx="8458200" cy="3102429"/>
          </a:xfrm>
        </p:spPr>
        <p:txBody>
          <a:bodyPr/>
          <a:lstStyle/>
          <a:p>
            <a:pPr algn="ctr" eaLnBrk="1" hangingPunct="1"/>
            <a:r>
              <a:rPr lang="en-US" altLang="en-US" sz="4800" i="1" dirty="0" smtClean="0">
                <a:solidFill>
                  <a:schemeClr val="accent2">
                    <a:lumMod val="75000"/>
                  </a:schemeClr>
                </a:solidFill>
              </a:rPr>
              <a:t>Effective Discipline Procedures</a:t>
            </a:r>
            <a:r>
              <a:rPr lang="en-US" altLang="en-US" sz="4800" i="1" dirty="0" smtClean="0">
                <a:solidFill>
                  <a:srgbClr val="003E8A"/>
                </a:solidFill>
              </a:rPr>
              <a:t/>
            </a:r>
            <a:br>
              <a:rPr lang="en-US" altLang="en-US" sz="4800" i="1" dirty="0" smtClean="0">
                <a:solidFill>
                  <a:srgbClr val="003E8A"/>
                </a:solidFill>
              </a:rPr>
            </a:br>
            <a:r>
              <a:rPr lang="en-US" altLang="en-US" sz="4800" i="1" dirty="0" smtClean="0">
                <a:solidFill>
                  <a:srgbClr val="003E8A"/>
                </a:solidFill>
              </a:rPr>
              <a:t/>
            </a:r>
            <a:br>
              <a:rPr lang="en-US" altLang="en-US" sz="4800" i="1" dirty="0" smtClean="0">
                <a:solidFill>
                  <a:srgbClr val="003E8A"/>
                </a:solidFill>
              </a:rPr>
            </a:br>
            <a:r>
              <a:rPr lang="en-US" altLang="en-US" i="1" dirty="0" smtClean="0">
                <a:solidFill>
                  <a:schemeClr val="tx1"/>
                </a:solidFill>
              </a:rPr>
              <a:t> Forms for Data Collection</a:t>
            </a:r>
          </a:p>
        </p:txBody>
      </p:sp>
      <p:sp>
        <p:nvSpPr>
          <p:cNvPr id="2" name="Slide Number Placeholder 1"/>
          <p:cNvSpPr>
            <a:spLocks noGrp="1"/>
          </p:cNvSpPr>
          <p:nvPr>
            <p:ph type="sldNum" sz="quarter" idx="4294967295"/>
          </p:nvPr>
        </p:nvSpPr>
        <p:spPr>
          <a:xfrm>
            <a:off x="6324600" y="6367992"/>
            <a:ext cx="609600" cy="365125"/>
          </a:xfrm>
          <a:prstGeom prst="rect">
            <a:avLst/>
          </a:prstGeom>
        </p:spPr>
        <p:txBody>
          <a:bodyPr/>
          <a:lstStyle/>
          <a:p>
            <a:fld id="{0A34F8DD-7804-4F7D-91B6-26F9462BFA1A}" type="slidenum">
              <a:rPr lang="en-US" smtClean="0"/>
              <a:pPr/>
              <a:t>23</a:t>
            </a:fld>
            <a:endParaRPr lang="en-US"/>
          </a:p>
        </p:txBody>
      </p:sp>
    </p:spTree>
    <p:extLst>
      <p:ext uri="{BB962C8B-B14F-4D97-AF65-F5344CB8AC3E}">
        <p14:creationId xmlns:p14="http://schemas.microsoft.com/office/powerpoint/2010/main" val="23678408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a:xfrm>
            <a:off x="0" y="0"/>
            <a:ext cx="9144000" cy="1524000"/>
          </a:xfrm>
        </p:spPr>
        <p:txBody>
          <a:bodyPr/>
          <a:lstStyle/>
          <a:p>
            <a:r>
              <a:rPr lang="en-US" altLang="en-US" dirty="0"/>
              <a:t>Minor </a:t>
            </a:r>
            <a:r>
              <a:rPr lang="en-US" altLang="en-US" dirty="0" smtClean="0"/>
              <a:t>Forms</a:t>
            </a:r>
            <a:endParaRPr lang="en-US" altLang="en-US" dirty="0"/>
          </a:p>
        </p:txBody>
      </p:sp>
      <p:sp>
        <p:nvSpPr>
          <p:cNvPr id="131076" name="Rectangle 4"/>
          <p:cNvSpPr>
            <a:spLocks noGrp="1" noChangeArrowheads="1"/>
          </p:cNvSpPr>
          <p:nvPr>
            <p:ph type="body" sz="half" idx="4294967295"/>
          </p:nvPr>
        </p:nvSpPr>
        <p:spPr>
          <a:xfrm>
            <a:off x="309563" y="1559858"/>
            <a:ext cx="4033838" cy="4482353"/>
          </a:xfrm>
          <a:prstGeom prst="rect">
            <a:avLst/>
          </a:prstGeom>
        </p:spPr>
        <p:txBody>
          <a:bodyPr>
            <a:normAutofit lnSpcReduction="10000"/>
          </a:bodyPr>
          <a:lstStyle/>
          <a:p>
            <a:pPr marL="0" indent="0" algn="ctr">
              <a:lnSpc>
                <a:spcPct val="90000"/>
              </a:lnSpc>
              <a:buNone/>
            </a:pPr>
            <a:r>
              <a:rPr lang="en-US" altLang="en-US" b="1" dirty="0"/>
              <a:t>TRADITIONALLY</a:t>
            </a:r>
          </a:p>
          <a:p>
            <a:pPr marL="0" indent="0">
              <a:lnSpc>
                <a:spcPct val="90000"/>
              </a:lnSpc>
              <a:buNone/>
            </a:pPr>
            <a:endParaRPr lang="en-US" altLang="en-US" sz="2400" dirty="0" smtClean="0"/>
          </a:p>
          <a:p>
            <a:pPr>
              <a:lnSpc>
                <a:spcPct val="90000"/>
              </a:lnSpc>
              <a:buFont typeface="Courier New" panose="02070309020205020404" pitchFamily="49" charset="0"/>
              <a:buChar char="o"/>
            </a:pPr>
            <a:r>
              <a:rPr lang="en-US" altLang="en-US" sz="2400" dirty="0" smtClean="0"/>
              <a:t>Track </a:t>
            </a:r>
            <a:r>
              <a:rPr lang="en-US" altLang="en-US" sz="2400" dirty="0"/>
              <a:t># of times behavior </a:t>
            </a:r>
            <a:r>
              <a:rPr lang="en-US" altLang="en-US" sz="2400" dirty="0" smtClean="0"/>
              <a:t>occurs</a:t>
            </a:r>
          </a:p>
          <a:p>
            <a:pPr>
              <a:lnSpc>
                <a:spcPct val="90000"/>
              </a:lnSpc>
              <a:buFont typeface="Courier New" panose="02070309020205020404" pitchFamily="49" charset="0"/>
              <a:buChar char="o"/>
            </a:pPr>
            <a:endParaRPr lang="en-US" altLang="en-US" sz="2400" dirty="0"/>
          </a:p>
          <a:p>
            <a:pPr>
              <a:lnSpc>
                <a:spcPct val="90000"/>
              </a:lnSpc>
              <a:buFont typeface="Courier New" panose="02070309020205020404" pitchFamily="49" charset="0"/>
              <a:buChar char="o"/>
            </a:pPr>
            <a:r>
              <a:rPr lang="en-US" altLang="en-US" sz="2400" dirty="0"/>
              <a:t>Purely documentation to </a:t>
            </a:r>
            <a:r>
              <a:rPr lang="en-US" altLang="en-US" dirty="0" smtClean="0"/>
              <a:t>show</a:t>
            </a:r>
            <a:r>
              <a:rPr lang="en-US" altLang="en-US" sz="2400" dirty="0" smtClean="0"/>
              <a:t>:</a:t>
            </a:r>
            <a:endParaRPr lang="en-US" altLang="en-US" sz="2400" dirty="0"/>
          </a:p>
          <a:p>
            <a:pPr lvl="1">
              <a:lnSpc>
                <a:spcPct val="90000"/>
              </a:lnSpc>
              <a:buFont typeface="Arial" panose="020B0604020202020204" pitchFamily="34" charset="0"/>
              <a:buChar char="•"/>
            </a:pPr>
            <a:r>
              <a:rPr lang="en-US" altLang="en-US" sz="2400" dirty="0"/>
              <a:t>Interventions have been tried</a:t>
            </a:r>
          </a:p>
          <a:p>
            <a:pPr lvl="1">
              <a:lnSpc>
                <a:spcPct val="90000"/>
              </a:lnSpc>
              <a:buFont typeface="Arial" panose="020B0604020202020204" pitchFamily="34" charset="0"/>
              <a:buChar char="•"/>
            </a:pPr>
            <a:r>
              <a:rPr lang="en-US" altLang="en-US" sz="2400" dirty="0"/>
              <a:t>Cover teacher</a:t>
            </a:r>
          </a:p>
          <a:p>
            <a:pPr lvl="1">
              <a:lnSpc>
                <a:spcPct val="90000"/>
              </a:lnSpc>
              <a:buFont typeface="Arial" panose="020B0604020202020204" pitchFamily="34" charset="0"/>
              <a:buChar char="•"/>
            </a:pPr>
            <a:r>
              <a:rPr lang="en-US" altLang="en-US" sz="2400" dirty="0"/>
              <a:t>Proof for suspension or expulsion		</a:t>
            </a:r>
          </a:p>
        </p:txBody>
      </p:sp>
      <p:sp>
        <p:nvSpPr>
          <p:cNvPr id="131077" name="Rectangle 5"/>
          <p:cNvSpPr>
            <a:spLocks noGrp="1" noChangeArrowheads="1"/>
          </p:cNvSpPr>
          <p:nvPr>
            <p:ph type="body" sz="half" idx="2"/>
          </p:nvPr>
        </p:nvSpPr>
        <p:spPr>
          <a:xfrm>
            <a:off x="4652963" y="1524000"/>
            <a:ext cx="4033837" cy="4038600"/>
          </a:xfrm>
        </p:spPr>
        <p:txBody>
          <a:bodyPr/>
          <a:lstStyle/>
          <a:p>
            <a:pPr marL="0" indent="0" algn="ctr">
              <a:lnSpc>
                <a:spcPct val="90000"/>
              </a:lnSpc>
              <a:buNone/>
            </a:pPr>
            <a:r>
              <a:rPr lang="en-US" altLang="en-US" sz="2400" b="1" dirty="0" smtClean="0"/>
              <a:t>PBS</a:t>
            </a:r>
            <a:endParaRPr lang="en-US" altLang="en-US" dirty="0"/>
          </a:p>
          <a:p>
            <a:pPr marL="0" indent="0" algn="ctr">
              <a:lnSpc>
                <a:spcPct val="90000"/>
              </a:lnSpc>
              <a:buNone/>
            </a:pPr>
            <a:endParaRPr lang="en-US" altLang="en-US" sz="2400" dirty="0"/>
          </a:p>
          <a:p>
            <a:pPr>
              <a:lnSpc>
                <a:spcPct val="90000"/>
              </a:lnSpc>
              <a:buFont typeface="Courier New" panose="02070309020205020404" pitchFamily="49" charset="0"/>
              <a:buChar char="o"/>
            </a:pPr>
            <a:r>
              <a:rPr lang="en-US" altLang="en-US" sz="2400" dirty="0"/>
              <a:t>To discover patterns so that we can change the behavior before it results in a more </a:t>
            </a:r>
            <a:r>
              <a:rPr lang="en-US" altLang="en-US" sz="2400" dirty="0" smtClean="0"/>
              <a:t>sever </a:t>
            </a:r>
            <a:r>
              <a:rPr lang="en-US" altLang="en-US" sz="2400" dirty="0"/>
              <a:t>behavior or consequence</a:t>
            </a:r>
          </a:p>
          <a:p>
            <a:pPr marL="0" indent="0">
              <a:lnSpc>
                <a:spcPct val="90000"/>
              </a:lnSpc>
              <a:buNone/>
            </a:pPr>
            <a:endParaRPr lang="en-US" altLang="en-US" sz="2400" dirty="0"/>
          </a:p>
        </p:txBody>
      </p:sp>
    </p:spTree>
    <p:extLst>
      <p:ext uri="{BB962C8B-B14F-4D97-AF65-F5344CB8AC3E}">
        <p14:creationId xmlns:p14="http://schemas.microsoft.com/office/powerpoint/2010/main" val="35221667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Grp="1" noChangeArrowheads="1"/>
          </p:cNvSpPr>
          <p:nvPr>
            <p:ph type="title" idx="4294967295"/>
          </p:nvPr>
        </p:nvSpPr>
        <p:spPr>
          <a:xfrm>
            <a:off x="-4354" y="304800"/>
            <a:ext cx="9144000" cy="838200"/>
          </a:xfrm>
        </p:spPr>
        <p:txBody>
          <a:bodyPr>
            <a:normAutofit/>
          </a:bodyPr>
          <a:lstStyle/>
          <a:p>
            <a:pPr algn="ctr" eaLnBrk="1" hangingPunct="1"/>
            <a:r>
              <a:rPr lang="en-US" altLang="en-US" sz="3600" dirty="0" smtClean="0">
                <a:solidFill>
                  <a:schemeClr val="accent2">
                    <a:lumMod val="75000"/>
                  </a:schemeClr>
                </a:solidFill>
              </a:rPr>
              <a:t>Referral Forms</a:t>
            </a:r>
          </a:p>
        </p:txBody>
      </p:sp>
      <p:sp>
        <p:nvSpPr>
          <p:cNvPr id="294915" name="Rectangle 3"/>
          <p:cNvSpPr>
            <a:spLocks noGrp="1" noChangeArrowheads="1"/>
          </p:cNvSpPr>
          <p:nvPr>
            <p:ph type="body" idx="4294967295"/>
          </p:nvPr>
        </p:nvSpPr>
        <p:spPr>
          <a:xfrm>
            <a:off x="457200" y="1524000"/>
            <a:ext cx="8305800" cy="4791075"/>
          </a:xfrm>
        </p:spPr>
        <p:txBody>
          <a:bodyPr>
            <a:normAutofit/>
          </a:bodyPr>
          <a:lstStyle/>
          <a:p>
            <a:pPr marL="0" indent="0" eaLnBrk="1" hangingPunct="1">
              <a:lnSpc>
                <a:spcPct val="80000"/>
              </a:lnSpc>
              <a:spcBef>
                <a:spcPct val="50000"/>
              </a:spcBef>
              <a:buNone/>
            </a:pPr>
            <a:r>
              <a:rPr lang="en-US" altLang="en-US" b="1" dirty="0" smtClean="0">
                <a:solidFill>
                  <a:srgbClr val="003A74"/>
                </a:solidFill>
                <a:latin typeface="Arial" panose="020B0604020202020204" pitchFamily="34" charset="0"/>
                <a:cs typeface="Arial" panose="020B0604020202020204" pitchFamily="34" charset="0"/>
              </a:rPr>
              <a:t>Major and Minor Forms</a:t>
            </a:r>
          </a:p>
          <a:p>
            <a:pPr marL="857250" lvl="1" indent="-457200" eaLnBrk="1" hangingPunct="1">
              <a:lnSpc>
                <a:spcPct val="80000"/>
              </a:lnSpc>
              <a:spcBef>
                <a:spcPts val="1200"/>
              </a:spcBef>
              <a:buFont typeface="Century Gothic" panose="020B0502020202020204" pitchFamily="34" charset="0"/>
              <a:buAutoNum type="arabicPeriod"/>
            </a:pPr>
            <a:r>
              <a:rPr lang="en-US" altLang="en-US" sz="2200" dirty="0" smtClean="0">
                <a:solidFill>
                  <a:schemeClr val="tx2">
                    <a:lumMod val="50000"/>
                  </a:schemeClr>
                </a:solidFill>
                <a:latin typeface="Arial" panose="020B0604020202020204" pitchFamily="34" charset="0"/>
                <a:cs typeface="Arial" panose="020B0604020202020204" pitchFamily="34" charset="0"/>
              </a:rPr>
              <a:t>  Meaningful information for data-based problem-solving</a:t>
            </a:r>
          </a:p>
          <a:p>
            <a:pPr marL="857250" lvl="1" indent="-457200" eaLnBrk="1" hangingPunct="1">
              <a:lnSpc>
                <a:spcPct val="80000"/>
              </a:lnSpc>
              <a:spcBef>
                <a:spcPts val="1200"/>
              </a:spcBef>
              <a:buFont typeface="Century Gothic" panose="020B0502020202020204" pitchFamily="34" charset="0"/>
              <a:buAutoNum type="arabicPeriod"/>
            </a:pPr>
            <a:r>
              <a:rPr lang="en-US" altLang="en-US" sz="2200" dirty="0" smtClean="0">
                <a:solidFill>
                  <a:schemeClr val="tx2">
                    <a:lumMod val="50000"/>
                  </a:schemeClr>
                </a:solidFill>
                <a:latin typeface="Arial" panose="020B0604020202020204" pitchFamily="34" charset="0"/>
                <a:cs typeface="Arial" panose="020B0604020202020204" pitchFamily="34" charset="0"/>
              </a:rPr>
              <a:t>  Demonstrate patterns to change behavior</a:t>
            </a:r>
          </a:p>
          <a:p>
            <a:pPr marL="857250" lvl="1" indent="-457200" eaLnBrk="1" hangingPunct="1">
              <a:lnSpc>
                <a:spcPct val="80000"/>
              </a:lnSpc>
              <a:spcBef>
                <a:spcPts val="1200"/>
              </a:spcBef>
              <a:buFont typeface="Century Gothic" panose="020B0502020202020204" pitchFamily="34" charset="0"/>
              <a:buAutoNum type="arabicPeriod"/>
            </a:pPr>
            <a:r>
              <a:rPr lang="en-US" altLang="en-US" sz="2200" dirty="0" smtClean="0">
                <a:solidFill>
                  <a:schemeClr val="tx2">
                    <a:lumMod val="50000"/>
                  </a:schemeClr>
                </a:solidFill>
                <a:latin typeface="Arial" panose="020B0604020202020204" pitchFamily="34" charset="0"/>
                <a:cs typeface="Arial" panose="020B0604020202020204" pitchFamily="34" charset="0"/>
              </a:rPr>
              <a:t>  Document disciplinary actions/interventions </a:t>
            </a:r>
          </a:p>
          <a:p>
            <a:pPr marL="857250" lvl="1" indent="-457200" eaLnBrk="1" hangingPunct="1">
              <a:lnSpc>
                <a:spcPct val="80000"/>
              </a:lnSpc>
              <a:spcBef>
                <a:spcPts val="1200"/>
              </a:spcBef>
              <a:buFont typeface="Century Gothic" panose="020B0502020202020204" pitchFamily="34" charset="0"/>
              <a:buAutoNum type="arabicPeriod"/>
            </a:pPr>
            <a:r>
              <a:rPr lang="en-US" altLang="en-US" sz="2200" dirty="0" smtClean="0">
                <a:latin typeface="Arial" panose="020B0604020202020204" pitchFamily="34" charset="0"/>
                <a:cs typeface="Arial" panose="020B0604020202020204" pitchFamily="34" charset="0"/>
              </a:rPr>
              <a:t>  Generate ideas for interventions</a:t>
            </a:r>
          </a:p>
          <a:p>
            <a:pPr marL="857250" lvl="1" indent="-457200" eaLnBrk="1" hangingPunct="1">
              <a:lnSpc>
                <a:spcPct val="80000"/>
              </a:lnSpc>
              <a:spcBef>
                <a:spcPts val="1200"/>
              </a:spcBef>
              <a:buFont typeface="Century Gothic" panose="020B0502020202020204" pitchFamily="34" charset="0"/>
              <a:buAutoNum type="arabicPeriod"/>
            </a:pPr>
            <a:r>
              <a:rPr lang="en-US" altLang="en-US" sz="2200" dirty="0" smtClean="0">
                <a:latin typeface="Arial" panose="020B0604020202020204" pitchFamily="34" charset="0"/>
                <a:cs typeface="Arial" panose="020B0604020202020204" pitchFamily="34" charset="0"/>
              </a:rPr>
              <a:t>  Align with district/state documentation requirements</a:t>
            </a:r>
          </a:p>
          <a:p>
            <a:pPr marL="857250" lvl="1" indent="-457200" eaLnBrk="1" hangingPunct="1">
              <a:lnSpc>
                <a:spcPct val="80000"/>
              </a:lnSpc>
              <a:spcBef>
                <a:spcPts val="1200"/>
              </a:spcBef>
              <a:buFont typeface="Century Gothic" panose="020B0502020202020204" pitchFamily="34" charset="0"/>
              <a:buAutoNum type="arabicPeriod"/>
            </a:pPr>
            <a:r>
              <a:rPr lang="en-US" altLang="en-US" sz="2200" dirty="0" smtClean="0">
                <a:latin typeface="Arial" panose="020B0604020202020204" pitchFamily="34" charset="0"/>
                <a:cs typeface="Arial" panose="020B0604020202020204" pitchFamily="34" charset="0"/>
              </a:rPr>
              <a:t>  Efficiently record common disciplinary actions</a:t>
            </a:r>
          </a:p>
          <a:p>
            <a:pPr marL="857250" lvl="1" indent="-457200" eaLnBrk="1" hangingPunct="1">
              <a:lnSpc>
                <a:spcPct val="80000"/>
              </a:lnSpc>
              <a:spcBef>
                <a:spcPts val="1200"/>
              </a:spcBef>
              <a:buFont typeface="Century Gothic" panose="020B0502020202020204" pitchFamily="34" charset="0"/>
              <a:buAutoNum type="arabicPeriod"/>
            </a:pPr>
            <a:r>
              <a:rPr lang="en-US" altLang="en-US" sz="2200" dirty="0" smtClean="0">
                <a:latin typeface="Arial" panose="020B0604020202020204" pitchFamily="34" charset="0"/>
                <a:cs typeface="Arial" panose="020B0604020202020204" pitchFamily="34" charset="0"/>
              </a:rPr>
              <a:t>  Adhere to the school’s disciplinary referral  process</a:t>
            </a:r>
          </a:p>
          <a:p>
            <a:pPr marL="857250" lvl="1" indent="-457200" eaLnBrk="1" hangingPunct="1">
              <a:lnSpc>
                <a:spcPct val="80000"/>
              </a:lnSpc>
              <a:spcBef>
                <a:spcPts val="1200"/>
              </a:spcBef>
              <a:buFont typeface="Century Gothic" panose="020B0502020202020204" pitchFamily="34" charset="0"/>
              <a:buAutoNum type="arabicPeriod"/>
            </a:pPr>
            <a:r>
              <a:rPr lang="en-US" altLang="en-US" sz="2200" dirty="0" smtClean="0">
                <a:latin typeface="Arial" panose="020B0604020202020204" pitchFamily="34" charset="0"/>
                <a:cs typeface="Arial" panose="020B0604020202020204" pitchFamily="34" charset="0"/>
              </a:rPr>
              <a:t>  Communicate with stakeholders</a:t>
            </a:r>
          </a:p>
          <a:p>
            <a:pPr marL="1714500" lvl="3" indent="-342900" eaLnBrk="1" hangingPunct="1">
              <a:lnSpc>
                <a:spcPct val="80000"/>
              </a:lnSpc>
              <a:spcBef>
                <a:spcPts val="600"/>
              </a:spcBef>
              <a:buFont typeface="Century Gothic" panose="020B0502020202020204" pitchFamily="34" charset="0"/>
              <a:buAutoNum type="alphaLcPeriod"/>
            </a:pPr>
            <a:r>
              <a:rPr lang="en-US" altLang="en-US" dirty="0" smtClean="0">
                <a:latin typeface="Arial" panose="020B0604020202020204" pitchFamily="34" charset="0"/>
                <a:cs typeface="Arial" panose="020B0604020202020204" pitchFamily="34" charset="0"/>
              </a:rPr>
              <a:t>Consider limited space for narrative description</a:t>
            </a:r>
          </a:p>
          <a:p>
            <a:pPr marL="1714500" lvl="3" indent="-342900" eaLnBrk="1" hangingPunct="1">
              <a:lnSpc>
                <a:spcPct val="80000"/>
              </a:lnSpc>
              <a:spcBef>
                <a:spcPts val="600"/>
              </a:spcBef>
              <a:buFont typeface="Century Gothic" panose="020B0502020202020204" pitchFamily="34" charset="0"/>
              <a:buAutoNum type="alphaLcPeriod"/>
            </a:pPr>
            <a:r>
              <a:rPr lang="en-US" altLang="en-US" dirty="0" smtClean="0">
                <a:latin typeface="Arial" panose="020B0604020202020204" pitchFamily="34" charset="0"/>
                <a:cs typeface="Arial" panose="020B0604020202020204" pitchFamily="34" charset="0"/>
              </a:rPr>
              <a:t>Include enough detail to support data-based </a:t>
            </a:r>
          </a:p>
          <a:p>
            <a:pPr marL="1371600" lvl="3" indent="0" eaLnBrk="1" hangingPunct="1">
              <a:lnSpc>
                <a:spcPct val="80000"/>
              </a:lnSpc>
              <a:spcBef>
                <a:spcPts val="600"/>
              </a:spcBef>
              <a:buNone/>
            </a:pPr>
            <a:r>
              <a:rPr lang="en-US" altLang="en-US" dirty="0" smtClean="0">
                <a:latin typeface="Arial" panose="020B0604020202020204" pitchFamily="34" charset="0"/>
                <a:cs typeface="Arial" panose="020B0604020202020204" pitchFamily="34" charset="0"/>
              </a:rPr>
              <a:t>     problem-solving</a:t>
            </a:r>
          </a:p>
        </p:txBody>
      </p:sp>
      <p:sp>
        <p:nvSpPr>
          <p:cNvPr id="2" name="Slide Number Placeholder 1"/>
          <p:cNvSpPr>
            <a:spLocks noGrp="1"/>
          </p:cNvSpPr>
          <p:nvPr>
            <p:ph type="sldNum" sz="quarter" idx="4294967295"/>
          </p:nvPr>
        </p:nvSpPr>
        <p:spPr>
          <a:xfrm>
            <a:off x="6324600" y="6367992"/>
            <a:ext cx="609600" cy="365125"/>
          </a:xfrm>
          <a:prstGeom prst="rect">
            <a:avLst/>
          </a:prstGeom>
        </p:spPr>
        <p:txBody>
          <a:bodyPr/>
          <a:lstStyle/>
          <a:p>
            <a:fld id="{0A34F8DD-7804-4F7D-91B6-26F9462BFA1A}" type="slidenum">
              <a:rPr lang="en-US" smtClean="0"/>
              <a:pPr/>
              <a:t>25</a:t>
            </a:fld>
            <a:endParaRPr lang="en-US"/>
          </a:p>
        </p:txBody>
      </p:sp>
    </p:spTree>
    <p:extLst>
      <p:ext uri="{BB962C8B-B14F-4D97-AF65-F5344CB8AC3E}">
        <p14:creationId xmlns:p14="http://schemas.microsoft.com/office/powerpoint/2010/main" val="39500495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Title 1"/>
          <p:cNvSpPr>
            <a:spLocks noGrp="1"/>
          </p:cNvSpPr>
          <p:nvPr>
            <p:ph type="title"/>
          </p:nvPr>
        </p:nvSpPr>
        <p:spPr>
          <a:xfrm>
            <a:off x="0" y="457200"/>
            <a:ext cx="9144000" cy="914400"/>
          </a:xfrm>
        </p:spPr>
        <p:txBody>
          <a:bodyPr>
            <a:normAutofit fontScale="90000"/>
          </a:bodyPr>
          <a:lstStyle/>
          <a:p>
            <a:pPr algn="ctr" eaLnBrk="1" hangingPunct="1"/>
            <a:r>
              <a:rPr lang="en-US" altLang="en-US" sz="3600" dirty="0" smtClean="0">
                <a:solidFill>
                  <a:schemeClr val="accent2">
                    <a:lumMod val="75000"/>
                  </a:schemeClr>
                </a:solidFill>
              </a:rPr>
              <a:t>Referral Forms and </a:t>
            </a:r>
            <a:br>
              <a:rPr lang="en-US" altLang="en-US" sz="3600" dirty="0" smtClean="0">
                <a:solidFill>
                  <a:schemeClr val="accent2">
                    <a:lumMod val="75000"/>
                  </a:schemeClr>
                </a:solidFill>
              </a:rPr>
            </a:br>
            <a:r>
              <a:rPr lang="en-US" altLang="en-US" sz="3600" dirty="0" smtClean="0">
                <a:solidFill>
                  <a:schemeClr val="accent2">
                    <a:lumMod val="75000"/>
                  </a:schemeClr>
                </a:solidFill>
              </a:rPr>
              <a:t>Effective Data-Based Problem-Solving</a:t>
            </a:r>
          </a:p>
        </p:txBody>
      </p:sp>
      <p:sp>
        <p:nvSpPr>
          <p:cNvPr id="299011" name="Content Placeholder 2"/>
          <p:cNvSpPr>
            <a:spLocks noGrp="1"/>
          </p:cNvSpPr>
          <p:nvPr>
            <p:ph idx="1"/>
          </p:nvPr>
        </p:nvSpPr>
        <p:spPr>
          <a:xfrm>
            <a:off x="439738" y="1371600"/>
            <a:ext cx="8018462" cy="4605338"/>
          </a:xfrm>
        </p:spPr>
        <p:txBody>
          <a:bodyPr>
            <a:normAutofit lnSpcReduction="10000"/>
          </a:bodyPr>
          <a:lstStyle/>
          <a:p>
            <a:pPr marL="0" indent="0" eaLnBrk="1" hangingPunct="1">
              <a:buNone/>
            </a:pPr>
            <a:r>
              <a:rPr lang="en-US" altLang="en-US" b="1" dirty="0" smtClean="0">
                <a:solidFill>
                  <a:srgbClr val="003A74"/>
                </a:solidFill>
                <a:latin typeface="Arial" panose="020B0604020202020204" pitchFamily="34" charset="0"/>
                <a:cs typeface="Arial" panose="020B0604020202020204" pitchFamily="34" charset="0"/>
              </a:rPr>
              <a:t>Basic information </a:t>
            </a:r>
          </a:p>
          <a:p>
            <a:pPr marL="914400" lvl="1" indent="-457200" eaLnBrk="1" hangingPunct="1">
              <a:buFont typeface="Century Gothic" panose="020B0502020202020204" pitchFamily="34" charset="0"/>
              <a:buAutoNum type="arabicPeriod"/>
            </a:pPr>
            <a:r>
              <a:rPr lang="en-US" altLang="en-US" sz="2400" dirty="0" smtClean="0">
                <a:latin typeface="Arial" panose="020B0604020202020204" pitchFamily="34" charset="0"/>
                <a:cs typeface="Arial" panose="020B0604020202020204" pitchFamily="34" charset="0"/>
              </a:rPr>
              <a:t>Who</a:t>
            </a:r>
          </a:p>
          <a:p>
            <a:pPr marL="914400" lvl="1" indent="-457200" eaLnBrk="1" hangingPunct="1">
              <a:buFont typeface="Century Gothic" panose="020B0502020202020204" pitchFamily="34" charset="0"/>
              <a:buAutoNum type="arabicPeriod"/>
            </a:pPr>
            <a:r>
              <a:rPr lang="en-US" altLang="en-US" sz="2400" dirty="0" smtClean="0">
                <a:latin typeface="Arial" panose="020B0604020202020204" pitchFamily="34" charset="0"/>
                <a:cs typeface="Arial" panose="020B0604020202020204" pitchFamily="34" charset="0"/>
              </a:rPr>
              <a:t>What </a:t>
            </a:r>
          </a:p>
          <a:p>
            <a:pPr marL="914400" lvl="1" indent="-457200" eaLnBrk="1" hangingPunct="1">
              <a:buFont typeface="Century Gothic" panose="020B0502020202020204" pitchFamily="34" charset="0"/>
              <a:buAutoNum type="arabicPeriod"/>
            </a:pPr>
            <a:r>
              <a:rPr lang="en-US" altLang="en-US" sz="2400" dirty="0" smtClean="0">
                <a:latin typeface="Arial" panose="020B0604020202020204" pitchFamily="34" charset="0"/>
                <a:cs typeface="Arial" panose="020B0604020202020204" pitchFamily="34" charset="0"/>
              </a:rPr>
              <a:t>Where</a:t>
            </a:r>
          </a:p>
          <a:p>
            <a:pPr marL="914400" lvl="1" indent="-457200" eaLnBrk="1" hangingPunct="1">
              <a:buFont typeface="Century Gothic" panose="020B0502020202020204" pitchFamily="34" charset="0"/>
              <a:buAutoNum type="arabicPeriod"/>
            </a:pPr>
            <a:r>
              <a:rPr lang="en-US" altLang="en-US" sz="2400" dirty="0" smtClean="0">
                <a:latin typeface="Arial" panose="020B0604020202020204" pitchFamily="34" charset="0"/>
                <a:cs typeface="Arial" panose="020B0604020202020204" pitchFamily="34" charset="0"/>
              </a:rPr>
              <a:t>When</a:t>
            </a:r>
          </a:p>
          <a:p>
            <a:pPr marL="914400" lvl="1" indent="-457200" eaLnBrk="1" hangingPunct="1">
              <a:buFont typeface="Century Gothic" panose="020B0502020202020204" pitchFamily="34" charset="0"/>
              <a:buAutoNum type="arabicPeriod"/>
            </a:pPr>
            <a:r>
              <a:rPr lang="en-US" altLang="en-US" sz="2400" dirty="0" smtClean="0">
                <a:latin typeface="Arial" panose="020B0604020202020204" pitchFamily="34" charset="0"/>
                <a:cs typeface="Arial" panose="020B0604020202020204" pitchFamily="34" charset="0"/>
              </a:rPr>
              <a:t>Why/Motivation (often missing)</a:t>
            </a:r>
          </a:p>
          <a:p>
            <a:pPr marL="0" indent="0" eaLnBrk="1" hangingPunct="1">
              <a:spcBef>
                <a:spcPct val="50000"/>
              </a:spcBef>
              <a:buNone/>
            </a:pPr>
            <a:r>
              <a:rPr lang="en-US" altLang="en-US" b="1" dirty="0" smtClean="0">
                <a:solidFill>
                  <a:srgbClr val="003A74"/>
                </a:solidFill>
                <a:latin typeface="Arial" panose="020B0604020202020204" pitchFamily="34" charset="0"/>
                <a:cs typeface="Arial" panose="020B0604020202020204" pitchFamily="34" charset="0"/>
              </a:rPr>
              <a:t>Additional information</a:t>
            </a:r>
          </a:p>
          <a:p>
            <a:pPr marL="914400" lvl="1" indent="-457200" eaLnBrk="1" hangingPunct="1">
              <a:buFont typeface="Century Gothic" panose="020B0502020202020204" pitchFamily="34" charset="0"/>
              <a:buAutoNum type="arabicPeriod"/>
            </a:pPr>
            <a:r>
              <a:rPr lang="en-US" altLang="en-US" sz="2400" dirty="0" smtClean="0">
                <a:latin typeface="Arial" panose="020B0604020202020204" pitchFamily="34" charset="0"/>
                <a:cs typeface="Arial" panose="020B0604020202020204" pitchFamily="34" charset="0"/>
              </a:rPr>
              <a:t>Context: Activity/event occurring at the time of incident</a:t>
            </a:r>
          </a:p>
          <a:p>
            <a:pPr marL="1828800" lvl="3" indent="-457200" eaLnBrk="1" hangingPunct="1">
              <a:buFont typeface="Century Gothic" panose="020B0502020202020204" pitchFamily="34" charset="0"/>
              <a:buAutoNum type="alphaLcPeriod"/>
            </a:pPr>
            <a:r>
              <a:rPr lang="en-US" altLang="en-US" dirty="0" smtClean="0">
                <a:latin typeface="Arial" panose="020B0604020202020204" pitchFamily="34" charset="0"/>
                <a:cs typeface="Arial" panose="020B0604020202020204" pitchFamily="34" charset="0"/>
              </a:rPr>
              <a:t>transition, whole group instruction, seatwork, small group</a:t>
            </a:r>
          </a:p>
          <a:p>
            <a:pPr marL="914400" lvl="1" indent="-457200" eaLnBrk="1" hangingPunct="1">
              <a:buFont typeface="Century Gothic" panose="020B0502020202020204" pitchFamily="34" charset="0"/>
              <a:buAutoNum type="arabicPeriod"/>
            </a:pPr>
            <a:r>
              <a:rPr lang="en-US" altLang="en-US" sz="2400" dirty="0" smtClean="0">
                <a:latin typeface="Arial" panose="020B0604020202020204" pitchFamily="34" charset="0"/>
                <a:cs typeface="Arial" panose="020B0604020202020204" pitchFamily="34" charset="0"/>
              </a:rPr>
              <a:t>Others Involved: Peers, Adults</a:t>
            </a:r>
          </a:p>
        </p:txBody>
      </p:sp>
      <p:sp>
        <p:nvSpPr>
          <p:cNvPr id="2" name="Slide Number Placeholder 1"/>
          <p:cNvSpPr>
            <a:spLocks noGrp="1"/>
          </p:cNvSpPr>
          <p:nvPr>
            <p:ph type="sldNum" sz="quarter" idx="4294967295"/>
          </p:nvPr>
        </p:nvSpPr>
        <p:spPr>
          <a:xfrm>
            <a:off x="6324600" y="6367992"/>
            <a:ext cx="609600" cy="365125"/>
          </a:xfrm>
          <a:prstGeom prst="rect">
            <a:avLst/>
          </a:prstGeom>
        </p:spPr>
        <p:txBody>
          <a:bodyPr/>
          <a:lstStyle/>
          <a:p>
            <a:fld id="{0A34F8DD-7804-4F7D-91B6-26F9462BFA1A}" type="slidenum">
              <a:rPr lang="en-US" smtClean="0"/>
              <a:pPr/>
              <a:t>26</a:t>
            </a:fld>
            <a:endParaRPr lang="en-US"/>
          </a:p>
        </p:txBody>
      </p:sp>
    </p:spTree>
    <p:extLst>
      <p:ext uri="{BB962C8B-B14F-4D97-AF65-F5344CB8AC3E}">
        <p14:creationId xmlns:p14="http://schemas.microsoft.com/office/powerpoint/2010/main" val="358400416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3402910711"/>
              </p:ext>
            </p:extLst>
          </p:nvPr>
        </p:nvGraphicFramePr>
        <p:xfrm>
          <a:off x="870857" y="98426"/>
          <a:ext cx="7387772" cy="5908032"/>
        </p:xfrm>
        <a:graphic>
          <a:graphicData uri="http://schemas.openxmlformats.org/presentationml/2006/ole">
            <mc:AlternateContent xmlns:mc="http://schemas.openxmlformats.org/markup-compatibility/2006">
              <mc:Choice xmlns:v="urn:schemas-microsoft-com:vml" Requires="v">
                <p:oleObj spid="_x0000_s1052" name="Acrobat Document" r:id="rId4" imgW="4663359" imgH="6035040" progId="AcroExch.Document.11">
                  <p:embed/>
                </p:oleObj>
              </mc:Choice>
              <mc:Fallback>
                <p:oleObj name="Acrobat Document" r:id="rId4" imgW="4663359" imgH="6035040" progId="AcroExch.Document.11">
                  <p:embed/>
                  <p:pic>
                    <p:nvPicPr>
                      <p:cNvPr id="0" name=""/>
                      <p:cNvPicPr/>
                      <p:nvPr/>
                    </p:nvPicPr>
                    <p:blipFill>
                      <a:blip r:embed="rId5"/>
                      <a:stretch>
                        <a:fillRect/>
                      </a:stretch>
                    </p:blipFill>
                    <p:spPr>
                      <a:xfrm>
                        <a:off x="870857" y="98426"/>
                        <a:ext cx="7387772" cy="5908032"/>
                      </a:xfrm>
                      <a:prstGeom prst="rect">
                        <a:avLst/>
                      </a:prstGeom>
                    </p:spPr>
                  </p:pic>
                </p:oleObj>
              </mc:Fallback>
            </mc:AlternateContent>
          </a:graphicData>
        </a:graphic>
      </p:graphicFrame>
      <p:sp>
        <p:nvSpPr>
          <p:cNvPr id="3" name="TextBox 2"/>
          <p:cNvSpPr txBox="1"/>
          <p:nvPr/>
        </p:nvSpPr>
        <p:spPr>
          <a:xfrm>
            <a:off x="7192177" y="4102614"/>
            <a:ext cx="1804331" cy="1754326"/>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sz="2200" dirty="0" smtClean="0">
                <a:solidFill>
                  <a:srgbClr val="577293"/>
                </a:solidFill>
                <a:latin typeface="Arial" charset="0"/>
                <a:ea typeface="ＭＳ Ｐゴシック" charset="0"/>
                <a:cs typeface="Arial" charset="0"/>
              </a:rPr>
              <a:t>Resource</a:t>
            </a:r>
            <a:r>
              <a:rPr lang="en-US" sz="2200" dirty="0">
                <a:solidFill>
                  <a:schemeClr val="bg1">
                    <a:lumMod val="50000"/>
                  </a:schemeClr>
                </a:solidFill>
                <a:latin typeface="Arial" charset="0"/>
                <a:ea typeface="ＭＳ Ｐゴシック" charset="0"/>
                <a:cs typeface="Arial" charset="0"/>
              </a:rPr>
              <a:t>: </a:t>
            </a:r>
            <a:r>
              <a:rPr lang="en-US" sz="2200" dirty="0" smtClean="0">
                <a:solidFill>
                  <a:schemeClr val="bg1">
                    <a:lumMod val="50000"/>
                  </a:schemeClr>
                </a:solidFill>
                <a:latin typeface="Arial" charset="0"/>
                <a:ea typeface="ＭＳ Ｐゴシック" charset="0"/>
                <a:cs typeface="Arial" charset="0"/>
              </a:rPr>
              <a:t>‘Minor forms #1’ in Attachments</a:t>
            </a:r>
          </a:p>
          <a:p>
            <a:pPr algn="ctr"/>
            <a:endParaRPr lang="en-US" sz="1000" dirty="0">
              <a:solidFill>
                <a:srgbClr val="7F7F7F"/>
              </a:solidFill>
              <a:latin typeface="Arial" charset="0"/>
              <a:ea typeface="ＭＳ Ｐゴシック" charset="0"/>
              <a:cs typeface="Arial" charset="0"/>
            </a:endParaRPr>
          </a:p>
        </p:txBody>
      </p:sp>
    </p:spTree>
    <p:extLst>
      <p:ext uri="{BB962C8B-B14F-4D97-AF65-F5344CB8AC3E}">
        <p14:creationId xmlns:p14="http://schemas.microsoft.com/office/powerpoint/2010/main" val="3121301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30629" y="131989"/>
            <a:ext cx="8853714" cy="5834063"/>
          </a:xfrm>
          <a:prstGeom prst="rect">
            <a:avLst/>
          </a:prstGeom>
        </p:spPr>
      </p:pic>
      <p:sp>
        <p:nvSpPr>
          <p:cNvPr id="3" name="TextBox 2"/>
          <p:cNvSpPr txBox="1"/>
          <p:nvPr/>
        </p:nvSpPr>
        <p:spPr>
          <a:xfrm rot="469466">
            <a:off x="7446267" y="2770138"/>
            <a:ext cx="1471190" cy="1508105"/>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dirty="0" smtClean="0">
                <a:solidFill>
                  <a:srgbClr val="577293"/>
                </a:solidFill>
                <a:latin typeface="Arial" charset="0"/>
                <a:ea typeface="ＭＳ Ｐゴシック" charset="0"/>
                <a:cs typeface="Arial" charset="0"/>
              </a:rPr>
              <a:t>Resource</a:t>
            </a:r>
            <a:r>
              <a:rPr lang="en-US" dirty="0">
                <a:solidFill>
                  <a:schemeClr val="bg1">
                    <a:lumMod val="50000"/>
                  </a:schemeClr>
                </a:solidFill>
                <a:latin typeface="Arial" charset="0"/>
                <a:ea typeface="ＭＳ Ｐゴシック" charset="0"/>
                <a:cs typeface="Arial" charset="0"/>
              </a:rPr>
              <a:t>: </a:t>
            </a:r>
            <a:r>
              <a:rPr lang="en-US" dirty="0" smtClean="0">
                <a:solidFill>
                  <a:schemeClr val="bg1">
                    <a:lumMod val="50000"/>
                  </a:schemeClr>
                </a:solidFill>
                <a:latin typeface="Arial" charset="0"/>
                <a:ea typeface="ＭＳ Ｐゴシック" charset="0"/>
                <a:cs typeface="Arial" charset="0"/>
              </a:rPr>
              <a:t>‘Minor forms #2’ in Attachments</a:t>
            </a:r>
          </a:p>
          <a:p>
            <a:pPr algn="ctr"/>
            <a:endParaRPr lang="en-US" sz="1000" dirty="0">
              <a:solidFill>
                <a:srgbClr val="7F7F7F"/>
              </a:solidFill>
              <a:latin typeface="Arial" charset="0"/>
              <a:ea typeface="ＭＳ Ｐゴシック" charset="0"/>
              <a:cs typeface="Arial" charset="0"/>
            </a:endParaRPr>
          </a:p>
        </p:txBody>
      </p:sp>
    </p:spTree>
    <p:extLst>
      <p:ext uri="{BB962C8B-B14F-4D97-AF65-F5344CB8AC3E}">
        <p14:creationId xmlns:p14="http://schemas.microsoft.com/office/powerpoint/2010/main" val="3627940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asis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361" y="642730"/>
            <a:ext cx="4064000" cy="4064000"/>
          </a:xfrm>
          <a:prstGeom prst="rect">
            <a:avLst/>
          </a:prstGeom>
        </p:spPr>
      </p:pic>
      <p:sp>
        <p:nvSpPr>
          <p:cNvPr id="4" name="TextBox 3"/>
          <p:cNvSpPr txBox="1"/>
          <p:nvPr/>
        </p:nvSpPr>
        <p:spPr>
          <a:xfrm>
            <a:off x="5141843" y="1298711"/>
            <a:ext cx="3220279" cy="2554545"/>
          </a:xfrm>
          <a:prstGeom prst="rect">
            <a:avLst/>
          </a:prstGeom>
          <a:noFill/>
        </p:spPr>
        <p:txBody>
          <a:bodyPr wrap="square" rtlCol="0">
            <a:spAutoFit/>
          </a:bodyPr>
          <a:lstStyle/>
          <a:p>
            <a:r>
              <a:rPr lang="en-US" sz="3200" b="1" dirty="0" smtClean="0"/>
              <a:t>BASIS 3.0 is the data collection system for office discipline</a:t>
            </a:r>
          </a:p>
          <a:p>
            <a:r>
              <a:rPr lang="en-US" sz="3200" b="1" dirty="0" smtClean="0"/>
              <a:t>Referrals.</a:t>
            </a:r>
            <a:endParaRPr lang="en-US" sz="3200" b="1" dirty="0"/>
          </a:p>
        </p:txBody>
      </p:sp>
    </p:spTree>
    <p:extLst>
      <p:ext uri="{BB962C8B-B14F-4D97-AF65-F5344CB8AC3E}">
        <p14:creationId xmlns:p14="http://schemas.microsoft.com/office/powerpoint/2010/main" val="130263898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46803" y="1344705"/>
            <a:ext cx="8544950" cy="4679577"/>
          </a:xfrm>
          <a:prstGeom prst="rect">
            <a:avLst/>
          </a:prstGeom>
        </p:spPr>
      </p:pic>
      <p:sp>
        <p:nvSpPr>
          <p:cNvPr id="4" name="Down Arrow 3"/>
          <p:cNvSpPr/>
          <p:nvPr/>
        </p:nvSpPr>
        <p:spPr>
          <a:xfrm>
            <a:off x="1635162" y="1516829"/>
            <a:ext cx="279699" cy="40879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Left Arrow 4"/>
          <p:cNvSpPr/>
          <p:nvPr/>
        </p:nvSpPr>
        <p:spPr>
          <a:xfrm>
            <a:off x="2076226" y="2291379"/>
            <a:ext cx="484094" cy="153295"/>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650170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06824"/>
            <a:ext cx="9144000" cy="4830183"/>
          </a:xfrm>
          <a:prstGeom prst="rect">
            <a:avLst/>
          </a:prstGeom>
        </p:spPr>
      </p:pic>
      <p:sp>
        <p:nvSpPr>
          <p:cNvPr id="3" name="Right Arrow 2"/>
          <p:cNvSpPr/>
          <p:nvPr/>
        </p:nvSpPr>
        <p:spPr>
          <a:xfrm>
            <a:off x="2162825" y="3980330"/>
            <a:ext cx="978408"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611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5609" y="355002"/>
            <a:ext cx="8369449" cy="5528417"/>
          </a:xfrm>
          <a:prstGeom prst="rect">
            <a:avLst/>
          </a:prstGeom>
        </p:spPr>
      </p:pic>
      <p:sp>
        <p:nvSpPr>
          <p:cNvPr id="4" name="Left Arrow 3"/>
          <p:cNvSpPr/>
          <p:nvPr/>
        </p:nvSpPr>
        <p:spPr>
          <a:xfrm>
            <a:off x="1721223" y="1904103"/>
            <a:ext cx="688490" cy="311971"/>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06439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109662" y="1033462"/>
            <a:ext cx="6924675" cy="4791075"/>
          </a:xfrm>
          <a:prstGeom prst="rect">
            <a:avLst/>
          </a:prstGeom>
        </p:spPr>
      </p:pic>
    </p:spTree>
    <p:extLst>
      <p:ext uri="{BB962C8B-B14F-4D97-AF65-F5344CB8AC3E}">
        <p14:creationId xmlns:p14="http://schemas.microsoft.com/office/powerpoint/2010/main" val="326222345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5609" y="355002"/>
            <a:ext cx="8369449" cy="5528417"/>
          </a:xfrm>
          <a:prstGeom prst="rect">
            <a:avLst/>
          </a:prstGeom>
        </p:spPr>
      </p:pic>
      <p:sp>
        <p:nvSpPr>
          <p:cNvPr id="2" name="Left Arrow 1"/>
          <p:cNvSpPr/>
          <p:nvPr/>
        </p:nvSpPr>
        <p:spPr>
          <a:xfrm>
            <a:off x="4658061" y="2135124"/>
            <a:ext cx="978408" cy="484632"/>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Tree>
    <p:extLst>
      <p:ext uri="{BB962C8B-B14F-4D97-AF65-F5344CB8AC3E}">
        <p14:creationId xmlns:p14="http://schemas.microsoft.com/office/powerpoint/2010/main" val="369558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Grp="1"/>
          </p:cNvSpPr>
          <p:nvPr>
            <p:ph type="ctrTitle" idx="4294967295"/>
          </p:nvPr>
        </p:nvSpPr>
        <p:spPr>
          <a:xfrm>
            <a:off x="381000" y="3076686"/>
            <a:ext cx="8458200" cy="2772849"/>
          </a:xfrm>
        </p:spPr>
        <p:txBody>
          <a:bodyPr/>
          <a:lstStyle/>
          <a:p>
            <a:pPr eaLnBrk="1" hangingPunct="1"/>
            <a:r>
              <a:rPr lang="en-US" sz="4800" i="1" dirty="0">
                <a:solidFill>
                  <a:schemeClr val="tx1"/>
                </a:solidFill>
                <a:latin typeface="Century Gothic" charset="0"/>
              </a:rPr>
              <a:t/>
            </a:r>
            <a:br>
              <a:rPr lang="en-US" sz="4800" i="1" dirty="0">
                <a:solidFill>
                  <a:schemeClr val="tx1"/>
                </a:solidFill>
                <a:latin typeface="Century Gothic" charset="0"/>
              </a:rPr>
            </a:br>
            <a:r>
              <a:rPr lang="en-US" sz="4800" i="1" dirty="0" smtClean="0">
                <a:solidFill>
                  <a:schemeClr val="tx1"/>
                </a:solidFill>
                <a:latin typeface="Century Gothic" charset="0"/>
              </a:rPr>
              <a:t/>
            </a:r>
            <a:br>
              <a:rPr lang="en-US" sz="4800" i="1" dirty="0" smtClean="0">
                <a:solidFill>
                  <a:schemeClr val="tx1"/>
                </a:solidFill>
                <a:latin typeface="Century Gothic" charset="0"/>
              </a:rPr>
            </a:br>
            <a:r>
              <a:rPr lang="en-US" sz="4800" i="1" dirty="0">
                <a:solidFill>
                  <a:schemeClr val="tx1"/>
                </a:solidFill>
                <a:latin typeface="Century Gothic" charset="0"/>
              </a:rPr>
              <a:t/>
            </a:r>
            <a:br>
              <a:rPr lang="en-US" sz="4800" i="1" dirty="0">
                <a:solidFill>
                  <a:schemeClr val="tx1"/>
                </a:solidFill>
                <a:latin typeface="Century Gothic" charset="0"/>
              </a:rPr>
            </a:br>
            <a:r>
              <a:rPr lang="en-US" sz="4800" i="1" dirty="0" smtClean="0">
                <a:solidFill>
                  <a:srgbClr val="003A74"/>
                </a:solidFill>
                <a:latin typeface="Century Gothic" charset="0"/>
              </a:rPr>
              <a:t>Effective </a:t>
            </a:r>
            <a:r>
              <a:rPr lang="en-US" sz="4800" i="1" dirty="0">
                <a:solidFill>
                  <a:srgbClr val="003A74"/>
                </a:solidFill>
                <a:latin typeface="Century Gothic" charset="0"/>
              </a:rPr>
              <a:t>Discipline Procedures</a:t>
            </a:r>
            <a:r>
              <a:rPr lang="en-US" sz="3600" i="1" dirty="0">
                <a:solidFill>
                  <a:srgbClr val="003E8A"/>
                </a:solidFill>
                <a:latin typeface="Century Gothic" charset="0"/>
              </a:rPr>
              <a:t/>
            </a:r>
            <a:br>
              <a:rPr lang="en-US" sz="3600" i="1" dirty="0">
                <a:solidFill>
                  <a:srgbClr val="003E8A"/>
                </a:solidFill>
                <a:latin typeface="Century Gothic" charset="0"/>
              </a:rPr>
            </a:br>
            <a:r>
              <a:rPr lang="en-US" sz="3600" i="1" dirty="0">
                <a:solidFill>
                  <a:srgbClr val="003E8A"/>
                </a:solidFill>
                <a:latin typeface="Century Gothic" charset="0"/>
              </a:rPr>
              <a:t/>
            </a:r>
            <a:br>
              <a:rPr lang="en-US" sz="3600" i="1" dirty="0">
                <a:solidFill>
                  <a:srgbClr val="003E8A"/>
                </a:solidFill>
                <a:latin typeface="Century Gothic" charset="0"/>
              </a:rPr>
            </a:br>
            <a:r>
              <a:rPr lang="en-US" i="1" dirty="0" smtClean="0">
                <a:solidFill>
                  <a:schemeClr val="tx1"/>
                </a:solidFill>
                <a:latin typeface="Century Gothic" charset="0"/>
              </a:rPr>
              <a:t>Developing </a:t>
            </a:r>
            <a:r>
              <a:rPr lang="en-US" i="1" dirty="0">
                <a:solidFill>
                  <a:schemeClr val="tx1"/>
                </a:solidFill>
                <a:latin typeface="Century Gothic" charset="0"/>
              </a:rPr>
              <a:t>a Coherent</a:t>
            </a:r>
            <a:br>
              <a:rPr lang="en-US" i="1" dirty="0">
                <a:solidFill>
                  <a:schemeClr val="tx1"/>
                </a:solidFill>
                <a:latin typeface="Century Gothic" charset="0"/>
              </a:rPr>
            </a:br>
            <a:r>
              <a:rPr lang="en-US" i="1" dirty="0">
                <a:solidFill>
                  <a:schemeClr val="tx1"/>
                </a:solidFill>
                <a:latin typeface="Century Gothic" charset="0"/>
              </a:rPr>
              <a:t>Discipline Referral Process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Rectangle 2"/>
          <p:cNvSpPr>
            <a:spLocks noGrp="1"/>
          </p:cNvSpPr>
          <p:nvPr>
            <p:ph type="title" idx="4294967295"/>
          </p:nvPr>
        </p:nvSpPr>
        <p:spPr>
          <a:xfrm>
            <a:off x="0" y="590320"/>
            <a:ext cx="9144000" cy="1162752"/>
          </a:xfrm>
        </p:spPr>
        <p:txBody>
          <a:bodyPr/>
          <a:lstStyle/>
          <a:p>
            <a:pPr eaLnBrk="1" hangingPunct="1"/>
            <a:r>
              <a:rPr lang="en-US" sz="4000" dirty="0">
                <a:latin typeface="Century Gothic" charset="0"/>
              </a:rPr>
              <a:t/>
            </a:r>
            <a:br>
              <a:rPr lang="en-US" sz="4000" dirty="0">
                <a:latin typeface="Century Gothic" charset="0"/>
              </a:rPr>
            </a:br>
            <a:r>
              <a:rPr lang="en-US" dirty="0">
                <a:latin typeface="Century Gothic" charset="0"/>
              </a:rPr>
              <a:t>Discipline Referral Process </a:t>
            </a:r>
            <a:br>
              <a:rPr lang="en-US" dirty="0">
                <a:latin typeface="Century Gothic" charset="0"/>
              </a:rPr>
            </a:br>
            <a:endParaRPr lang="en-US" dirty="0">
              <a:latin typeface="Century Gothic" charset="0"/>
            </a:endParaRPr>
          </a:p>
        </p:txBody>
      </p:sp>
      <p:sp>
        <p:nvSpPr>
          <p:cNvPr id="171011" name="Rectangle 3"/>
          <p:cNvSpPr>
            <a:spLocks noGrp="1"/>
          </p:cNvSpPr>
          <p:nvPr>
            <p:ph type="body" idx="4294967295"/>
          </p:nvPr>
        </p:nvSpPr>
        <p:spPr>
          <a:xfrm>
            <a:off x="381000" y="1520522"/>
            <a:ext cx="8458200" cy="4880277"/>
          </a:xfrm>
        </p:spPr>
        <p:txBody>
          <a:bodyPr>
            <a:normAutofit/>
          </a:bodyPr>
          <a:lstStyle/>
          <a:p>
            <a:pPr marL="57150" indent="0" eaLnBrk="1" hangingPunct="1">
              <a:lnSpc>
                <a:spcPct val="90000"/>
              </a:lnSpc>
              <a:spcBef>
                <a:spcPct val="35000"/>
              </a:spcBef>
              <a:defRPr/>
            </a:pPr>
            <a:r>
              <a:rPr lang="en-US" sz="3300" b="1" dirty="0" smtClean="0">
                <a:solidFill>
                  <a:srgbClr val="003A74"/>
                </a:solidFill>
                <a:latin typeface="Arial" panose="020B0604020202020204" pitchFamily="34" charset="0"/>
                <a:cs typeface="Arial" panose="020B0604020202020204" pitchFamily="34" charset="0"/>
              </a:rPr>
              <a:t>Effective Process</a:t>
            </a:r>
          </a:p>
          <a:p>
            <a:pPr marL="971550" lvl="1" indent="-514350" eaLnBrk="1" hangingPunct="1">
              <a:lnSpc>
                <a:spcPct val="90000"/>
              </a:lnSpc>
              <a:spcBef>
                <a:spcPct val="35000"/>
              </a:spcBef>
              <a:buFont typeface="+mj-lt"/>
              <a:buAutoNum type="arabicPeriod"/>
              <a:defRPr/>
            </a:pPr>
            <a:r>
              <a:rPr lang="en-US" dirty="0" smtClean="0">
                <a:latin typeface="Arial" panose="020B0604020202020204" pitchFamily="34" charset="0"/>
                <a:cs typeface="Arial" panose="020B0604020202020204" pitchFamily="34" charset="0"/>
              </a:rPr>
              <a:t>Includes definitions, responses, &amp; forms</a:t>
            </a:r>
          </a:p>
          <a:p>
            <a:pPr marL="971550" lvl="1" indent="-514350" eaLnBrk="1" hangingPunct="1">
              <a:lnSpc>
                <a:spcPct val="90000"/>
              </a:lnSpc>
              <a:spcBef>
                <a:spcPct val="35000"/>
              </a:spcBef>
              <a:buFont typeface="+mj-lt"/>
              <a:buAutoNum type="arabicPeriod"/>
              <a:defRPr/>
            </a:pPr>
            <a:r>
              <a:rPr lang="en-US" dirty="0" smtClean="0">
                <a:latin typeface="Arial" panose="020B0604020202020204" pitchFamily="34" charset="0"/>
                <a:cs typeface="Arial" panose="020B0604020202020204" pitchFamily="34" charset="0"/>
              </a:rPr>
              <a:t>Facilitates consistency in discipline across campus</a:t>
            </a:r>
          </a:p>
          <a:p>
            <a:pPr marL="971550" lvl="1" indent="-514350" eaLnBrk="1" hangingPunct="1">
              <a:lnSpc>
                <a:spcPct val="90000"/>
              </a:lnSpc>
              <a:spcBef>
                <a:spcPct val="35000"/>
              </a:spcBef>
              <a:buFont typeface="+mj-lt"/>
              <a:buAutoNum type="arabicPeriod"/>
              <a:defRPr/>
            </a:pPr>
            <a:r>
              <a:rPr lang="en-US" dirty="0" smtClean="0">
                <a:latin typeface="Arial" panose="020B0604020202020204" pitchFamily="34" charset="0"/>
                <a:cs typeface="Arial" panose="020B0604020202020204" pitchFamily="34" charset="0"/>
              </a:rPr>
              <a:t>Avoids long delays between the behavior and the disciplinary action</a:t>
            </a:r>
          </a:p>
          <a:p>
            <a:pPr marL="971550" lvl="1" indent="-514350" eaLnBrk="1" hangingPunct="1">
              <a:lnSpc>
                <a:spcPct val="90000"/>
              </a:lnSpc>
              <a:spcBef>
                <a:spcPct val="35000"/>
              </a:spcBef>
              <a:buFont typeface="+mj-lt"/>
              <a:buAutoNum type="arabicPeriod"/>
              <a:defRPr/>
            </a:pPr>
            <a:r>
              <a:rPr lang="en-US" dirty="0" smtClean="0">
                <a:latin typeface="Arial" panose="020B0604020202020204" pitchFamily="34" charset="0"/>
                <a:cs typeface="Arial" panose="020B0604020202020204" pitchFamily="34" charset="0"/>
              </a:rPr>
              <a:t>Communicates with stakeholders </a:t>
            </a:r>
          </a:p>
          <a:p>
            <a:pPr marL="1828800" lvl="3" indent="-457200" eaLnBrk="1" hangingPunct="1">
              <a:lnSpc>
                <a:spcPct val="120000"/>
              </a:lnSpc>
              <a:spcBef>
                <a:spcPts val="600"/>
              </a:spcBef>
              <a:buFont typeface="+mj-lt"/>
              <a:buAutoNum type="alphaLcPeriod"/>
              <a:defRPr/>
            </a:pPr>
            <a:r>
              <a:rPr lang="en-US" sz="2600" b="1" dirty="0" smtClean="0">
                <a:latin typeface="Arial" panose="020B0604020202020204" pitchFamily="34" charset="0"/>
                <a:cs typeface="Arial" panose="020B0604020202020204" pitchFamily="34" charset="0"/>
              </a:rPr>
              <a:t>Staff</a:t>
            </a:r>
            <a:r>
              <a:rPr lang="en-US" sz="2600" dirty="0" smtClean="0">
                <a:latin typeface="Arial" panose="020B0604020202020204" pitchFamily="34" charset="0"/>
                <a:cs typeface="Arial" panose="020B0604020202020204" pitchFamily="34" charset="0"/>
              </a:rPr>
              <a:t> involved</a:t>
            </a:r>
            <a:endParaRPr lang="en-US" sz="2600" dirty="0">
              <a:latin typeface="Arial" panose="020B0604020202020204" pitchFamily="34" charset="0"/>
              <a:cs typeface="Arial" panose="020B0604020202020204" pitchFamily="34" charset="0"/>
            </a:endParaRPr>
          </a:p>
          <a:p>
            <a:pPr marL="1828800" lvl="3" indent="-457200" eaLnBrk="1" hangingPunct="1">
              <a:lnSpc>
                <a:spcPct val="120000"/>
              </a:lnSpc>
              <a:spcBef>
                <a:spcPts val="600"/>
              </a:spcBef>
              <a:buFont typeface="+mj-lt"/>
              <a:buAutoNum type="alphaLcPeriod"/>
              <a:defRPr/>
            </a:pPr>
            <a:r>
              <a:rPr lang="en-US" sz="2600" b="1" dirty="0" smtClean="0">
                <a:latin typeface="Arial" panose="020B0604020202020204" pitchFamily="34" charset="0"/>
                <a:cs typeface="Arial" panose="020B0604020202020204" pitchFamily="34" charset="0"/>
              </a:rPr>
              <a:t>Families</a:t>
            </a:r>
            <a:r>
              <a:rPr lang="en-US" sz="2600" dirty="0" smtClean="0">
                <a:latin typeface="Arial" panose="020B0604020202020204" pitchFamily="34" charset="0"/>
                <a:cs typeface="Arial" panose="020B0604020202020204" pitchFamily="34" charset="0"/>
              </a:rPr>
              <a:t>: Direct, timely notice </a:t>
            </a:r>
            <a:endParaRPr lang="en-US" sz="2600" dirty="0">
              <a:latin typeface="Arial" panose="020B0604020202020204" pitchFamily="34" charset="0"/>
              <a:cs typeface="Arial" panose="020B0604020202020204" pitchFamily="34" charset="0"/>
            </a:endParaRPr>
          </a:p>
          <a:p>
            <a:pPr marL="1828800" lvl="3" indent="-457200" eaLnBrk="1" hangingPunct="1">
              <a:lnSpc>
                <a:spcPct val="120000"/>
              </a:lnSpc>
              <a:spcBef>
                <a:spcPts val="600"/>
              </a:spcBef>
              <a:buFont typeface="+mj-lt"/>
              <a:buAutoNum type="alphaLcPeriod"/>
              <a:defRPr/>
            </a:pPr>
            <a:r>
              <a:rPr lang="en-US" sz="2600" b="1" dirty="0" smtClean="0">
                <a:latin typeface="Arial" panose="020B0604020202020204" pitchFamily="34" charset="0"/>
                <a:cs typeface="Arial" panose="020B0604020202020204" pitchFamily="34" charset="0"/>
              </a:rPr>
              <a:t>Students</a:t>
            </a:r>
            <a:r>
              <a:rPr lang="en-US" sz="2600" dirty="0" smtClean="0">
                <a:latin typeface="Arial" panose="020B0604020202020204" pitchFamily="34" charset="0"/>
                <a:cs typeface="Arial" panose="020B0604020202020204" pitchFamily="34" charset="0"/>
              </a:rPr>
              <a:t>: Reviews their responsibilities </a:t>
            </a:r>
          </a:p>
          <a:p>
            <a:pPr marL="971550" lvl="1" indent="-514350" eaLnBrk="1" hangingPunct="1">
              <a:spcBef>
                <a:spcPct val="50000"/>
              </a:spcBef>
              <a:buFont typeface="+mj-lt"/>
              <a:buAutoNum type="arabicPeriod"/>
              <a:defRPr/>
            </a:pPr>
            <a:r>
              <a:rPr lang="en-US" dirty="0" smtClean="0">
                <a:latin typeface="Arial" panose="020B0604020202020204" pitchFamily="34" charset="0"/>
                <a:cs typeface="Arial" panose="020B0604020202020204" pitchFamily="34" charset="0"/>
              </a:rPr>
              <a:t>Establishes re-entry procedures for staff and students </a:t>
            </a:r>
          </a:p>
          <a:p>
            <a:pPr marL="971550" lvl="1" indent="-514350" eaLnBrk="1" hangingPunct="1">
              <a:lnSpc>
                <a:spcPct val="90000"/>
              </a:lnSpc>
              <a:spcBef>
                <a:spcPct val="35000"/>
              </a:spcBef>
              <a:buFont typeface="+mj-lt"/>
              <a:buAutoNum type="arabicPeriod"/>
              <a:defRPr/>
            </a:pPr>
            <a:r>
              <a:rPr lang="en-US" dirty="0" smtClean="0">
                <a:latin typeface="Arial" panose="020B0604020202020204" pitchFamily="34" charset="0"/>
                <a:cs typeface="Arial" panose="020B0604020202020204" pitchFamily="34" charset="0"/>
              </a:rPr>
              <a:t>Implemented with fidelity to facilitate data-based problem-solving</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99010" name="Group 47"/>
          <p:cNvGrpSpPr>
            <a:grpSpLocks/>
          </p:cNvGrpSpPr>
          <p:nvPr/>
        </p:nvGrpSpPr>
        <p:grpSpPr bwMode="auto">
          <a:xfrm>
            <a:off x="0" y="143235"/>
            <a:ext cx="11506200" cy="6616700"/>
            <a:chOff x="76200" y="139700"/>
            <a:chExt cx="11506200" cy="6616700"/>
          </a:xfrm>
        </p:grpSpPr>
        <p:sp>
          <p:nvSpPr>
            <p:cNvPr id="299012" name="Text Box 36"/>
            <p:cNvSpPr txBox="1">
              <a:spLocks noChangeArrowheads="1"/>
            </p:cNvSpPr>
            <p:nvPr/>
          </p:nvSpPr>
          <p:spPr bwMode="auto">
            <a:xfrm>
              <a:off x="3632200" y="806441"/>
              <a:ext cx="2743200" cy="336139"/>
            </a:xfrm>
            <a:prstGeom prst="rect">
              <a:avLst/>
            </a:prstGeom>
            <a:solidFill>
              <a:srgbClr val="FFFFFF"/>
            </a:solidFill>
            <a:ln w="9525">
              <a:solidFill>
                <a:srgbClr val="000000"/>
              </a:solidFill>
              <a:miter lim="800000"/>
              <a:headEnd/>
              <a:tailEnd/>
            </a:ln>
          </p:spPr>
          <p:txBody>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100" b="0">
                  <a:solidFill>
                    <a:schemeClr val="tx1"/>
                  </a:solidFill>
                  <a:latin typeface="Arial" charset="0"/>
                  <a:cs typeface="ＭＳ Ｐゴシック" charset="0"/>
                </a:rPr>
                <a:t>Observe and identify problem behavior</a:t>
              </a:r>
            </a:p>
          </p:txBody>
        </p:sp>
        <p:sp>
          <p:nvSpPr>
            <p:cNvPr id="299013" name="Line 35"/>
            <p:cNvSpPr>
              <a:spLocks noChangeShapeType="1"/>
            </p:cNvSpPr>
            <p:nvPr/>
          </p:nvSpPr>
          <p:spPr bwMode="auto">
            <a:xfrm>
              <a:off x="5007152" y="1142580"/>
              <a:ext cx="0" cy="252104"/>
            </a:xfrm>
            <a:prstGeom prst="line">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299014" name="Text Box 6"/>
            <p:cNvSpPr txBox="1">
              <a:spLocks noChangeArrowheads="1"/>
            </p:cNvSpPr>
            <p:nvPr/>
          </p:nvSpPr>
          <p:spPr bwMode="auto">
            <a:xfrm>
              <a:off x="3213100" y="2335793"/>
              <a:ext cx="3715556" cy="357613"/>
            </a:xfrm>
            <a:prstGeom prst="rect">
              <a:avLst/>
            </a:prstGeom>
            <a:solidFill>
              <a:srgbClr val="FFFFFF"/>
            </a:solidFill>
            <a:ln w="9525">
              <a:solidFill>
                <a:srgbClr val="000000"/>
              </a:solidFill>
              <a:miter lim="800000"/>
              <a:headEnd/>
              <a:tailEnd/>
            </a:ln>
          </p:spPr>
          <p:txBody>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a:spcBef>
                  <a:spcPct val="20000"/>
                </a:spcBef>
              </a:pPr>
              <a:r>
                <a:rPr lang="en-US" sz="1000">
                  <a:solidFill>
                    <a:schemeClr val="tx1"/>
                  </a:solidFill>
                  <a:latin typeface="Arial" charset="0"/>
                  <a:cs typeface="ＭＳ Ｐゴシック" charset="0"/>
                </a:rPr>
                <a:t>Teacher/Staff</a:t>
              </a:r>
              <a:r>
                <a:rPr lang="en-US" sz="1000" b="0">
                  <a:solidFill>
                    <a:schemeClr val="tx1"/>
                  </a:solidFill>
                  <a:latin typeface="Arial" charset="0"/>
                  <a:cs typeface="ＭＳ Ｐゴシック" charset="0"/>
                </a:rPr>
                <a:t>          vs.          </a:t>
              </a:r>
              <a:r>
                <a:rPr lang="en-US" sz="1000">
                  <a:solidFill>
                    <a:schemeClr val="tx1"/>
                  </a:solidFill>
                  <a:latin typeface="Arial" charset="0"/>
                  <a:cs typeface="ＭＳ Ｐゴシック" charset="0"/>
                </a:rPr>
                <a:t>Administration</a:t>
              </a:r>
            </a:p>
            <a:p>
              <a:pPr algn="ctr">
                <a:spcBef>
                  <a:spcPct val="20000"/>
                </a:spcBef>
              </a:pPr>
              <a:r>
                <a:rPr lang="en-US" sz="1000" b="0">
                  <a:solidFill>
                    <a:schemeClr val="tx1"/>
                  </a:solidFill>
                  <a:latin typeface="Arial" charset="0"/>
                  <a:cs typeface="ＭＳ Ｐゴシック" charset="0"/>
                </a:rPr>
                <a:t> Managed                               Managed                  </a:t>
              </a:r>
              <a:endParaRPr lang="en-US" sz="1000" b="0">
                <a:solidFill>
                  <a:schemeClr val="tx1"/>
                </a:solidFill>
                <a:latin typeface="Arial" charset="0"/>
                <a:cs typeface="Arial" charset="0"/>
              </a:endParaRPr>
            </a:p>
          </p:txBody>
        </p:sp>
        <p:sp>
          <p:nvSpPr>
            <p:cNvPr id="669730" name="Text Box 34"/>
            <p:cNvSpPr txBox="1">
              <a:spLocks noChangeArrowheads="1"/>
            </p:cNvSpPr>
            <p:nvPr/>
          </p:nvSpPr>
          <p:spPr bwMode="auto">
            <a:xfrm>
              <a:off x="3073400" y="2752725"/>
              <a:ext cx="1984375" cy="3141663"/>
            </a:xfrm>
            <a:prstGeom prst="rect">
              <a:avLst/>
            </a:prstGeom>
            <a:solidFill>
              <a:srgbClr val="FFFF66"/>
            </a:solidFill>
            <a:ln w="25400">
              <a:solidFill>
                <a:srgbClr val="C00000"/>
              </a:solidFill>
              <a:miter lim="800000"/>
              <a:headEnd/>
              <a:tailEnd/>
            </a:ln>
            <a:effectLst>
              <a:outerShdw blurRad="63500" dist="38100" dir="2700000" algn="tl" rotWithShape="0">
                <a:srgbClr val="000000">
                  <a:alpha val="39998"/>
                </a:srgbClr>
              </a:outerShdw>
            </a:effectLst>
          </p:spPr>
          <p:txBody>
            <a:bodyPr/>
            <a:lstStyle>
              <a:lvl1pPr eaLnBrk="0" hangingPunct="0">
                <a:tabLst>
                  <a:tab pos="457200" algn="r"/>
                  <a:tab pos="2743200" algn="ctr"/>
                  <a:tab pos="5486400" algn="r"/>
                </a:tabLst>
                <a:defRPr sz="2800" b="1">
                  <a:solidFill>
                    <a:srgbClr val="8CC63F"/>
                  </a:solidFill>
                  <a:latin typeface="Century Gothic" pitchFamily="34" charset="0"/>
                  <a:ea typeface="MS PGothic" pitchFamily="34" charset="-128"/>
                </a:defRPr>
              </a:lvl1pPr>
              <a:lvl2pPr marL="742950" indent="-285750" eaLnBrk="0" hangingPunct="0">
                <a:tabLst>
                  <a:tab pos="457200" algn="r"/>
                  <a:tab pos="2743200" algn="ctr"/>
                  <a:tab pos="5486400" algn="r"/>
                </a:tabLst>
                <a:defRPr sz="2800" b="1">
                  <a:solidFill>
                    <a:srgbClr val="8CC63F"/>
                  </a:solidFill>
                  <a:latin typeface="Century Gothic" pitchFamily="34" charset="0"/>
                  <a:ea typeface="MS PGothic" pitchFamily="34" charset="-128"/>
                </a:defRPr>
              </a:lvl2pPr>
              <a:lvl3pPr marL="1143000" indent="-228600" eaLnBrk="0" hangingPunct="0">
                <a:tabLst>
                  <a:tab pos="457200" algn="r"/>
                  <a:tab pos="2743200" algn="ctr"/>
                  <a:tab pos="5486400" algn="r"/>
                </a:tabLst>
                <a:defRPr sz="2800" b="1">
                  <a:solidFill>
                    <a:srgbClr val="8CC63F"/>
                  </a:solidFill>
                  <a:latin typeface="Century Gothic" pitchFamily="34" charset="0"/>
                  <a:ea typeface="MS PGothic" pitchFamily="34" charset="-128"/>
                </a:defRPr>
              </a:lvl3pPr>
              <a:lvl4pPr marL="1600200" indent="-228600" eaLnBrk="0" hangingPunct="0">
                <a:tabLst>
                  <a:tab pos="457200" algn="r"/>
                  <a:tab pos="2743200" algn="ctr"/>
                  <a:tab pos="5486400" algn="r"/>
                </a:tabLst>
                <a:defRPr sz="2800" b="1">
                  <a:solidFill>
                    <a:srgbClr val="8CC63F"/>
                  </a:solidFill>
                  <a:latin typeface="Century Gothic" pitchFamily="34" charset="0"/>
                  <a:ea typeface="MS PGothic" pitchFamily="34" charset="-128"/>
                </a:defRPr>
              </a:lvl4pPr>
              <a:lvl5pPr marL="2057400" indent="-228600" eaLnBrk="0" hangingPunct="0">
                <a:tabLst>
                  <a:tab pos="457200" algn="r"/>
                  <a:tab pos="2743200" algn="ctr"/>
                  <a:tab pos="5486400" algn="r"/>
                </a:tabLst>
                <a:defRPr sz="2800" b="1">
                  <a:solidFill>
                    <a:srgbClr val="8CC63F"/>
                  </a:solidFill>
                  <a:latin typeface="Century Gothic" pitchFamily="34" charset="0"/>
                  <a:ea typeface="MS PGothic" pitchFamily="34" charset="-128"/>
                </a:defRPr>
              </a:lvl5pPr>
              <a:lvl6pPr marL="2514600" indent="-228600" eaLnBrk="0" fontAlgn="base" hangingPunct="0">
                <a:spcBef>
                  <a:spcPct val="0"/>
                </a:spcBef>
                <a:spcAft>
                  <a:spcPct val="0"/>
                </a:spcAft>
                <a:tabLst>
                  <a:tab pos="457200" algn="r"/>
                  <a:tab pos="2743200" algn="ctr"/>
                  <a:tab pos="5486400" algn="r"/>
                </a:tabLst>
                <a:defRPr sz="2800" b="1">
                  <a:solidFill>
                    <a:srgbClr val="8CC63F"/>
                  </a:solidFill>
                  <a:latin typeface="Century Gothic" pitchFamily="34" charset="0"/>
                  <a:ea typeface="MS PGothic" pitchFamily="34" charset="-128"/>
                </a:defRPr>
              </a:lvl6pPr>
              <a:lvl7pPr marL="2971800" indent="-228600" eaLnBrk="0" fontAlgn="base" hangingPunct="0">
                <a:spcBef>
                  <a:spcPct val="0"/>
                </a:spcBef>
                <a:spcAft>
                  <a:spcPct val="0"/>
                </a:spcAft>
                <a:tabLst>
                  <a:tab pos="457200" algn="r"/>
                  <a:tab pos="2743200" algn="ctr"/>
                  <a:tab pos="5486400" algn="r"/>
                </a:tabLst>
                <a:defRPr sz="2800" b="1">
                  <a:solidFill>
                    <a:srgbClr val="8CC63F"/>
                  </a:solidFill>
                  <a:latin typeface="Century Gothic" pitchFamily="34" charset="0"/>
                  <a:ea typeface="MS PGothic" pitchFamily="34" charset="-128"/>
                </a:defRPr>
              </a:lvl7pPr>
              <a:lvl8pPr marL="3429000" indent="-228600" eaLnBrk="0" fontAlgn="base" hangingPunct="0">
                <a:spcBef>
                  <a:spcPct val="0"/>
                </a:spcBef>
                <a:spcAft>
                  <a:spcPct val="0"/>
                </a:spcAft>
                <a:tabLst>
                  <a:tab pos="457200" algn="r"/>
                  <a:tab pos="2743200" algn="ctr"/>
                  <a:tab pos="5486400" algn="r"/>
                </a:tabLst>
                <a:defRPr sz="2800" b="1">
                  <a:solidFill>
                    <a:srgbClr val="8CC63F"/>
                  </a:solidFill>
                  <a:latin typeface="Century Gothic" pitchFamily="34" charset="0"/>
                  <a:ea typeface="MS PGothic" pitchFamily="34" charset="-128"/>
                </a:defRPr>
              </a:lvl8pPr>
              <a:lvl9pPr marL="3886200" indent="-228600" eaLnBrk="0" fontAlgn="base" hangingPunct="0">
                <a:spcBef>
                  <a:spcPct val="0"/>
                </a:spcBef>
                <a:spcAft>
                  <a:spcPct val="0"/>
                </a:spcAft>
                <a:tabLst>
                  <a:tab pos="457200" algn="r"/>
                  <a:tab pos="2743200" algn="ctr"/>
                  <a:tab pos="5486400" algn="r"/>
                </a:tabLst>
                <a:defRPr sz="2800" b="1">
                  <a:solidFill>
                    <a:srgbClr val="8CC63F"/>
                  </a:solidFill>
                  <a:latin typeface="Century Gothic" pitchFamily="34" charset="0"/>
                  <a:ea typeface="MS PGothic" pitchFamily="34" charset="-128"/>
                </a:defRPr>
              </a:lvl9pPr>
            </a:lstStyle>
            <a:p>
              <a:pPr algn="ctr" eaLnBrk="1" hangingPunct="1">
                <a:spcBef>
                  <a:spcPct val="20000"/>
                </a:spcBef>
                <a:buFontTx/>
                <a:buChar char="•"/>
                <a:defRPr/>
              </a:pPr>
              <a:r>
                <a:rPr lang="en-US" sz="1000" b="0" dirty="0" smtClean="0">
                  <a:solidFill>
                    <a:schemeClr val="tx1"/>
                  </a:solidFill>
                  <a:latin typeface="Arial" pitchFamily="34" charset="0"/>
                </a:rPr>
                <a:t>Failure to be in</a:t>
              </a:r>
              <a:r>
                <a:rPr lang="en-US" altLang="ja-JP" sz="1000" b="0" dirty="0" smtClean="0">
                  <a:solidFill>
                    <a:schemeClr val="tx1"/>
                  </a:solidFill>
                  <a:latin typeface="Arial" pitchFamily="34" charset="0"/>
                  <a:ea typeface="Times" pitchFamily="1" charset="0"/>
                  <a:cs typeface="Times New Roman" pitchFamily="18" charset="0"/>
                </a:rPr>
                <a:t> assigned place </a:t>
              </a:r>
              <a:endParaRPr lang="en-US" altLang="ja-JP" sz="1000" b="0" dirty="0" smtClean="0">
                <a:solidFill>
                  <a:schemeClr val="tx1"/>
                </a:solidFill>
                <a:latin typeface="Arial" pitchFamily="34" charset="0"/>
                <a:cs typeface="Arial" pitchFamily="34" charset="0"/>
              </a:endParaRPr>
            </a:p>
            <a:p>
              <a:pPr algn="ctr">
                <a:spcBef>
                  <a:spcPct val="20000"/>
                </a:spcBef>
                <a:buFontTx/>
                <a:buChar char="•"/>
                <a:defRPr/>
              </a:pPr>
              <a:r>
                <a:rPr lang="en-US" sz="1000" b="0" dirty="0" smtClean="0">
                  <a:solidFill>
                    <a:schemeClr val="tx1"/>
                  </a:solidFill>
                  <a:latin typeface="Arial" pitchFamily="34" charset="0"/>
                  <a:cs typeface="Times New Roman" pitchFamily="18" charset="0"/>
                </a:rPr>
                <a:t>Inappropriate language                                  </a:t>
              </a:r>
              <a:endParaRPr lang="en-US" sz="1000" b="0" dirty="0" smtClean="0">
                <a:solidFill>
                  <a:schemeClr val="tx1"/>
                </a:solidFill>
                <a:latin typeface="Arial" pitchFamily="34" charset="0"/>
                <a:cs typeface="Arial" pitchFamily="34" charset="0"/>
              </a:endParaRPr>
            </a:p>
            <a:p>
              <a:pPr algn="ctr">
                <a:spcBef>
                  <a:spcPct val="20000"/>
                </a:spcBef>
                <a:buFontTx/>
                <a:buChar char="•"/>
                <a:defRPr/>
              </a:pPr>
              <a:r>
                <a:rPr lang="en-US" sz="1000" b="0" dirty="0" smtClean="0">
                  <a:solidFill>
                    <a:schemeClr val="tx1"/>
                  </a:solidFill>
                  <a:latin typeface="Arial" pitchFamily="34" charset="0"/>
                  <a:cs typeface="Times New Roman" pitchFamily="18" charset="0"/>
                </a:rPr>
                <a:t>Tardiness              </a:t>
              </a:r>
              <a:endParaRPr lang="en-US" sz="1000" b="0" dirty="0" smtClean="0">
                <a:solidFill>
                  <a:schemeClr val="tx1"/>
                </a:solidFill>
                <a:latin typeface="Arial" pitchFamily="34" charset="0"/>
                <a:cs typeface="Arial" pitchFamily="34" charset="0"/>
              </a:endParaRPr>
            </a:p>
            <a:p>
              <a:pPr algn="ctr">
                <a:spcBef>
                  <a:spcPct val="20000"/>
                </a:spcBef>
                <a:buFontTx/>
                <a:buChar char="•"/>
                <a:defRPr/>
              </a:pPr>
              <a:r>
                <a:rPr lang="en-US" sz="1000" b="0" dirty="0" smtClean="0">
                  <a:solidFill>
                    <a:schemeClr val="tx1"/>
                  </a:solidFill>
                  <a:latin typeface="Arial" pitchFamily="34" charset="0"/>
                  <a:cs typeface="Arial" pitchFamily="34" charset="0"/>
                </a:rPr>
                <a:t>Calling out                           </a:t>
              </a:r>
            </a:p>
            <a:p>
              <a:pPr algn="ctr">
                <a:spcBef>
                  <a:spcPct val="20000"/>
                </a:spcBef>
                <a:buFontTx/>
                <a:buChar char="•"/>
                <a:defRPr/>
              </a:pPr>
              <a:r>
                <a:rPr lang="en-US" sz="1000" b="0" dirty="0" smtClean="0">
                  <a:solidFill>
                    <a:schemeClr val="tx1"/>
                  </a:solidFill>
                  <a:latin typeface="Arial" pitchFamily="34" charset="0"/>
                </a:rPr>
                <a:t>Teasing                                </a:t>
              </a:r>
            </a:p>
            <a:p>
              <a:pPr algn="ctr">
                <a:spcBef>
                  <a:spcPct val="20000"/>
                </a:spcBef>
                <a:buFontTx/>
                <a:buChar char="•"/>
                <a:defRPr/>
              </a:pPr>
              <a:r>
                <a:rPr lang="en-US" sz="1000" b="0" dirty="0" smtClean="0">
                  <a:solidFill>
                    <a:schemeClr val="tx1"/>
                  </a:solidFill>
                  <a:latin typeface="Arial" pitchFamily="34" charset="0"/>
                </a:rPr>
                <a:t>Inattentive Behavior</a:t>
              </a:r>
            </a:p>
            <a:p>
              <a:pPr algn="ctr">
                <a:spcBef>
                  <a:spcPct val="20000"/>
                </a:spcBef>
                <a:buFontTx/>
                <a:buChar char="•"/>
                <a:defRPr/>
              </a:pPr>
              <a:r>
                <a:rPr lang="en-US" sz="1000" b="0" dirty="0" smtClean="0">
                  <a:solidFill>
                    <a:schemeClr val="tx1"/>
                  </a:solidFill>
                  <a:latin typeface="Arial" pitchFamily="34" charset="0"/>
                </a:rPr>
                <a:t>Invading personal space                  </a:t>
              </a:r>
            </a:p>
            <a:p>
              <a:pPr algn="ctr">
                <a:spcBef>
                  <a:spcPct val="20000"/>
                </a:spcBef>
                <a:buFontTx/>
                <a:buChar char="•"/>
                <a:defRPr/>
              </a:pPr>
              <a:r>
                <a:rPr lang="en-US" sz="1000" b="0" dirty="0" smtClean="0">
                  <a:solidFill>
                    <a:schemeClr val="tx1"/>
                  </a:solidFill>
                  <a:latin typeface="Arial" pitchFamily="34" charset="0"/>
                </a:rPr>
                <a:t>Lying/giving false information                                  </a:t>
              </a:r>
            </a:p>
            <a:p>
              <a:pPr algn="ctr">
                <a:spcBef>
                  <a:spcPct val="20000"/>
                </a:spcBef>
                <a:buFontTx/>
                <a:buChar char="•"/>
                <a:defRPr/>
              </a:pPr>
              <a:r>
                <a:rPr lang="en-US" sz="1000" b="0" dirty="0" smtClean="0">
                  <a:solidFill>
                    <a:schemeClr val="tx1"/>
                  </a:solidFill>
                  <a:latin typeface="Arial" pitchFamily="34" charset="0"/>
                </a:rPr>
                <a:t>Minor disruption         </a:t>
              </a:r>
            </a:p>
            <a:p>
              <a:pPr algn="ctr">
                <a:spcBef>
                  <a:spcPct val="20000"/>
                </a:spcBef>
                <a:buFontTx/>
                <a:buChar char="•"/>
                <a:defRPr/>
              </a:pPr>
              <a:r>
                <a:rPr lang="en-US" sz="1000" b="0" dirty="0" smtClean="0">
                  <a:solidFill>
                    <a:schemeClr val="tx1"/>
                  </a:solidFill>
                  <a:latin typeface="Arial" pitchFamily="34" charset="0"/>
                </a:rPr>
                <a:t>Minor aggression-grabbing items; pushing past someone                 </a:t>
              </a:r>
            </a:p>
            <a:p>
              <a:pPr algn="ctr">
                <a:spcBef>
                  <a:spcPct val="20000"/>
                </a:spcBef>
                <a:buFontTx/>
                <a:buChar char="•"/>
                <a:defRPr/>
              </a:pPr>
              <a:r>
                <a:rPr lang="en-US" sz="1000" b="0" dirty="0" smtClean="0">
                  <a:solidFill>
                    <a:schemeClr val="tx1"/>
                  </a:solidFill>
                  <a:latin typeface="Arial" pitchFamily="34" charset="0"/>
                </a:rPr>
                <a:t>Unsafe or rough play                   </a:t>
              </a:r>
            </a:p>
            <a:p>
              <a:pPr algn="ctr">
                <a:spcBef>
                  <a:spcPct val="20000"/>
                </a:spcBef>
                <a:buFontTx/>
                <a:buChar char="•"/>
                <a:defRPr/>
              </a:pPr>
              <a:r>
                <a:rPr lang="en-US" sz="1000" b="0" dirty="0" smtClean="0">
                  <a:solidFill>
                    <a:schemeClr val="tx1"/>
                  </a:solidFill>
                  <a:latin typeface="Arial" pitchFamily="34" charset="0"/>
                </a:rPr>
                <a:t>Misusing property-throwing or damaging items</a:t>
              </a:r>
            </a:p>
            <a:p>
              <a:pPr algn="ctr">
                <a:spcBef>
                  <a:spcPct val="20000"/>
                </a:spcBef>
                <a:buFontTx/>
                <a:buChar char="•"/>
                <a:defRPr/>
              </a:pPr>
              <a:r>
                <a:rPr lang="en-US" sz="1000" b="0" dirty="0" smtClean="0">
                  <a:solidFill>
                    <a:schemeClr val="tx1"/>
                  </a:solidFill>
                  <a:latin typeface="Arial" pitchFamily="34" charset="0"/>
                </a:rPr>
                <a:t>Disrespectful  Tone              </a:t>
              </a:r>
            </a:p>
            <a:p>
              <a:pPr algn="ctr">
                <a:spcBef>
                  <a:spcPct val="20000"/>
                </a:spcBef>
                <a:buFontTx/>
                <a:buChar char="•"/>
                <a:defRPr/>
              </a:pPr>
              <a:r>
                <a:rPr lang="en-US" sz="1000" b="0" dirty="0" smtClean="0">
                  <a:solidFill>
                    <a:schemeClr val="tx1"/>
                  </a:solidFill>
                  <a:latin typeface="Arial" pitchFamily="34" charset="0"/>
                </a:rPr>
                <a:t>Pattern of not completing homework</a:t>
              </a:r>
            </a:p>
            <a:p>
              <a:pPr algn="ctr">
                <a:spcBef>
                  <a:spcPct val="20000"/>
                </a:spcBef>
                <a:defRPr/>
              </a:pPr>
              <a:endParaRPr lang="en-US" sz="1800" b="0" dirty="0" smtClean="0">
                <a:solidFill>
                  <a:schemeClr val="tx1"/>
                </a:solidFill>
                <a:latin typeface="Arial" pitchFamily="34" charset="0"/>
              </a:endParaRPr>
            </a:p>
          </p:txBody>
        </p:sp>
        <p:sp>
          <p:nvSpPr>
            <p:cNvPr id="669729" name="Text Box 33"/>
            <p:cNvSpPr txBox="1">
              <a:spLocks noChangeArrowheads="1"/>
            </p:cNvSpPr>
            <p:nvPr/>
          </p:nvSpPr>
          <p:spPr bwMode="auto">
            <a:xfrm>
              <a:off x="5146675" y="2752725"/>
              <a:ext cx="1984375" cy="3571875"/>
            </a:xfrm>
            <a:prstGeom prst="rect">
              <a:avLst/>
            </a:prstGeom>
            <a:solidFill>
              <a:srgbClr val="FFFF66"/>
            </a:solidFill>
            <a:ln w="25400">
              <a:solidFill>
                <a:srgbClr val="C00000"/>
              </a:solidFill>
              <a:miter lim="800000"/>
              <a:headEnd/>
              <a:tailEnd/>
            </a:ln>
            <a:effectLst>
              <a:outerShdw blurRad="63500" dist="38100" dir="2700000" algn="tl" rotWithShape="0">
                <a:srgbClr val="000000">
                  <a:alpha val="39998"/>
                </a:srgbClr>
              </a:outerShdw>
            </a:effectLst>
          </p:spPr>
          <p:txBody>
            <a:bodyPr/>
            <a:lstStyle/>
            <a:p>
              <a:pPr algn="ctr" eaLnBrk="1" hangingPunct="1">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Aggressive physical contact</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Bullying/Harassment</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Fighting</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Property destruction</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Weapons</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Leaving School property</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Pattern of aggressive/profane language</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Dress Code</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Credible threats</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Major/chronic destruction</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Major/chronic refusal to follow school rules</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Theft</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Racial/Ethnic discrimination</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Cheating</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Inappropriate use of internet</a:t>
              </a:r>
              <a:endParaRPr lang="en-US" sz="1050" b="0" dirty="0">
                <a:solidFill>
                  <a:schemeClr val="tx1"/>
                </a:solidFill>
                <a:latin typeface="Arial" pitchFamily="34" charset="0"/>
                <a:ea typeface="+mn-ea"/>
                <a:cs typeface="Arial" pitchFamily="34" charset="0"/>
              </a:endParaRPr>
            </a:p>
            <a:p>
              <a:pPr algn="ctr">
                <a:spcBef>
                  <a:spcPct val="20000"/>
                </a:spcBef>
                <a:buFontTx/>
                <a:buChar char="•"/>
                <a:tabLst>
                  <a:tab pos="228600" algn="l"/>
                </a:tabLst>
                <a:defRPr/>
              </a:pPr>
              <a:r>
                <a:rPr lang="en-US" sz="1050" b="0" dirty="0">
                  <a:solidFill>
                    <a:schemeClr val="tx1"/>
                  </a:solidFill>
                  <a:latin typeface="Arial" pitchFamily="34" charset="0"/>
                  <a:ea typeface="Times"/>
                  <a:cs typeface="Times New Roman" pitchFamily="18" charset="0"/>
                </a:rPr>
                <a:t>Direct refusal of authority </a:t>
              </a:r>
              <a:endParaRPr lang="en-US" sz="1050" b="0" dirty="0">
                <a:solidFill>
                  <a:schemeClr val="tx1"/>
                </a:solidFill>
                <a:latin typeface="Arial" pitchFamily="34" charset="0"/>
                <a:ea typeface="+mn-ea"/>
                <a:cs typeface="Arial" pitchFamily="34" charset="0"/>
              </a:endParaRPr>
            </a:p>
          </p:txBody>
        </p:sp>
        <p:sp>
          <p:nvSpPr>
            <p:cNvPr id="299017" name="Line 32"/>
            <p:cNvSpPr>
              <a:spLocks noChangeShapeType="1"/>
            </p:cNvSpPr>
            <p:nvPr/>
          </p:nvSpPr>
          <p:spPr bwMode="auto">
            <a:xfrm>
              <a:off x="6248400" y="1905000"/>
              <a:ext cx="1752600" cy="0"/>
            </a:xfrm>
            <a:prstGeom prst="line">
              <a:avLst/>
            </a:prstGeom>
            <a:noFill/>
            <a:ln w="9525">
              <a:solidFill>
                <a:srgbClr val="000000"/>
              </a:solidFill>
              <a:round/>
              <a:headEnd/>
              <a:tailEnd type="none" w="lg" len="lg"/>
            </a:ln>
            <a:extLst>
              <a:ext uri="{909E8E84-426E-40dd-AFC4-6F175D3DCCD1}">
                <a14:hiddenFill xmlns="" xmlns:a14="http://schemas.microsoft.com/office/drawing/2010/main">
                  <a:noFill/>
                </a14:hiddenFill>
              </a:ext>
            </a:extLst>
          </p:spPr>
          <p:txBody>
            <a:bodyPr/>
            <a:lstStyle/>
            <a:p>
              <a:endParaRPr lang="en-US"/>
            </a:p>
          </p:txBody>
        </p:sp>
        <p:sp>
          <p:nvSpPr>
            <p:cNvPr id="299018" name="Text Box 31"/>
            <p:cNvSpPr txBox="1">
              <a:spLocks noChangeArrowheads="1"/>
            </p:cNvSpPr>
            <p:nvPr/>
          </p:nvSpPr>
          <p:spPr bwMode="auto">
            <a:xfrm>
              <a:off x="6096000" y="1524000"/>
              <a:ext cx="2513440" cy="238098"/>
            </a:xfrm>
            <a:prstGeom prst="rect">
              <a:avLst/>
            </a:prstGeom>
            <a:solidFill>
              <a:srgbClr val="FFFFFF"/>
            </a:solidFill>
            <a:ln w="9525">
              <a:solidFill>
                <a:srgbClr val="000000">
                  <a:alpha val="0"/>
                </a:srgbClr>
              </a:solidFill>
              <a:miter lim="800000"/>
              <a:headEnd/>
              <a:tailEnd/>
            </a:ln>
          </p:spPr>
          <p:txBody>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200">
                  <a:solidFill>
                    <a:schemeClr val="tx1"/>
                  </a:solidFill>
                  <a:latin typeface="Times" charset="0"/>
                  <a:cs typeface="Times New Roman" charset="0"/>
                </a:rPr>
                <a:t>Administration managed</a:t>
              </a:r>
            </a:p>
            <a:p>
              <a:pPr algn="ctr">
                <a:spcBef>
                  <a:spcPct val="20000"/>
                </a:spcBef>
              </a:pPr>
              <a:endParaRPr lang="en-US" sz="1800" b="0">
                <a:solidFill>
                  <a:schemeClr val="tx1"/>
                </a:solidFill>
                <a:latin typeface="Arial" charset="0"/>
                <a:cs typeface="Arial" charset="0"/>
              </a:endParaRPr>
            </a:p>
          </p:txBody>
        </p:sp>
        <p:sp>
          <p:nvSpPr>
            <p:cNvPr id="299019" name="Text Box 30"/>
            <p:cNvSpPr txBox="1">
              <a:spLocks noChangeArrowheads="1"/>
            </p:cNvSpPr>
            <p:nvPr/>
          </p:nvSpPr>
          <p:spPr bwMode="auto">
            <a:xfrm>
              <a:off x="2133600" y="1447800"/>
              <a:ext cx="1587436" cy="213588"/>
            </a:xfrm>
            <a:prstGeom prst="rect">
              <a:avLst/>
            </a:prstGeom>
            <a:solidFill>
              <a:srgbClr val="FFFFFF"/>
            </a:solidFill>
            <a:ln w="9525">
              <a:solidFill>
                <a:srgbClr val="000000">
                  <a:alpha val="0"/>
                </a:srgbClr>
              </a:solidFill>
              <a:miter lim="800000"/>
              <a:headEnd/>
              <a:tailEnd/>
            </a:ln>
          </p:spPr>
          <p:txBody>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200">
                  <a:solidFill>
                    <a:schemeClr val="tx1"/>
                  </a:solidFill>
                  <a:latin typeface="Times" charset="0"/>
                  <a:cs typeface="Times New Roman" charset="0"/>
                </a:rPr>
                <a:t>Staff managed</a:t>
              </a:r>
            </a:p>
            <a:p>
              <a:pPr algn="ctr">
                <a:spcBef>
                  <a:spcPct val="20000"/>
                </a:spcBef>
              </a:pPr>
              <a:endParaRPr lang="en-US" sz="1800" b="0">
                <a:solidFill>
                  <a:schemeClr val="tx1"/>
                </a:solidFill>
                <a:latin typeface="Arial" charset="0"/>
                <a:cs typeface="Arial" charset="0"/>
              </a:endParaRPr>
            </a:p>
          </p:txBody>
        </p:sp>
        <p:sp>
          <p:nvSpPr>
            <p:cNvPr id="299020" name="Text Box 4"/>
            <p:cNvSpPr txBox="1">
              <a:spLocks noChangeArrowheads="1"/>
            </p:cNvSpPr>
            <p:nvPr/>
          </p:nvSpPr>
          <p:spPr bwMode="auto">
            <a:xfrm>
              <a:off x="457200" y="1676400"/>
              <a:ext cx="1455149" cy="396303"/>
            </a:xfrm>
            <a:prstGeom prst="rect">
              <a:avLst/>
            </a:prstGeom>
            <a:solidFill>
              <a:srgbClr val="FFFFFF"/>
            </a:solidFill>
            <a:ln w="9525">
              <a:solidFill>
                <a:srgbClr val="000000"/>
              </a:solidFill>
              <a:miter lim="800000"/>
              <a:headEnd/>
              <a:tailEnd/>
            </a:ln>
          </p:spPr>
          <p:txBody>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100" b="0">
                  <a:solidFill>
                    <a:schemeClr val="tx1"/>
                  </a:solidFill>
                  <a:latin typeface="Arial" charset="0"/>
                  <a:cs typeface="ＭＳ Ｐゴシック" charset="0"/>
                </a:rPr>
                <a:t>Redirect student</a:t>
              </a:r>
              <a:endParaRPr lang="en-US" sz="900" b="0">
                <a:solidFill>
                  <a:schemeClr val="tx1"/>
                </a:solidFill>
                <a:latin typeface="Arial" charset="0"/>
                <a:cs typeface="ＭＳ Ｐゴシック" charset="0"/>
              </a:endParaRPr>
            </a:p>
            <a:p>
              <a:pPr algn="ctr">
                <a:spcBef>
                  <a:spcPct val="20000"/>
                </a:spcBef>
              </a:pPr>
              <a:r>
                <a:rPr lang="en-US" sz="1100" b="0">
                  <a:solidFill>
                    <a:schemeClr val="tx1"/>
                  </a:solidFill>
                  <a:latin typeface="Arial" charset="0"/>
                  <a:cs typeface="ＭＳ Ｐゴシック" charset="0"/>
                </a:rPr>
                <a:t>Re-teach behavior</a:t>
              </a:r>
              <a:endParaRPr lang="en-US" sz="1800" b="0">
                <a:solidFill>
                  <a:schemeClr val="tx1"/>
                </a:solidFill>
                <a:latin typeface="Arial" charset="0"/>
                <a:cs typeface="Arial" charset="0"/>
              </a:endParaRPr>
            </a:p>
          </p:txBody>
        </p:sp>
        <p:sp>
          <p:nvSpPr>
            <p:cNvPr id="299021" name="Line 3"/>
            <p:cNvSpPr>
              <a:spLocks noChangeShapeType="1"/>
            </p:cNvSpPr>
            <p:nvPr/>
          </p:nvSpPr>
          <p:spPr bwMode="auto">
            <a:xfrm flipH="1">
              <a:off x="1092200" y="2108200"/>
              <a:ext cx="0" cy="304800"/>
            </a:xfrm>
            <a:prstGeom prst="line">
              <a:avLst/>
            </a:prstGeom>
            <a:noFill/>
            <a:ln w="9525">
              <a:solidFill>
                <a:srgbClr val="000000"/>
              </a:solidFill>
              <a:round/>
              <a:headEnd/>
              <a:tailEnd type="stealth" w="lg" len="lg"/>
            </a:ln>
            <a:extLst>
              <a:ext uri="{909E8E84-426E-40dd-AFC4-6F175D3DCCD1}">
                <a14:hiddenFill xmlns="" xmlns:a14="http://schemas.microsoft.com/office/drawing/2010/main">
                  <a:noFill/>
                </a14:hiddenFill>
              </a:ext>
            </a:extLst>
          </p:spPr>
          <p:txBody>
            <a:bodyPr/>
            <a:lstStyle/>
            <a:p>
              <a:endParaRPr lang="en-US"/>
            </a:p>
          </p:txBody>
        </p:sp>
        <p:sp>
          <p:nvSpPr>
            <p:cNvPr id="669698" name="Text Box 2"/>
            <p:cNvSpPr txBox="1">
              <a:spLocks noChangeArrowheads="1"/>
            </p:cNvSpPr>
            <p:nvPr/>
          </p:nvSpPr>
          <p:spPr bwMode="auto">
            <a:xfrm>
              <a:off x="88900" y="2413000"/>
              <a:ext cx="2116138" cy="762000"/>
            </a:xfrm>
            <a:prstGeom prst="rect">
              <a:avLst/>
            </a:prstGeom>
            <a:solidFill>
              <a:srgbClr val="FFFF66"/>
            </a:solidFill>
            <a:ln w="25400">
              <a:solidFill>
                <a:srgbClr val="C00000"/>
              </a:solidFill>
              <a:miter lim="800000"/>
              <a:headEnd/>
              <a:tailEnd/>
            </a:ln>
            <a:effectLst>
              <a:outerShdw blurRad="63500" dist="38100" dir="2700000" algn="tl" rotWithShape="0">
                <a:srgbClr val="000000">
                  <a:alpha val="39998"/>
                </a:srgbClr>
              </a:outerShdw>
            </a:effectLst>
          </p:spPr>
          <p:txBody>
            <a:bodyPr/>
            <a:lstStyle/>
            <a:p>
              <a:pPr algn="ctr" eaLnBrk="1" hangingPunct="1">
                <a:spcBef>
                  <a:spcPct val="20000"/>
                </a:spcBef>
                <a:defRPr/>
              </a:pPr>
              <a:r>
                <a:rPr lang="en-US" sz="1100" b="0" dirty="0">
                  <a:solidFill>
                    <a:schemeClr val="tx1"/>
                  </a:solidFill>
                  <a:latin typeface="Arial" pitchFamily="34" charset="0"/>
                  <a:ea typeface="Times"/>
                  <a:cs typeface="Times New Roman" pitchFamily="18" charset="0"/>
                </a:rPr>
                <a:t>Conference with student on inappropriate behavior in this situation and of potential + /- consequences</a:t>
              </a:r>
              <a:endParaRPr lang="en-US" sz="1800" b="0" dirty="0">
                <a:solidFill>
                  <a:schemeClr val="tx1"/>
                </a:solidFill>
                <a:latin typeface="Arial" pitchFamily="34" charset="0"/>
                <a:ea typeface="+mn-ea"/>
                <a:cs typeface="Arial" pitchFamily="34" charset="0"/>
              </a:endParaRPr>
            </a:p>
          </p:txBody>
        </p:sp>
        <p:sp>
          <p:nvSpPr>
            <p:cNvPr id="299023" name="Line 1"/>
            <p:cNvSpPr>
              <a:spLocks noChangeShapeType="1"/>
            </p:cNvSpPr>
            <p:nvPr/>
          </p:nvSpPr>
          <p:spPr bwMode="auto">
            <a:xfrm>
              <a:off x="1083690" y="3192449"/>
              <a:ext cx="0" cy="252104"/>
            </a:xfrm>
            <a:prstGeom prst="line">
              <a:avLst/>
            </a:prstGeom>
            <a:noFill/>
            <a:ln w="9525">
              <a:solidFill>
                <a:srgbClr val="000000"/>
              </a:solidFill>
              <a:round/>
              <a:headEnd/>
              <a:tailEnd type="stealth" w="lg" len="lg"/>
            </a:ln>
            <a:extLst>
              <a:ext uri="{909E8E84-426E-40dd-AFC4-6F175D3DCCD1}">
                <a14:hiddenFill xmlns="" xmlns:a14="http://schemas.microsoft.com/office/drawing/2010/main">
                  <a:noFill/>
                </a14:hiddenFill>
              </a:ext>
            </a:extLst>
          </p:spPr>
          <p:txBody>
            <a:bodyPr/>
            <a:lstStyle/>
            <a:p>
              <a:endParaRPr lang="en-US"/>
            </a:p>
          </p:txBody>
        </p:sp>
        <p:sp>
          <p:nvSpPr>
            <p:cNvPr id="299024" name="Text Box 28"/>
            <p:cNvSpPr txBox="1">
              <a:spLocks noChangeArrowheads="1"/>
            </p:cNvSpPr>
            <p:nvPr/>
          </p:nvSpPr>
          <p:spPr bwMode="auto">
            <a:xfrm>
              <a:off x="533400" y="3429000"/>
              <a:ext cx="2116581" cy="576571"/>
            </a:xfrm>
            <a:prstGeom prst="rect">
              <a:avLst/>
            </a:prstGeom>
            <a:solidFill>
              <a:srgbClr val="FFFFFF"/>
            </a:solidFill>
            <a:ln w="9525">
              <a:solidFill>
                <a:srgbClr val="000000"/>
              </a:solidFill>
              <a:miter lim="800000"/>
              <a:headEnd/>
              <a:tailEnd/>
            </a:ln>
          </p:spPr>
          <p:txBody>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100" b="0">
                  <a:solidFill>
                    <a:schemeClr val="tx1"/>
                  </a:solidFill>
                  <a:latin typeface="Arial" charset="0"/>
                  <a:cs typeface="ＭＳ Ｐゴシック" charset="0"/>
                </a:rPr>
                <a:t>Complete </a:t>
              </a:r>
              <a:br>
                <a:rPr lang="en-US" sz="1100" b="0">
                  <a:solidFill>
                    <a:schemeClr val="tx1"/>
                  </a:solidFill>
                  <a:latin typeface="Arial" charset="0"/>
                  <a:cs typeface="ＭＳ Ｐゴシック" charset="0"/>
                </a:rPr>
              </a:br>
              <a:r>
                <a:rPr lang="en-US" sz="1100" b="0">
                  <a:solidFill>
                    <a:schemeClr val="tx1"/>
                  </a:solidFill>
                  <a:latin typeface="Arial" charset="0"/>
                  <a:cs typeface="ＭＳ Ｐゴシック" charset="0"/>
                </a:rPr>
                <a:t>Detention Slip and Contact Parent  </a:t>
              </a:r>
              <a:endParaRPr lang="en-US" sz="1800" b="0">
                <a:solidFill>
                  <a:schemeClr val="tx1"/>
                </a:solidFill>
                <a:latin typeface="Arial" charset="0"/>
                <a:cs typeface="ＭＳ Ｐゴシック" charset="0"/>
              </a:endParaRPr>
            </a:p>
          </p:txBody>
        </p:sp>
        <p:sp>
          <p:nvSpPr>
            <p:cNvPr id="299025" name="Line 27"/>
            <p:cNvSpPr>
              <a:spLocks noChangeShapeType="1"/>
            </p:cNvSpPr>
            <p:nvPr/>
          </p:nvSpPr>
          <p:spPr bwMode="auto">
            <a:xfrm>
              <a:off x="1892300" y="3987800"/>
              <a:ext cx="0" cy="252104"/>
            </a:xfrm>
            <a:prstGeom prst="line">
              <a:avLst/>
            </a:prstGeom>
            <a:noFill/>
            <a:ln w="9525">
              <a:solidFill>
                <a:srgbClr val="000000"/>
              </a:solidFill>
              <a:round/>
              <a:headEnd/>
              <a:tailEnd type="stealth" w="lg" len="lg"/>
            </a:ln>
            <a:extLst>
              <a:ext uri="{909E8E84-426E-40dd-AFC4-6F175D3DCCD1}">
                <a14:hiddenFill xmlns="" xmlns:a14="http://schemas.microsoft.com/office/drawing/2010/main">
                  <a:noFill/>
                </a14:hiddenFill>
              </a:ext>
            </a:extLst>
          </p:spPr>
          <p:txBody>
            <a:bodyPr/>
            <a:lstStyle/>
            <a:p>
              <a:endParaRPr lang="en-US"/>
            </a:p>
          </p:txBody>
        </p:sp>
        <p:sp>
          <p:nvSpPr>
            <p:cNvPr id="299026" name="Text Box 26"/>
            <p:cNvSpPr txBox="1">
              <a:spLocks noChangeArrowheads="1"/>
            </p:cNvSpPr>
            <p:nvPr/>
          </p:nvSpPr>
          <p:spPr bwMode="auto">
            <a:xfrm>
              <a:off x="1803400" y="6050772"/>
              <a:ext cx="1954446" cy="705628"/>
            </a:xfrm>
            <a:prstGeom prst="rect">
              <a:avLst/>
            </a:prstGeom>
            <a:solidFill>
              <a:srgbClr val="FFFFFF"/>
            </a:solidFill>
            <a:ln w="9525">
              <a:solidFill>
                <a:srgbClr val="000000"/>
              </a:solidFill>
              <a:miter lim="800000"/>
              <a:headEnd/>
              <a:tailEnd/>
            </a:ln>
          </p:spPr>
          <p:txBody>
            <a:bodyPr/>
            <a:lstStyle>
              <a:lvl1pPr>
                <a:tabLst>
                  <a:tab pos="457200" algn="r"/>
                  <a:tab pos="2743200" algn="ctr"/>
                  <a:tab pos="5486400" algn="r"/>
                </a:tabLst>
                <a:defRPr sz="2800">
                  <a:solidFill>
                    <a:srgbClr val="004C8A"/>
                  </a:solidFill>
                  <a:latin typeface="Century Gothic" charset="0"/>
                  <a:ea typeface="ＭＳ Ｐゴシック" charset="0"/>
                </a:defRPr>
              </a:lvl1pPr>
              <a:lvl2pPr>
                <a:tabLst>
                  <a:tab pos="457200" algn="r"/>
                  <a:tab pos="2743200" algn="ctr"/>
                  <a:tab pos="5486400" algn="r"/>
                </a:tabLst>
                <a:defRPr sz="2800">
                  <a:solidFill>
                    <a:schemeClr val="tx1"/>
                  </a:solidFill>
                  <a:latin typeface="Arial" charset="0"/>
                  <a:ea typeface="ＭＳ Ｐゴシック" charset="0"/>
                </a:defRPr>
              </a:lvl2pPr>
              <a:lvl3pPr>
                <a:tabLst>
                  <a:tab pos="457200" algn="r"/>
                  <a:tab pos="2743200" algn="ctr"/>
                  <a:tab pos="5486400" algn="r"/>
                </a:tabLst>
                <a:defRPr sz="2400">
                  <a:solidFill>
                    <a:schemeClr val="tx1"/>
                  </a:solidFill>
                  <a:latin typeface="Arial" charset="0"/>
                  <a:ea typeface="ＭＳ Ｐゴシック" charset="0"/>
                </a:defRPr>
              </a:lvl3pPr>
              <a:lvl4pPr>
                <a:tabLst>
                  <a:tab pos="457200" algn="r"/>
                  <a:tab pos="2743200" algn="ctr"/>
                  <a:tab pos="5486400" algn="r"/>
                </a:tabLst>
                <a:defRPr sz="2000">
                  <a:solidFill>
                    <a:schemeClr val="tx1"/>
                  </a:solidFill>
                  <a:latin typeface="Arial" charset="0"/>
                  <a:ea typeface="ＭＳ Ｐゴシック" charset="0"/>
                </a:defRPr>
              </a:lvl4pPr>
              <a:lvl5pPr>
                <a:tabLst>
                  <a:tab pos="457200" algn="r"/>
                  <a:tab pos="2743200" algn="ctr"/>
                  <a:tab pos="5486400" algn="r"/>
                </a:tabLst>
                <a:defRPr sz="2000">
                  <a:solidFill>
                    <a:schemeClr val="tx1"/>
                  </a:solidFill>
                  <a:latin typeface="Arial" charset="0"/>
                  <a:ea typeface="ＭＳ Ｐゴシック" charset="0"/>
                </a:defRPr>
              </a:lvl5pPr>
              <a:lvl6pPr eaLnBrk="0" hangingPunct="0">
                <a:tabLst>
                  <a:tab pos="457200" algn="r"/>
                  <a:tab pos="2743200" algn="ctr"/>
                  <a:tab pos="5486400" algn="r"/>
                </a:tabLst>
                <a:defRPr sz="2000">
                  <a:solidFill>
                    <a:schemeClr val="tx1"/>
                  </a:solidFill>
                  <a:latin typeface="Arial" charset="0"/>
                  <a:ea typeface="ＭＳ Ｐゴシック" charset="0"/>
                </a:defRPr>
              </a:lvl6pPr>
              <a:lvl7pPr eaLnBrk="0" hangingPunct="0">
                <a:tabLst>
                  <a:tab pos="457200" algn="r"/>
                  <a:tab pos="2743200" algn="ctr"/>
                  <a:tab pos="5486400" algn="r"/>
                </a:tabLst>
                <a:defRPr sz="2000">
                  <a:solidFill>
                    <a:schemeClr val="tx1"/>
                  </a:solidFill>
                  <a:latin typeface="Arial" charset="0"/>
                  <a:ea typeface="ＭＳ Ｐゴシック" charset="0"/>
                </a:defRPr>
              </a:lvl7pPr>
              <a:lvl8pPr eaLnBrk="0" hangingPunct="0">
                <a:tabLst>
                  <a:tab pos="457200" algn="r"/>
                  <a:tab pos="2743200" algn="ctr"/>
                  <a:tab pos="5486400" algn="r"/>
                </a:tabLst>
                <a:defRPr sz="2000">
                  <a:solidFill>
                    <a:schemeClr val="tx1"/>
                  </a:solidFill>
                  <a:latin typeface="Arial" charset="0"/>
                  <a:ea typeface="ＭＳ Ｐゴシック" charset="0"/>
                </a:defRPr>
              </a:lvl8pPr>
              <a:lvl9pPr eaLnBrk="0" hangingPunct="0">
                <a:tabLst>
                  <a:tab pos="457200" algn="r"/>
                  <a:tab pos="2743200" algn="ctr"/>
                  <a:tab pos="5486400" algn="r"/>
                </a:tabLst>
                <a:defRPr sz="2000">
                  <a:solidFill>
                    <a:schemeClr val="tx1"/>
                  </a:solidFill>
                  <a:latin typeface="Arial" charset="0"/>
                  <a:ea typeface="ＭＳ Ｐゴシック" charset="0"/>
                </a:defRPr>
              </a:lvl9pPr>
            </a:lstStyle>
            <a:p>
              <a:pPr algn="ctr" eaLnBrk="1" hangingPunct="1">
                <a:spcBef>
                  <a:spcPct val="20000"/>
                </a:spcBef>
              </a:pPr>
              <a:r>
                <a:rPr lang="en-US" sz="1100" b="0">
                  <a:solidFill>
                    <a:schemeClr val="tx1"/>
                  </a:solidFill>
                  <a:latin typeface="Arial" charset="0"/>
                  <a:cs typeface="ＭＳ Ｐゴシック" charset="0"/>
                </a:rPr>
                <a:t>Complete Discipline Referral and send student and referral to the discipline office</a:t>
              </a:r>
              <a:endParaRPr lang="en-US" sz="1800" b="0">
                <a:solidFill>
                  <a:schemeClr val="tx1"/>
                </a:solidFill>
                <a:latin typeface="Arial" charset="0"/>
                <a:cs typeface="ＭＳ Ｐゴシック" charset="0"/>
              </a:endParaRPr>
            </a:p>
          </p:txBody>
        </p:sp>
        <p:sp>
          <p:nvSpPr>
            <p:cNvPr id="299027" name="Line 25"/>
            <p:cNvSpPr>
              <a:spLocks noChangeShapeType="1"/>
            </p:cNvSpPr>
            <p:nvPr/>
          </p:nvSpPr>
          <p:spPr bwMode="auto">
            <a:xfrm rot="-1528349">
              <a:off x="2324197" y="5581301"/>
              <a:ext cx="312343" cy="557897"/>
            </a:xfrm>
            <a:prstGeom prst="line">
              <a:avLst/>
            </a:prstGeom>
            <a:noFill/>
            <a:ln w="9525">
              <a:solidFill>
                <a:srgbClr val="000000"/>
              </a:solidFill>
              <a:round/>
              <a:headEnd/>
              <a:tailEnd type="stealth" w="lg" len="lg"/>
            </a:ln>
            <a:extLst>
              <a:ext uri="{909E8E84-426E-40dd-AFC4-6F175D3DCCD1}">
                <a14:hiddenFill xmlns="" xmlns:a14="http://schemas.microsoft.com/office/drawing/2010/main">
                  <a:noFill/>
                </a14:hiddenFill>
              </a:ext>
            </a:extLst>
          </p:spPr>
          <p:txBody>
            <a:bodyPr/>
            <a:lstStyle/>
            <a:p>
              <a:endParaRPr lang="en-US"/>
            </a:p>
          </p:txBody>
        </p:sp>
        <p:sp>
          <p:nvSpPr>
            <p:cNvPr id="299028" name="Line 24"/>
            <p:cNvSpPr>
              <a:spLocks noChangeShapeType="1"/>
            </p:cNvSpPr>
            <p:nvPr/>
          </p:nvSpPr>
          <p:spPr bwMode="auto">
            <a:xfrm>
              <a:off x="8001000" y="1905000"/>
              <a:ext cx="0" cy="609600"/>
            </a:xfrm>
            <a:prstGeom prst="line">
              <a:avLst/>
            </a:prstGeom>
            <a:noFill/>
            <a:ln w="9525">
              <a:solidFill>
                <a:srgbClr val="000000"/>
              </a:solidFill>
              <a:round/>
              <a:headEnd/>
              <a:tailEnd type="stealth" w="lg" len="lg"/>
            </a:ln>
            <a:extLst>
              <a:ext uri="{909E8E84-426E-40dd-AFC4-6F175D3DCCD1}">
                <a14:hiddenFill xmlns="" xmlns:a14="http://schemas.microsoft.com/office/drawing/2010/main">
                  <a:noFill/>
                </a14:hiddenFill>
              </a:ext>
            </a:extLst>
          </p:spPr>
          <p:txBody>
            <a:bodyPr/>
            <a:lstStyle/>
            <a:p>
              <a:endParaRPr lang="en-US"/>
            </a:p>
          </p:txBody>
        </p:sp>
        <p:sp>
          <p:nvSpPr>
            <p:cNvPr id="669719" name="Text Box 23"/>
            <p:cNvSpPr txBox="1">
              <a:spLocks noChangeArrowheads="1"/>
            </p:cNvSpPr>
            <p:nvPr/>
          </p:nvSpPr>
          <p:spPr bwMode="auto">
            <a:xfrm>
              <a:off x="7161213" y="2505075"/>
              <a:ext cx="1852612" cy="682625"/>
            </a:xfrm>
            <a:prstGeom prst="rect">
              <a:avLst/>
            </a:prstGeom>
            <a:solidFill>
              <a:srgbClr val="FFFFFF"/>
            </a:solidFill>
            <a:ln w="9525">
              <a:solidFill>
                <a:srgbClr val="000000"/>
              </a:solidFill>
              <a:miter lim="800000"/>
              <a:headEnd/>
              <a:tailEnd/>
            </a:ln>
          </p:spPr>
          <p:txBody>
            <a:bodyPr/>
            <a:lstStyle/>
            <a:p>
              <a:pPr algn="ctr" eaLnBrk="1" hangingPunct="1">
                <a:spcBef>
                  <a:spcPct val="20000"/>
                </a:spcBef>
                <a:defRPr/>
              </a:pPr>
              <a:r>
                <a:rPr lang="en-US" sz="1050" b="0" dirty="0">
                  <a:solidFill>
                    <a:schemeClr val="tx1"/>
                  </a:solidFill>
                  <a:latin typeface="Arial" pitchFamily="34" charset="0"/>
                  <a:ea typeface="Times"/>
                  <a:cs typeface="Times New Roman" pitchFamily="18" charset="0"/>
                </a:rPr>
                <a:t>Referring Teacher/Staff Member completes discipline referral and contacts parent</a:t>
              </a:r>
              <a:endParaRPr lang="en-US" sz="1050" b="0" dirty="0">
                <a:solidFill>
                  <a:schemeClr val="tx1"/>
                </a:solidFill>
                <a:latin typeface="Arial" pitchFamily="34" charset="0"/>
                <a:ea typeface="+mn-ea"/>
                <a:cs typeface="Arial" pitchFamily="34" charset="0"/>
              </a:endParaRPr>
            </a:p>
          </p:txBody>
        </p:sp>
        <p:sp>
          <p:nvSpPr>
            <p:cNvPr id="299030" name="Line 22"/>
            <p:cNvSpPr>
              <a:spLocks noChangeShapeType="1"/>
            </p:cNvSpPr>
            <p:nvPr/>
          </p:nvSpPr>
          <p:spPr bwMode="auto">
            <a:xfrm flipH="1">
              <a:off x="8013700" y="3190844"/>
              <a:ext cx="10636" cy="327056"/>
            </a:xfrm>
            <a:prstGeom prst="line">
              <a:avLst/>
            </a:prstGeom>
            <a:noFill/>
            <a:ln w="9525">
              <a:solidFill>
                <a:srgbClr val="000000"/>
              </a:solidFill>
              <a:round/>
              <a:headEnd/>
              <a:tailEnd type="stealth" w="lg" len="lg"/>
            </a:ln>
            <a:extLst>
              <a:ext uri="{909E8E84-426E-40dd-AFC4-6F175D3DCCD1}">
                <a14:hiddenFill xmlns="" xmlns:a14="http://schemas.microsoft.com/office/drawing/2010/main">
                  <a:noFill/>
                </a14:hiddenFill>
              </a:ext>
            </a:extLst>
          </p:spPr>
          <p:txBody>
            <a:bodyPr/>
            <a:lstStyle/>
            <a:p>
              <a:endParaRPr lang="en-US"/>
            </a:p>
          </p:txBody>
        </p:sp>
        <p:sp>
          <p:nvSpPr>
            <p:cNvPr id="299031" name="Text Box 21"/>
            <p:cNvSpPr txBox="1">
              <a:spLocks noChangeArrowheads="1"/>
            </p:cNvSpPr>
            <p:nvPr/>
          </p:nvSpPr>
          <p:spPr bwMode="auto">
            <a:xfrm>
              <a:off x="7543800" y="4572000"/>
              <a:ext cx="1322863" cy="504208"/>
            </a:xfrm>
            <a:prstGeom prst="rect">
              <a:avLst/>
            </a:prstGeom>
            <a:solidFill>
              <a:srgbClr val="FFFFFF"/>
            </a:solidFill>
            <a:ln w="9525">
              <a:solidFill>
                <a:srgbClr val="000000"/>
              </a:solidFill>
              <a:miter lim="800000"/>
              <a:headEnd/>
              <a:tailEnd/>
            </a:ln>
          </p:spPr>
          <p:txBody>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100" b="0">
                  <a:solidFill>
                    <a:schemeClr val="tx1"/>
                  </a:solidFill>
                  <a:latin typeface="Arial" charset="0"/>
                  <a:cs typeface="ＭＳ Ｐゴシック" charset="0"/>
                </a:rPr>
                <a:t>Administrative action</a:t>
              </a:r>
              <a:endParaRPr lang="en-US" sz="1800" b="0">
                <a:solidFill>
                  <a:schemeClr val="tx1"/>
                </a:solidFill>
                <a:latin typeface="Arial" charset="0"/>
                <a:cs typeface="ＭＳ Ｐゴシック" charset="0"/>
              </a:endParaRPr>
            </a:p>
          </p:txBody>
        </p:sp>
        <p:sp>
          <p:nvSpPr>
            <p:cNvPr id="299032" name="Line 20"/>
            <p:cNvSpPr>
              <a:spLocks noChangeShapeType="1"/>
            </p:cNvSpPr>
            <p:nvPr/>
          </p:nvSpPr>
          <p:spPr bwMode="auto">
            <a:xfrm>
              <a:off x="8001000" y="5105400"/>
              <a:ext cx="0" cy="428008"/>
            </a:xfrm>
            <a:prstGeom prst="line">
              <a:avLst/>
            </a:prstGeom>
            <a:noFill/>
            <a:ln w="9525">
              <a:solidFill>
                <a:srgbClr val="000000"/>
              </a:solidFill>
              <a:round/>
              <a:headEnd/>
              <a:tailEnd type="stealth" w="lg" len="lg"/>
            </a:ln>
            <a:extLst>
              <a:ext uri="{909E8E84-426E-40dd-AFC4-6F175D3DCCD1}">
                <a14:hiddenFill xmlns="" xmlns:a14="http://schemas.microsoft.com/office/drawing/2010/main">
                  <a:noFill/>
                </a14:hiddenFill>
              </a:ext>
            </a:extLst>
          </p:spPr>
          <p:txBody>
            <a:bodyPr/>
            <a:lstStyle/>
            <a:p>
              <a:endParaRPr lang="en-US"/>
            </a:p>
          </p:txBody>
        </p:sp>
        <p:sp>
          <p:nvSpPr>
            <p:cNvPr id="669715" name="Text Box 19"/>
            <p:cNvSpPr txBox="1">
              <a:spLocks noChangeArrowheads="1"/>
            </p:cNvSpPr>
            <p:nvPr/>
          </p:nvSpPr>
          <p:spPr bwMode="auto">
            <a:xfrm>
              <a:off x="7315200" y="5562600"/>
              <a:ext cx="1587500" cy="504825"/>
            </a:xfrm>
            <a:prstGeom prst="rect">
              <a:avLst/>
            </a:prstGeom>
            <a:solidFill>
              <a:srgbClr val="FFFFFF"/>
            </a:solidFill>
            <a:ln w="9525">
              <a:solidFill>
                <a:srgbClr val="000000"/>
              </a:solidFill>
              <a:miter lim="800000"/>
              <a:headEnd/>
              <a:tailEnd/>
            </a:ln>
          </p:spPr>
          <p:txBody>
            <a:bodyPr/>
            <a:lstStyle/>
            <a:p>
              <a:pPr algn="ctr" eaLnBrk="1" hangingPunct="1">
                <a:spcBef>
                  <a:spcPct val="20000"/>
                </a:spcBef>
                <a:defRPr/>
              </a:pPr>
              <a:r>
                <a:rPr lang="en-US" sz="1050" b="0" dirty="0">
                  <a:solidFill>
                    <a:schemeClr val="tx1"/>
                  </a:solidFill>
                  <a:latin typeface="Arial" pitchFamily="34" charset="0"/>
                  <a:ea typeface="Times"/>
                  <a:cs typeface="Times New Roman" pitchFamily="18" charset="0"/>
                </a:rPr>
                <a:t>Administration submits referral for data input</a:t>
              </a:r>
              <a:endParaRPr lang="en-US" sz="1050" b="0" dirty="0">
                <a:solidFill>
                  <a:schemeClr val="tx1"/>
                </a:solidFill>
                <a:latin typeface="Arial" pitchFamily="34" charset="0"/>
                <a:ea typeface="+mn-ea"/>
                <a:cs typeface="Arial" pitchFamily="34" charset="0"/>
              </a:endParaRPr>
            </a:p>
          </p:txBody>
        </p:sp>
        <p:sp>
          <p:nvSpPr>
            <p:cNvPr id="299034" name="Line 5"/>
            <p:cNvSpPr>
              <a:spLocks noChangeShapeType="1"/>
            </p:cNvSpPr>
            <p:nvPr/>
          </p:nvSpPr>
          <p:spPr bwMode="auto">
            <a:xfrm rot="2586080" flipH="1">
              <a:off x="1110626" y="5639680"/>
              <a:ext cx="102845" cy="391940"/>
            </a:xfrm>
            <a:prstGeom prst="line">
              <a:avLst/>
            </a:prstGeom>
            <a:noFill/>
            <a:ln w="9525">
              <a:solidFill>
                <a:srgbClr val="000000"/>
              </a:solidFill>
              <a:round/>
              <a:headEnd/>
              <a:tailEnd type="stealth" w="lg" len="lg"/>
            </a:ln>
            <a:extLst>
              <a:ext uri="{909E8E84-426E-40dd-AFC4-6F175D3DCCD1}">
                <a14:hiddenFill xmlns="" xmlns:a14="http://schemas.microsoft.com/office/drawing/2010/main">
                  <a:noFill/>
                </a14:hiddenFill>
              </a:ext>
            </a:extLst>
          </p:spPr>
          <p:txBody>
            <a:bodyPr/>
            <a:lstStyle/>
            <a:p>
              <a:endParaRPr lang="en-US"/>
            </a:p>
          </p:txBody>
        </p:sp>
        <p:sp>
          <p:nvSpPr>
            <p:cNvPr id="299035" name="Text Box 18"/>
            <p:cNvSpPr txBox="1">
              <a:spLocks noChangeArrowheads="1"/>
            </p:cNvSpPr>
            <p:nvPr/>
          </p:nvSpPr>
          <p:spPr bwMode="auto">
            <a:xfrm>
              <a:off x="927100" y="4229100"/>
              <a:ext cx="1852008" cy="880441"/>
            </a:xfrm>
            <a:prstGeom prst="rect">
              <a:avLst/>
            </a:prstGeom>
            <a:solidFill>
              <a:srgbClr val="FFFFFF"/>
            </a:solidFill>
            <a:ln w="9525">
              <a:solidFill>
                <a:srgbClr val="000000"/>
              </a:solidFill>
              <a:miter lim="800000"/>
              <a:headEnd/>
              <a:tailEnd/>
            </a:ln>
          </p:spPr>
          <p:txBody>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000" b="0">
                  <a:solidFill>
                    <a:schemeClr val="tx1"/>
                  </a:solidFill>
                  <a:latin typeface="Arial" charset="0"/>
                  <a:cs typeface="ＭＳ Ｐゴシック" charset="0"/>
                </a:rPr>
                <a:t>Teacher and guidance counselor work with student to re-teach behavior and propose strategies for success</a:t>
              </a:r>
            </a:p>
          </p:txBody>
        </p:sp>
        <p:sp>
          <p:nvSpPr>
            <p:cNvPr id="299036" name="Text Box 17"/>
            <p:cNvSpPr txBox="1">
              <a:spLocks noChangeArrowheads="1"/>
            </p:cNvSpPr>
            <p:nvPr/>
          </p:nvSpPr>
          <p:spPr bwMode="auto">
            <a:xfrm>
              <a:off x="7294119" y="3513115"/>
              <a:ext cx="1719722" cy="673445"/>
            </a:xfrm>
            <a:prstGeom prst="rect">
              <a:avLst/>
            </a:prstGeom>
            <a:solidFill>
              <a:srgbClr val="FFFFFF"/>
            </a:solidFill>
            <a:ln w="9525">
              <a:solidFill>
                <a:srgbClr val="000000"/>
              </a:solidFill>
              <a:miter lim="800000"/>
              <a:headEnd/>
              <a:tailEnd/>
            </a:ln>
          </p:spPr>
          <p:txBody>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100" b="0">
                  <a:solidFill>
                    <a:schemeClr val="tx1"/>
                  </a:solidFill>
                  <a:latin typeface="Arial" charset="0"/>
                  <a:cs typeface="ＭＳ Ｐゴシック" charset="0"/>
                </a:rPr>
                <a:t>Administration follows up teacher/staff member</a:t>
              </a:r>
              <a:endParaRPr lang="en-US" sz="1800" b="0">
                <a:solidFill>
                  <a:schemeClr val="tx1"/>
                </a:solidFill>
                <a:latin typeface="Arial" charset="0"/>
                <a:cs typeface="ＭＳ Ｐゴシック" charset="0"/>
              </a:endParaRPr>
            </a:p>
          </p:txBody>
        </p:sp>
        <p:sp>
          <p:nvSpPr>
            <p:cNvPr id="299037" name="Line 16"/>
            <p:cNvSpPr>
              <a:spLocks noChangeShapeType="1"/>
            </p:cNvSpPr>
            <p:nvPr/>
          </p:nvSpPr>
          <p:spPr bwMode="auto">
            <a:xfrm>
              <a:off x="8001000" y="4191000"/>
              <a:ext cx="0" cy="354813"/>
            </a:xfrm>
            <a:prstGeom prst="line">
              <a:avLst/>
            </a:prstGeom>
            <a:noFill/>
            <a:ln w="9525">
              <a:solidFill>
                <a:srgbClr val="000000"/>
              </a:solidFill>
              <a:round/>
              <a:headEnd/>
              <a:tailEnd type="stealth" w="lg" len="lg"/>
            </a:ln>
            <a:extLst>
              <a:ext uri="{909E8E84-426E-40dd-AFC4-6F175D3DCCD1}">
                <a14:hiddenFill xmlns="" xmlns:a14="http://schemas.microsoft.com/office/drawing/2010/main">
                  <a:noFill/>
                </a14:hiddenFill>
              </a:ext>
            </a:extLst>
          </p:spPr>
          <p:txBody>
            <a:bodyPr/>
            <a:lstStyle/>
            <a:p>
              <a:endParaRPr lang="en-US"/>
            </a:p>
          </p:txBody>
        </p:sp>
        <p:sp>
          <p:nvSpPr>
            <p:cNvPr id="299038" name="Line 15"/>
            <p:cNvSpPr>
              <a:spLocks noChangeShapeType="1"/>
            </p:cNvSpPr>
            <p:nvPr/>
          </p:nvSpPr>
          <p:spPr bwMode="auto">
            <a:xfrm>
              <a:off x="1870381" y="5100436"/>
              <a:ext cx="0" cy="180908"/>
            </a:xfrm>
            <a:prstGeom prst="line">
              <a:avLst/>
            </a:prstGeom>
            <a:noFill/>
            <a:ln w="9525">
              <a:solidFill>
                <a:srgbClr val="000000"/>
              </a:solidFill>
              <a:round/>
              <a:headEnd/>
              <a:tailEnd type="stealth" w="lg" len="lg"/>
            </a:ln>
            <a:extLst>
              <a:ext uri="{909E8E84-426E-40dd-AFC4-6F175D3DCCD1}">
                <a14:hiddenFill xmlns="" xmlns:a14="http://schemas.microsoft.com/office/drawing/2010/main">
                  <a:noFill/>
                </a14:hiddenFill>
              </a:ext>
            </a:extLst>
          </p:spPr>
          <p:txBody>
            <a:bodyPr/>
            <a:lstStyle/>
            <a:p>
              <a:endParaRPr lang="en-US"/>
            </a:p>
          </p:txBody>
        </p:sp>
        <p:sp>
          <p:nvSpPr>
            <p:cNvPr id="669710" name="Text Box 14"/>
            <p:cNvSpPr txBox="1">
              <a:spLocks noChangeArrowheads="1"/>
            </p:cNvSpPr>
            <p:nvPr/>
          </p:nvSpPr>
          <p:spPr bwMode="auto">
            <a:xfrm>
              <a:off x="2103438" y="139700"/>
              <a:ext cx="5884862" cy="288925"/>
            </a:xfrm>
            <a:prstGeom prst="rect">
              <a:avLst/>
            </a:prstGeom>
            <a:solidFill>
              <a:srgbClr val="FFFF66"/>
            </a:solidFill>
            <a:ln w="25400">
              <a:solidFill>
                <a:srgbClr val="C00000"/>
              </a:solidFill>
              <a:miter lim="800000"/>
              <a:headEnd/>
              <a:tailEnd/>
            </a:ln>
            <a:effectLst>
              <a:outerShdw blurRad="63500" dist="38100" dir="2700000" algn="tl" rotWithShape="0">
                <a:srgbClr val="000000">
                  <a:alpha val="39998"/>
                </a:srgbClr>
              </a:outerShdw>
            </a:effectLst>
          </p:spPr>
          <p:txBody>
            <a:bodyPr/>
            <a:lstStyle/>
            <a:p>
              <a:pPr algn="ctr" eaLnBrk="1" hangingPunct="1">
                <a:spcBef>
                  <a:spcPct val="20000"/>
                </a:spcBef>
                <a:defRPr/>
              </a:pPr>
              <a:r>
                <a:rPr lang="en-US" sz="1400" b="0" dirty="0">
                  <a:solidFill>
                    <a:schemeClr val="tx1"/>
                  </a:solidFill>
                  <a:latin typeface="Arial" pitchFamily="34" charset="0"/>
                  <a:ea typeface="Times"/>
                  <a:cs typeface="Times New Roman" pitchFamily="18" charset="0"/>
                </a:rPr>
                <a:t>Consistently Teach and Re-Teach Tier 1 Rules/Expectations</a:t>
              </a:r>
              <a:endParaRPr lang="en-US" sz="1400" b="0" dirty="0">
                <a:solidFill>
                  <a:schemeClr val="tx1"/>
                </a:solidFill>
                <a:latin typeface="Arial" pitchFamily="34" charset="0"/>
                <a:ea typeface="+mn-ea"/>
                <a:cs typeface="Arial" pitchFamily="34" charset="0"/>
              </a:endParaRPr>
            </a:p>
          </p:txBody>
        </p:sp>
        <p:sp>
          <p:nvSpPr>
            <p:cNvPr id="299040" name="Line 13"/>
            <p:cNvSpPr>
              <a:spLocks noChangeShapeType="1"/>
            </p:cNvSpPr>
            <p:nvPr/>
          </p:nvSpPr>
          <p:spPr bwMode="auto">
            <a:xfrm>
              <a:off x="4991100" y="469900"/>
              <a:ext cx="3352" cy="349241"/>
            </a:xfrm>
            <a:prstGeom prst="line">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sp>
          <p:nvSpPr>
            <p:cNvPr id="299041" name="AutoShape 12"/>
            <p:cNvSpPr>
              <a:spLocks noChangeArrowheads="1"/>
            </p:cNvSpPr>
            <p:nvPr/>
          </p:nvSpPr>
          <p:spPr bwMode="auto">
            <a:xfrm>
              <a:off x="1089363" y="5260671"/>
              <a:ext cx="1587436" cy="756312"/>
            </a:xfrm>
            <a:prstGeom prst="flowChartDecision">
              <a:avLst/>
            </a:prstGeom>
            <a:solidFill>
              <a:srgbClr val="FFFFFF"/>
            </a:solidFill>
            <a:ln w="9525">
              <a:solidFill>
                <a:srgbClr val="000000"/>
              </a:solidFill>
              <a:miter lim="800000"/>
              <a:headEnd/>
              <a:tailEnd/>
            </a:ln>
          </p:spPr>
          <p:txBody>
            <a:bodyPr/>
            <a:lstStyle/>
            <a:p>
              <a:pPr algn="ctr" eaLnBrk="1" hangingPunct="1">
                <a:spcBef>
                  <a:spcPct val="20000"/>
                </a:spcBef>
              </a:pPr>
              <a:endParaRPr lang="en-US" sz="1800" b="0">
                <a:solidFill>
                  <a:schemeClr val="tx1"/>
                </a:solidFill>
                <a:latin typeface="Arial" charset="0"/>
                <a:cs typeface="Arial" charset="0"/>
              </a:endParaRPr>
            </a:p>
          </p:txBody>
        </p:sp>
        <p:sp>
          <p:nvSpPr>
            <p:cNvPr id="299042" name="AutoShape 11"/>
            <p:cNvSpPr>
              <a:spLocks noChangeArrowheads="1"/>
            </p:cNvSpPr>
            <p:nvPr/>
          </p:nvSpPr>
          <p:spPr bwMode="auto">
            <a:xfrm>
              <a:off x="3773189" y="1381984"/>
              <a:ext cx="2513440" cy="1018316"/>
            </a:xfrm>
            <a:prstGeom prst="flowChartDecision">
              <a:avLst/>
            </a:prstGeom>
            <a:solidFill>
              <a:srgbClr val="FFFFFF"/>
            </a:solidFill>
            <a:ln w="9525">
              <a:solidFill>
                <a:srgbClr val="000000"/>
              </a:solidFill>
              <a:miter lim="800000"/>
              <a:headEnd/>
              <a:tailEnd/>
            </a:ln>
          </p:spPr>
          <p:txBody>
            <a:bodyPr/>
            <a:lstStyle/>
            <a:p>
              <a:pPr algn="ctr" eaLnBrk="1" hangingPunct="1">
                <a:spcBef>
                  <a:spcPct val="20000"/>
                </a:spcBef>
              </a:pPr>
              <a:endParaRPr lang="en-US" sz="1800" b="0">
                <a:solidFill>
                  <a:schemeClr val="tx1"/>
                </a:solidFill>
                <a:latin typeface="Arial" charset="0"/>
                <a:cs typeface="Arial" charset="0"/>
              </a:endParaRPr>
            </a:p>
          </p:txBody>
        </p:sp>
        <p:sp>
          <p:nvSpPr>
            <p:cNvPr id="669706" name="Text Box 10"/>
            <p:cNvSpPr txBox="1">
              <a:spLocks noChangeArrowheads="1"/>
            </p:cNvSpPr>
            <p:nvPr/>
          </p:nvSpPr>
          <p:spPr bwMode="auto">
            <a:xfrm>
              <a:off x="76200" y="5943600"/>
              <a:ext cx="1058863" cy="762000"/>
            </a:xfrm>
            <a:prstGeom prst="rect">
              <a:avLst/>
            </a:prstGeom>
            <a:solidFill>
              <a:srgbClr val="FFFF66"/>
            </a:solidFill>
            <a:ln w="25400">
              <a:solidFill>
                <a:srgbClr val="C00000"/>
              </a:solidFill>
              <a:miter lim="800000"/>
              <a:headEnd/>
              <a:tailEnd/>
            </a:ln>
            <a:effectLst>
              <a:outerShdw blurRad="63500" dist="38100" dir="2700000" algn="tl" rotWithShape="0">
                <a:srgbClr val="000000">
                  <a:alpha val="39998"/>
                </a:srgbClr>
              </a:outerShdw>
            </a:effectLst>
          </p:spPr>
          <p:txBody>
            <a:bodyPr/>
            <a:lstStyle/>
            <a:p>
              <a:pPr algn="ctr" eaLnBrk="1" hangingPunct="1">
                <a:spcBef>
                  <a:spcPct val="20000"/>
                </a:spcBef>
                <a:defRPr/>
              </a:pPr>
              <a:r>
                <a:rPr lang="en-US" sz="1100" b="0" dirty="0">
                  <a:solidFill>
                    <a:schemeClr val="tx1"/>
                  </a:solidFill>
                  <a:latin typeface="Arial" pitchFamily="34" charset="0"/>
                  <a:ea typeface="Times"/>
                  <a:cs typeface="Times New Roman" pitchFamily="18" charset="0"/>
                </a:rPr>
                <a:t>Notice and reward correct behaviors</a:t>
              </a:r>
              <a:endParaRPr lang="en-US" sz="1800" b="0" dirty="0">
                <a:solidFill>
                  <a:schemeClr val="tx1"/>
                </a:solidFill>
                <a:latin typeface="Arial" pitchFamily="34" charset="0"/>
                <a:ea typeface="+mn-ea"/>
                <a:cs typeface="Arial" pitchFamily="34" charset="0"/>
              </a:endParaRPr>
            </a:p>
          </p:txBody>
        </p:sp>
        <p:sp>
          <p:nvSpPr>
            <p:cNvPr id="299044" name="Text Box 7"/>
            <p:cNvSpPr txBox="1">
              <a:spLocks noChangeArrowheads="1"/>
            </p:cNvSpPr>
            <p:nvPr/>
          </p:nvSpPr>
          <p:spPr bwMode="auto">
            <a:xfrm>
              <a:off x="520700" y="5562600"/>
              <a:ext cx="529145" cy="228600"/>
            </a:xfrm>
            <a:prstGeom prst="rect">
              <a:avLst/>
            </a:prstGeom>
            <a:solidFill>
              <a:srgbClr val="FFFFFF"/>
            </a:solidFill>
            <a:ln w="9525">
              <a:solidFill>
                <a:srgbClr val="000000">
                  <a:alpha val="0"/>
                </a:srgbClr>
              </a:solidFill>
              <a:miter lim="800000"/>
              <a:headEnd/>
              <a:tailEnd/>
            </a:ln>
          </p:spPr>
          <p:txBody>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100" b="0">
                  <a:solidFill>
                    <a:schemeClr val="tx1"/>
                  </a:solidFill>
                  <a:latin typeface="Arial" charset="0"/>
                  <a:cs typeface="ＭＳ Ｐゴシック" charset="0"/>
                </a:rPr>
                <a:t>YES</a:t>
              </a:r>
              <a:endParaRPr lang="en-US" sz="1800" b="0">
                <a:solidFill>
                  <a:schemeClr val="tx1"/>
                </a:solidFill>
                <a:latin typeface="Arial" charset="0"/>
                <a:cs typeface="ＭＳ Ｐゴシック" charset="0"/>
              </a:endParaRPr>
            </a:p>
          </p:txBody>
        </p:sp>
        <p:sp>
          <p:nvSpPr>
            <p:cNvPr id="299045" name="Text Box 9"/>
            <p:cNvSpPr txBox="1">
              <a:spLocks noChangeArrowheads="1"/>
            </p:cNvSpPr>
            <p:nvPr/>
          </p:nvSpPr>
          <p:spPr bwMode="auto">
            <a:xfrm>
              <a:off x="2514600" y="5702300"/>
              <a:ext cx="529145" cy="168069"/>
            </a:xfrm>
            <a:prstGeom prst="rect">
              <a:avLst/>
            </a:prstGeom>
            <a:noFill/>
            <a:ln w="9525">
              <a:solidFill>
                <a:srgbClr val="000000">
                  <a:alpha val="0"/>
                </a:srgbClr>
              </a:solidFill>
              <a:miter lim="800000"/>
              <a:headEnd/>
              <a:tailEnd/>
            </a:ln>
            <a:extLst>
              <a:ext uri="{909E8E84-426E-40dd-AFC4-6F175D3DCCD1}">
                <a14:hiddenFill xmlns="" xmlns:a14="http://schemas.microsoft.com/office/drawing/2010/main">
                  <a:solidFill>
                    <a:srgbClr val="FFFFFF"/>
                  </a:solidFill>
                </a14:hiddenFill>
              </a:ext>
            </a:extLst>
          </p:spPr>
          <p:txBody>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200" b="0">
                  <a:solidFill>
                    <a:schemeClr val="tx1"/>
                  </a:solidFill>
                  <a:latin typeface="Arial" charset="0"/>
                  <a:cs typeface="ＭＳ Ｐゴシック" charset="0"/>
                </a:rPr>
                <a:t>NO</a:t>
              </a:r>
              <a:endParaRPr lang="en-US" sz="1800" b="0">
                <a:solidFill>
                  <a:schemeClr val="tx1"/>
                </a:solidFill>
                <a:latin typeface="Arial" charset="0"/>
                <a:cs typeface="ＭＳ Ｐゴシック" charset="0"/>
              </a:endParaRPr>
            </a:p>
          </p:txBody>
        </p:sp>
        <p:sp>
          <p:nvSpPr>
            <p:cNvPr id="299046" name="Line 8"/>
            <p:cNvSpPr>
              <a:spLocks noChangeShapeType="1"/>
            </p:cNvSpPr>
            <p:nvPr/>
          </p:nvSpPr>
          <p:spPr bwMode="auto">
            <a:xfrm flipH="1">
              <a:off x="1933881" y="1886191"/>
              <a:ext cx="1852008" cy="0"/>
            </a:xfrm>
            <a:prstGeom prst="line">
              <a:avLst/>
            </a:prstGeom>
            <a:noFill/>
            <a:ln w="9525">
              <a:solidFill>
                <a:srgbClr val="000000"/>
              </a:solidFill>
              <a:round/>
              <a:headEnd/>
              <a:tailEnd type="stealth" w="lg" len="med"/>
            </a:ln>
            <a:extLst>
              <a:ext uri="{909E8E84-426E-40dd-AFC4-6F175D3DCCD1}">
                <a14:hiddenFill xmlns="" xmlns:a14="http://schemas.microsoft.com/office/drawing/2010/main">
                  <a:noFill/>
                </a14:hiddenFill>
              </a:ext>
            </a:extLst>
          </p:spPr>
          <p:txBody>
            <a:bodyPr/>
            <a:lstStyle/>
            <a:p>
              <a:endParaRPr lang="en-US"/>
            </a:p>
          </p:txBody>
        </p:sp>
        <p:sp>
          <p:nvSpPr>
            <p:cNvPr id="299047" name="Rectangle 59"/>
            <p:cNvSpPr>
              <a:spLocks noChangeArrowheads="1"/>
            </p:cNvSpPr>
            <p:nvPr/>
          </p:nvSpPr>
          <p:spPr bwMode="auto">
            <a:xfrm>
              <a:off x="999496" y="672277"/>
              <a:ext cx="10582904" cy="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p>
              <a:pPr algn="ctr" eaLnBrk="1" hangingPunct="1">
                <a:spcBef>
                  <a:spcPct val="20000"/>
                </a:spcBef>
              </a:pPr>
              <a:endParaRPr lang="en-US" sz="900" b="0">
                <a:solidFill>
                  <a:schemeClr val="tx1"/>
                </a:solidFill>
                <a:latin typeface="Arial" charset="0"/>
                <a:cs typeface="Arial" charset="0"/>
              </a:endParaRPr>
            </a:p>
            <a:p>
              <a:pPr algn="ctr">
                <a:spcBef>
                  <a:spcPct val="20000"/>
                </a:spcBef>
              </a:pPr>
              <a:endParaRPr lang="en-US" sz="1800" b="0">
                <a:solidFill>
                  <a:schemeClr val="tx1"/>
                </a:solidFill>
                <a:latin typeface="Arial" charset="0"/>
                <a:cs typeface="Arial" charset="0"/>
              </a:endParaRPr>
            </a:p>
          </p:txBody>
        </p:sp>
        <p:sp>
          <p:nvSpPr>
            <p:cNvPr id="299048" name="TextBox 42"/>
            <p:cNvSpPr txBox="1">
              <a:spLocks noChangeArrowheads="1"/>
            </p:cNvSpPr>
            <p:nvPr/>
          </p:nvSpPr>
          <p:spPr bwMode="auto">
            <a:xfrm>
              <a:off x="4241800" y="1498600"/>
              <a:ext cx="1587500" cy="9387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100" b="0">
                  <a:solidFill>
                    <a:schemeClr val="tx1"/>
                  </a:solidFill>
                  <a:latin typeface="Arial" charset="0"/>
                  <a:cs typeface="ＭＳ Ｐゴシック" charset="0"/>
                </a:rPr>
                <a:t>Is the behavior Teacher or Administration managed?</a:t>
              </a:r>
            </a:p>
            <a:p>
              <a:pPr algn="ctr" eaLnBrk="1" hangingPunct="1">
                <a:spcBef>
                  <a:spcPct val="20000"/>
                </a:spcBef>
              </a:pPr>
              <a:endParaRPr lang="en-US" sz="1100">
                <a:solidFill>
                  <a:srgbClr val="8CC63F"/>
                </a:solidFill>
                <a:cs typeface="ＭＳ Ｐゴシック" charset="0"/>
              </a:endParaRPr>
            </a:p>
          </p:txBody>
        </p:sp>
        <p:sp>
          <p:nvSpPr>
            <p:cNvPr id="299049" name="TextBox 43"/>
            <p:cNvSpPr txBox="1">
              <a:spLocks noChangeArrowheads="1"/>
            </p:cNvSpPr>
            <p:nvPr/>
          </p:nvSpPr>
          <p:spPr bwMode="auto">
            <a:xfrm>
              <a:off x="1447800" y="5334000"/>
              <a:ext cx="838200" cy="7694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100" b="0">
                  <a:solidFill>
                    <a:schemeClr val="tx1"/>
                  </a:solidFill>
                  <a:latin typeface="Arial" charset="0"/>
                  <a:cs typeface="ＭＳ Ｐゴシック" charset="0"/>
                </a:rPr>
                <a:t>Did the behavior change?</a:t>
              </a:r>
            </a:p>
            <a:p>
              <a:pPr algn="ctr" eaLnBrk="1" hangingPunct="1">
                <a:spcBef>
                  <a:spcPct val="20000"/>
                </a:spcBef>
              </a:pPr>
              <a:endParaRPr lang="en-US" sz="1100">
                <a:solidFill>
                  <a:srgbClr val="8CC63F"/>
                </a:solidFill>
                <a:cs typeface="ＭＳ Ｐゴシック" charset="0"/>
              </a:endParaRPr>
            </a:p>
          </p:txBody>
        </p:sp>
        <p:sp>
          <p:nvSpPr>
            <p:cNvPr id="299050" name="TextBox 46"/>
            <p:cNvSpPr txBox="1">
              <a:spLocks noChangeArrowheads="1"/>
            </p:cNvSpPr>
            <p:nvPr/>
          </p:nvSpPr>
          <p:spPr bwMode="auto">
            <a:xfrm>
              <a:off x="5429250" y="6324600"/>
              <a:ext cx="3714750"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400" b="0" i="1">
                  <a:solidFill>
                    <a:schemeClr val="tx1"/>
                  </a:solidFill>
                  <a:latin typeface="Times New Roman" charset="0"/>
                  <a:cs typeface="Times New Roman" charset="0"/>
                </a:rPr>
                <a:t>Seminole County: Longwood Elementary</a:t>
              </a:r>
            </a:p>
          </p:txBody>
        </p:sp>
      </p:grpSp>
      <p:sp>
        <p:nvSpPr>
          <p:cNvPr id="2" name="Left Arrow 1"/>
          <p:cNvSpPr/>
          <p:nvPr/>
        </p:nvSpPr>
        <p:spPr>
          <a:xfrm>
            <a:off x="8120236" y="124719"/>
            <a:ext cx="978408" cy="484632"/>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own Arrow 2"/>
          <p:cNvSpPr/>
          <p:nvPr/>
        </p:nvSpPr>
        <p:spPr>
          <a:xfrm>
            <a:off x="19856" y="1394684"/>
            <a:ext cx="484632" cy="97840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urved Right Arrow 3"/>
          <p:cNvSpPr/>
          <p:nvPr/>
        </p:nvSpPr>
        <p:spPr>
          <a:xfrm>
            <a:off x="2467018" y="2439406"/>
            <a:ext cx="550122" cy="735594"/>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Curved Left Arrow 4"/>
          <p:cNvSpPr/>
          <p:nvPr/>
        </p:nvSpPr>
        <p:spPr>
          <a:xfrm>
            <a:off x="6830875" y="2619239"/>
            <a:ext cx="508275" cy="702797"/>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Left Arrow 5"/>
          <p:cNvSpPr/>
          <p:nvPr/>
        </p:nvSpPr>
        <p:spPr>
          <a:xfrm>
            <a:off x="1064050" y="6156497"/>
            <a:ext cx="615099" cy="381000"/>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TextBox 46"/>
          <p:cNvSpPr txBox="1"/>
          <p:nvPr/>
        </p:nvSpPr>
        <p:spPr>
          <a:xfrm rot="469466">
            <a:off x="312811" y="125441"/>
            <a:ext cx="1715017" cy="1508105"/>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dirty="0" smtClean="0">
                <a:solidFill>
                  <a:srgbClr val="577293"/>
                </a:solidFill>
                <a:latin typeface="Arial" charset="0"/>
                <a:ea typeface="ＭＳ Ｐゴシック" charset="0"/>
                <a:cs typeface="Arial" charset="0"/>
              </a:rPr>
              <a:t>Resource</a:t>
            </a:r>
            <a:r>
              <a:rPr lang="en-US" dirty="0">
                <a:solidFill>
                  <a:schemeClr val="bg1">
                    <a:lumMod val="50000"/>
                  </a:schemeClr>
                </a:solidFill>
                <a:latin typeface="Arial" charset="0"/>
                <a:ea typeface="ＭＳ Ｐゴシック" charset="0"/>
                <a:cs typeface="Arial" charset="0"/>
              </a:rPr>
              <a:t>: </a:t>
            </a:r>
            <a:r>
              <a:rPr lang="en-US" dirty="0" smtClean="0">
                <a:solidFill>
                  <a:schemeClr val="bg1">
                    <a:lumMod val="50000"/>
                  </a:schemeClr>
                </a:solidFill>
                <a:latin typeface="Arial" charset="0"/>
                <a:ea typeface="ＭＳ Ｐゴシック" charset="0"/>
                <a:cs typeface="Arial" charset="0"/>
              </a:rPr>
              <a:t>‘Discipline Chart #1’ in Attachments</a:t>
            </a:r>
          </a:p>
          <a:p>
            <a:pPr algn="ctr"/>
            <a:endParaRPr lang="en-US" sz="1000" dirty="0">
              <a:solidFill>
                <a:srgbClr val="7F7F7F"/>
              </a:solidFill>
              <a:latin typeface="Arial" charset="0"/>
              <a:ea typeface="ＭＳ Ｐゴシック"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ppt_x"/>
                                          </p:val>
                                        </p:tav>
                                        <p:tav tm="100000">
                                          <p:val>
                                            <p:strVal val="#ppt_x"/>
                                          </p:val>
                                        </p:tav>
                                      </p:tavLst>
                                    </p:anim>
                                    <p:anim calcmode="lin" valueType="num">
                                      <p:cBhvr additive="base">
                                        <p:cTn id="34"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47"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105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55575"/>
            <a:ext cx="7696200" cy="67024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TextBox 2"/>
          <p:cNvSpPr txBox="1"/>
          <p:nvPr/>
        </p:nvSpPr>
        <p:spPr>
          <a:xfrm rot="20866753">
            <a:off x="140173" y="164547"/>
            <a:ext cx="1716122" cy="1508105"/>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dirty="0" smtClean="0">
                <a:solidFill>
                  <a:srgbClr val="577293"/>
                </a:solidFill>
                <a:latin typeface="Arial" charset="0"/>
                <a:ea typeface="ＭＳ Ｐゴシック" charset="0"/>
                <a:cs typeface="Arial" charset="0"/>
              </a:rPr>
              <a:t>Resource</a:t>
            </a:r>
            <a:r>
              <a:rPr lang="en-US" dirty="0">
                <a:solidFill>
                  <a:schemeClr val="bg1">
                    <a:lumMod val="50000"/>
                  </a:schemeClr>
                </a:solidFill>
                <a:latin typeface="Arial" charset="0"/>
                <a:ea typeface="ＭＳ Ｐゴシック" charset="0"/>
                <a:cs typeface="Arial" charset="0"/>
              </a:rPr>
              <a:t>: </a:t>
            </a:r>
            <a:r>
              <a:rPr lang="en-US" dirty="0" smtClean="0">
                <a:solidFill>
                  <a:schemeClr val="bg1">
                    <a:lumMod val="50000"/>
                  </a:schemeClr>
                </a:solidFill>
                <a:latin typeface="Arial" charset="0"/>
                <a:ea typeface="ＭＳ Ｐゴシック" charset="0"/>
                <a:cs typeface="Arial" charset="0"/>
              </a:rPr>
              <a:t>‘Discipline chart #2’ in Attachments</a:t>
            </a:r>
          </a:p>
          <a:p>
            <a:pPr algn="ctr"/>
            <a:endParaRPr lang="en-US" sz="1000" dirty="0">
              <a:solidFill>
                <a:srgbClr val="7F7F7F"/>
              </a:solidFill>
              <a:latin typeface="Arial" charset="0"/>
              <a:ea typeface="ＭＳ Ｐゴシック"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3106" name="AutoShape 1"/>
          <p:cNvSpPr>
            <a:spLocks noChangeArrowheads="1"/>
          </p:cNvSpPr>
          <p:nvPr/>
        </p:nvSpPr>
        <p:spPr bwMode="auto">
          <a:xfrm>
            <a:off x="5676900" y="801688"/>
            <a:ext cx="1543050" cy="771525"/>
          </a:xfrm>
          <a:prstGeom prst="flowChartProcess">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txBody>
          <a:bodyPr lIns="45720" rIns="45720" anchor="ctr"/>
          <a:lstStyle/>
          <a:p>
            <a:pPr algn="ctr" eaLnBrk="1" hangingPunct="1">
              <a:spcBef>
                <a:spcPct val="20000"/>
              </a:spcBef>
            </a:pPr>
            <a:r>
              <a:rPr lang="en-US" sz="1000" b="0">
                <a:solidFill>
                  <a:srgbClr val="000000"/>
                </a:solidFill>
                <a:latin typeface="Tahoma" charset="0"/>
                <a:cs typeface="Tahoma" charset="0"/>
              </a:rPr>
              <a:t>Verbal Warning</a:t>
            </a:r>
          </a:p>
          <a:p>
            <a:pPr algn="ctr" eaLnBrk="1" hangingPunct="1">
              <a:spcBef>
                <a:spcPct val="20000"/>
              </a:spcBef>
            </a:pPr>
            <a:r>
              <a:rPr lang="en-US" sz="1000" b="0">
                <a:solidFill>
                  <a:srgbClr val="000000"/>
                </a:solidFill>
                <a:latin typeface="Tahoma" charset="0"/>
                <a:cs typeface="Tahoma" charset="0"/>
              </a:rPr>
              <a:t>Re-state Expectation/Rule</a:t>
            </a:r>
          </a:p>
        </p:txBody>
      </p:sp>
      <p:sp>
        <p:nvSpPr>
          <p:cNvPr id="4" name="AutoShape 5"/>
          <p:cNvSpPr>
            <a:spLocks noChangeArrowheads="1"/>
          </p:cNvSpPr>
          <p:nvPr/>
        </p:nvSpPr>
        <p:spPr bwMode="auto">
          <a:xfrm>
            <a:off x="3810000" y="1295400"/>
            <a:ext cx="1600200" cy="2122488"/>
          </a:xfrm>
          <a:prstGeom prst="flowChartProcess">
            <a:avLst/>
          </a:prstGeom>
          <a:solidFill>
            <a:srgbClr val="FFFF66"/>
          </a:solidFill>
          <a:ln w="25400">
            <a:solidFill>
              <a:srgbClr val="C00000"/>
            </a:solidFill>
            <a:miter lim="800000"/>
            <a:headEnd/>
            <a:tailEnd/>
          </a:ln>
          <a:effectLst>
            <a:outerShdw blurRad="63500" dist="38100" dir="2700000" algn="tl" rotWithShape="0">
              <a:srgbClr val="000000">
                <a:alpha val="39998"/>
              </a:srgbClr>
            </a:outerShdw>
          </a:effectLst>
        </p:spPr>
        <p:txBody>
          <a:bodyPr lIns="27432" tIns="18288" rIns="27432" bIns="18288"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1" hangingPunct="1">
              <a:spcBef>
                <a:spcPct val="20000"/>
              </a:spcBef>
              <a:defRPr sz="1000"/>
            </a:pPr>
            <a:r>
              <a:rPr lang="en-US" sz="900" u="sng" dirty="0">
                <a:solidFill>
                  <a:srgbClr val="000000"/>
                </a:solidFill>
                <a:latin typeface="Tahoma"/>
                <a:ea typeface="Tahoma"/>
                <a:cs typeface="Tahoma"/>
              </a:rPr>
              <a:t>SAMPLE INTERVENTIONS</a:t>
            </a:r>
          </a:p>
          <a:p>
            <a:pPr algn="ctr" eaLnBrk="1" hangingPunct="1">
              <a:spcBef>
                <a:spcPct val="20000"/>
              </a:spcBef>
              <a:defRPr sz="1000"/>
            </a:pPr>
            <a:r>
              <a:rPr lang="en-US" sz="1000" b="0" dirty="0">
                <a:solidFill>
                  <a:srgbClr val="000000"/>
                </a:solidFill>
                <a:latin typeface="Tahoma"/>
                <a:ea typeface="Tahoma"/>
                <a:cs typeface="Tahoma"/>
              </a:rPr>
              <a:t>Seating Change</a:t>
            </a:r>
          </a:p>
          <a:p>
            <a:pPr algn="ctr" eaLnBrk="1" hangingPunct="1">
              <a:spcBef>
                <a:spcPct val="20000"/>
              </a:spcBef>
              <a:defRPr sz="1000"/>
            </a:pPr>
            <a:r>
              <a:rPr lang="en-US" sz="1000" b="0" dirty="0">
                <a:solidFill>
                  <a:srgbClr val="000000"/>
                </a:solidFill>
                <a:latin typeface="Tahoma"/>
                <a:ea typeface="Tahoma"/>
                <a:cs typeface="Tahoma"/>
              </a:rPr>
              <a:t>Student Conference</a:t>
            </a:r>
          </a:p>
          <a:p>
            <a:pPr algn="ctr" eaLnBrk="1" hangingPunct="1">
              <a:spcBef>
                <a:spcPct val="20000"/>
              </a:spcBef>
              <a:defRPr sz="1000"/>
            </a:pPr>
            <a:r>
              <a:rPr lang="en-US" sz="1000" b="0" dirty="0">
                <a:solidFill>
                  <a:srgbClr val="000000"/>
                </a:solidFill>
                <a:latin typeface="Tahoma"/>
                <a:ea typeface="Tahoma"/>
                <a:cs typeface="Tahoma"/>
              </a:rPr>
              <a:t>Parent Contact</a:t>
            </a:r>
          </a:p>
          <a:p>
            <a:pPr algn="ctr" eaLnBrk="1" hangingPunct="1">
              <a:spcBef>
                <a:spcPct val="20000"/>
              </a:spcBef>
              <a:defRPr sz="1000"/>
            </a:pPr>
            <a:r>
              <a:rPr lang="en-US" sz="1000" b="0" dirty="0">
                <a:solidFill>
                  <a:srgbClr val="000000"/>
                </a:solidFill>
                <a:latin typeface="Tahoma"/>
                <a:ea typeface="Tahoma"/>
                <a:cs typeface="Tahoma"/>
              </a:rPr>
              <a:t>Student Contract</a:t>
            </a:r>
          </a:p>
          <a:p>
            <a:pPr algn="ctr" eaLnBrk="1" hangingPunct="1">
              <a:spcBef>
                <a:spcPct val="20000"/>
              </a:spcBef>
              <a:defRPr sz="1000"/>
            </a:pPr>
            <a:r>
              <a:rPr lang="en-US" sz="1000" b="0" dirty="0">
                <a:solidFill>
                  <a:srgbClr val="000000"/>
                </a:solidFill>
                <a:latin typeface="Tahoma"/>
                <a:ea typeface="Tahoma"/>
                <a:cs typeface="Tahoma"/>
              </a:rPr>
              <a:t>Redirection</a:t>
            </a:r>
          </a:p>
          <a:p>
            <a:pPr algn="ctr" eaLnBrk="1" hangingPunct="1">
              <a:spcBef>
                <a:spcPct val="20000"/>
              </a:spcBef>
              <a:defRPr sz="1000"/>
            </a:pPr>
            <a:r>
              <a:rPr lang="en-US" sz="1000" b="0" dirty="0">
                <a:solidFill>
                  <a:srgbClr val="000000"/>
                </a:solidFill>
                <a:latin typeface="Tahoma"/>
                <a:ea typeface="Tahoma"/>
                <a:cs typeface="Tahoma"/>
              </a:rPr>
              <a:t>Proximity</a:t>
            </a:r>
          </a:p>
          <a:p>
            <a:pPr algn="ctr" eaLnBrk="1" hangingPunct="1">
              <a:spcBef>
                <a:spcPct val="20000"/>
              </a:spcBef>
              <a:defRPr sz="1000"/>
            </a:pPr>
            <a:r>
              <a:rPr lang="en-US" sz="1000" b="0" dirty="0">
                <a:solidFill>
                  <a:srgbClr val="000000"/>
                </a:solidFill>
                <a:latin typeface="Tahoma"/>
                <a:ea typeface="Tahoma"/>
                <a:cs typeface="Tahoma"/>
              </a:rPr>
              <a:t>Loss of Privilege</a:t>
            </a:r>
          </a:p>
          <a:p>
            <a:pPr algn="ctr" eaLnBrk="1" hangingPunct="1">
              <a:spcBef>
                <a:spcPct val="20000"/>
              </a:spcBef>
              <a:defRPr sz="1000"/>
            </a:pPr>
            <a:r>
              <a:rPr lang="en-US" sz="1000" b="0" dirty="0">
                <a:solidFill>
                  <a:srgbClr val="000000"/>
                </a:solidFill>
                <a:latin typeface="Tahoma"/>
                <a:ea typeface="Tahoma"/>
                <a:cs typeface="Tahoma"/>
              </a:rPr>
              <a:t>Restitution</a:t>
            </a:r>
          </a:p>
          <a:p>
            <a:pPr algn="ctr" eaLnBrk="1" hangingPunct="1">
              <a:spcBef>
                <a:spcPct val="20000"/>
              </a:spcBef>
              <a:defRPr sz="1000"/>
            </a:pPr>
            <a:r>
              <a:rPr lang="en-US" sz="1000" b="0" dirty="0">
                <a:solidFill>
                  <a:srgbClr val="000000"/>
                </a:solidFill>
                <a:latin typeface="Tahoma"/>
                <a:ea typeface="Tahoma"/>
                <a:cs typeface="Tahoma"/>
              </a:rPr>
              <a:t>Apology</a:t>
            </a:r>
          </a:p>
          <a:p>
            <a:pPr algn="ctr" eaLnBrk="1" hangingPunct="1">
              <a:spcBef>
                <a:spcPct val="20000"/>
              </a:spcBef>
              <a:defRPr sz="1000"/>
            </a:pPr>
            <a:r>
              <a:rPr lang="en-US" sz="1000" b="0" dirty="0">
                <a:solidFill>
                  <a:srgbClr val="000000"/>
                </a:solidFill>
                <a:latin typeface="Tahoma"/>
                <a:ea typeface="Tahoma"/>
                <a:cs typeface="Tahoma"/>
              </a:rPr>
              <a:t>Verbal &amp; Non-Verbal Prompt</a:t>
            </a:r>
          </a:p>
          <a:p>
            <a:pPr algn="ctr" eaLnBrk="1" hangingPunct="1">
              <a:spcBef>
                <a:spcPct val="20000"/>
              </a:spcBef>
              <a:defRPr sz="1000"/>
            </a:pPr>
            <a:r>
              <a:rPr lang="en-US" sz="1000" b="0" dirty="0">
                <a:solidFill>
                  <a:srgbClr val="000000"/>
                </a:solidFill>
                <a:latin typeface="Tahoma"/>
                <a:ea typeface="Tahoma"/>
                <a:cs typeface="Tahoma"/>
              </a:rPr>
              <a:t>Reward Alternate Behavior</a:t>
            </a:r>
          </a:p>
          <a:p>
            <a:pPr algn="ctr" eaLnBrk="1" hangingPunct="1">
              <a:spcBef>
                <a:spcPct val="20000"/>
              </a:spcBef>
              <a:defRPr sz="1000"/>
            </a:pPr>
            <a:endParaRPr lang="en-US" sz="900" b="0" dirty="0">
              <a:solidFill>
                <a:srgbClr val="000000"/>
              </a:solidFill>
              <a:latin typeface="Tahoma"/>
              <a:ea typeface="Tahoma"/>
              <a:cs typeface="Tahoma"/>
            </a:endParaRPr>
          </a:p>
        </p:txBody>
      </p:sp>
      <p:sp>
        <p:nvSpPr>
          <p:cNvPr id="303108" name="AutoShape 8"/>
          <p:cNvSpPr>
            <a:spLocks noChangeArrowheads="1"/>
          </p:cNvSpPr>
          <p:nvPr/>
        </p:nvSpPr>
        <p:spPr bwMode="auto">
          <a:xfrm>
            <a:off x="7610475" y="4927600"/>
            <a:ext cx="1143000" cy="781050"/>
          </a:xfrm>
          <a:prstGeom prst="flowChartProcess">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txBody>
          <a:bodyPr lIns="27432" tIns="18288" rIns="27432" bIns="18288" anchor="ctr"/>
          <a:lstStyle/>
          <a:p>
            <a:pPr algn="ctr" eaLnBrk="1" hangingPunct="1">
              <a:spcBef>
                <a:spcPct val="20000"/>
              </a:spcBef>
            </a:pPr>
            <a:r>
              <a:rPr lang="en-US" sz="900" b="0">
                <a:solidFill>
                  <a:srgbClr val="000000"/>
                </a:solidFill>
                <a:latin typeface="Tahoma" charset="0"/>
                <a:cs typeface="Tahoma" charset="0"/>
              </a:rPr>
              <a:t>For Office Referrals attach completed  copies of classroom  behavior reports</a:t>
            </a:r>
          </a:p>
        </p:txBody>
      </p:sp>
      <p:cxnSp>
        <p:nvCxnSpPr>
          <p:cNvPr id="303109" name="AutoShape 10"/>
          <p:cNvCxnSpPr>
            <a:cxnSpLocks noChangeShapeType="1"/>
          </p:cNvCxnSpPr>
          <p:nvPr/>
        </p:nvCxnSpPr>
        <p:spPr bwMode="auto">
          <a:xfrm rot="5400000">
            <a:off x="669925" y="3336926"/>
            <a:ext cx="1341437" cy="906462"/>
          </a:xfrm>
          <a:prstGeom prst="straightConnector1">
            <a:avLst/>
          </a:prstGeom>
          <a:noFill/>
          <a:ln w="19050">
            <a:solidFill>
              <a:srgbClr val="000000"/>
            </a:solidFill>
            <a:round/>
            <a:headEnd/>
            <a:tailEnd type="triangle" w="med" len="med"/>
          </a:ln>
          <a:extLst>
            <a:ext uri="{909E8E84-426E-40dd-AFC4-6F175D3DCCD1}">
              <a14:hiddenFill xmlns="" xmlns:a14="http://schemas.microsoft.com/office/drawing/2010/main">
                <a:noFill/>
              </a14:hiddenFill>
            </a:ext>
          </a:extLst>
        </p:spPr>
      </p:cxnSp>
      <p:sp>
        <p:nvSpPr>
          <p:cNvPr id="7" name="AutoShape 19"/>
          <p:cNvSpPr>
            <a:spLocks noChangeArrowheads="1"/>
          </p:cNvSpPr>
          <p:nvPr/>
        </p:nvSpPr>
        <p:spPr bwMode="auto">
          <a:xfrm>
            <a:off x="95250" y="4460875"/>
            <a:ext cx="1485900" cy="1671638"/>
          </a:xfrm>
          <a:prstGeom prst="flowChartProcess">
            <a:avLst/>
          </a:prstGeom>
          <a:solidFill>
            <a:srgbClr val="FFFF66"/>
          </a:solidFill>
          <a:ln w="25400" cap="rnd">
            <a:solidFill>
              <a:srgbClr val="C00000"/>
            </a:solidFill>
            <a:miter lim="800000"/>
            <a:headEnd/>
            <a:tailEnd/>
          </a:ln>
          <a:effectLst>
            <a:outerShdw blurRad="63500" dist="38100" dir="2700000" algn="tl" rotWithShape="0">
              <a:srgbClr val="000000">
                <a:alpha val="39998"/>
              </a:srgbClr>
            </a:outerShdw>
          </a:effectLst>
        </p:spPr>
        <p:txBody>
          <a:bodyPr lIns="27432" tIns="22860" rIns="27432" bIns="22860"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1" hangingPunct="1">
              <a:spcBef>
                <a:spcPct val="20000"/>
              </a:spcBef>
              <a:defRPr sz="1000"/>
            </a:pPr>
            <a:r>
              <a:rPr lang="en-US" sz="1000" b="0" dirty="0">
                <a:solidFill>
                  <a:srgbClr val="000000"/>
                </a:solidFill>
                <a:latin typeface="Tahoma"/>
                <a:ea typeface="Tahoma"/>
                <a:cs typeface="Tahoma"/>
              </a:rPr>
              <a:t>Student conference</a:t>
            </a:r>
          </a:p>
          <a:p>
            <a:pPr algn="ctr" eaLnBrk="1" hangingPunct="1">
              <a:spcBef>
                <a:spcPct val="20000"/>
              </a:spcBef>
              <a:defRPr sz="1000"/>
            </a:pPr>
            <a:r>
              <a:rPr lang="en-US" sz="1000" b="0" dirty="0">
                <a:solidFill>
                  <a:srgbClr val="000000"/>
                </a:solidFill>
                <a:latin typeface="Tahoma"/>
                <a:ea typeface="Tahoma"/>
                <a:cs typeface="Tahoma"/>
              </a:rPr>
              <a:t>Re-teach expectation</a:t>
            </a:r>
          </a:p>
          <a:p>
            <a:pPr algn="ctr" eaLnBrk="1" hangingPunct="1">
              <a:spcBef>
                <a:spcPct val="20000"/>
              </a:spcBef>
              <a:defRPr sz="1000"/>
            </a:pPr>
            <a:r>
              <a:rPr lang="en-US" sz="1000" b="0" dirty="0">
                <a:solidFill>
                  <a:srgbClr val="000000"/>
                </a:solidFill>
                <a:latin typeface="Tahoma"/>
                <a:ea typeface="Tahoma"/>
                <a:cs typeface="Tahoma"/>
              </a:rPr>
              <a:t>Parent contact</a:t>
            </a:r>
          </a:p>
          <a:p>
            <a:pPr algn="ctr" eaLnBrk="1" hangingPunct="1">
              <a:spcBef>
                <a:spcPct val="20000"/>
              </a:spcBef>
              <a:defRPr sz="1000"/>
            </a:pPr>
            <a:r>
              <a:rPr lang="en-US" sz="1000" b="0" dirty="0">
                <a:solidFill>
                  <a:srgbClr val="000000"/>
                </a:solidFill>
                <a:latin typeface="Tahoma"/>
                <a:ea typeface="Tahoma"/>
                <a:cs typeface="Tahoma"/>
              </a:rPr>
              <a:t>Detention</a:t>
            </a:r>
          </a:p>
          <a:p>
            <a:pPr algn="ctr" eaLnBrk="1" hangingPunct="1">
              <a:spcBef>
                <a:spcPct val="20000"/>
              </a:spcBef>
              <a:defRPr sz="1000"/>
            </a:pPr>
            <a:r>
              <a:rPr lang="en-US" sz="1000" b="0" dirty="0">
                <a:solidFill>
                  <a:srgbClr val="000000"/>
                </a:solidFill>
                <a:latin typeface="Tahoma"/>
                <a:ea typeface="Tahoma"/>
                <a:cs typeface="Tahoma"/>
              </a:rPr>
              <a:t>Refer to guidance</a:t>
            </a:r>
          </a:p>
          <a:p>
            <a:pPr algn="ctr" eaLnBrk="1" hangingPunct="1">
              <a:spcBef>
                <a:spcPct val="20000"/>
              </a:spcBef>
              <a:defRPr sz="1000"/>
            </a:pPr>
            <a:r>
              <a:rPr lang="en-US" sz="1000" b="0" dirty="0">
                <a:solidFill>
                  <a:srgbClr val="000000"/>
                </a:solidFill>
                <a:latin typeface="Tahoma"/>
                <a:ea typeface="Tahoma"/>
                <a:cs typeface="Tahoma"/>
              </a:rPr>
              <a:t>In-school suspension</a:t>
            </a:r>
          </a:p>
          <a:p>
            <a:pPr algn="ctr" eaLnBrk="1" hangingPunct="1">
              <a:spcBef>
                <a:spcPct val="20000"/>
              </a:spcBef>
              <a:defRPr sz="1000"/>
            </a:pPr>
            <a:r>
              <a:rPr lang="en-US" sz="1000" b="0" dirty="0">
                <a:solidFill>
                  <a:srgbClr val="000000"/>
                </a:solidFill>
                <a:latin typeface="Tahoma"/>
                <a:ea typeface="Tahoma"/>
                <a:cs typeface="Tahoma"/>
              </a:rPr>
              <a:t>Out school suspension</a:t>
            </a:r>
          </a:p>
          <a:p>
            <a:pPr algn="ctr" eaLnBrk="1" hangingPunct="1">
              <a:spcBef>
                <a:spcPct val="20000"/>
              </a:spcBef>
              <a:defRPr sz="1000"/>
            </a:pPr>
            <a:r>
              <a:rPr lang="en-US" sz="1000" b="0" dirty="0">
                <a:solidFill>
                  <a:srgbClr val="000000"/>
                </a:solidFill>
                <a:latin typeface="Tahoma"/>
                <a:ea typeface="Tahoma"/>
                <a:cs typeface="Tahoma"/>
              </a:rPr>
              <a:t>Recommend for expulsion</a:t>
            </a:r>
          </a:p>
        </p:txBody>
      </p:sp>
      <p:cxnSp>
        <p:nvCxnSpPr>
          <p:cNvPr id="303111" name="AutoShape 20"/>
          <p:cNvCxnSpPr>
            <a:cxnSpLocks noChangeShapeType="1"/>
          </p:cNvCxnSpPr>
          <p:nvPr/>
        </p:nvCxnSpPr>
        <p:spPr bwMode="auto">
          <a:xfrm flipV="1">
            <a:off x="2809875" y="579438"/>
            <a:ext cx="1133475" cy="1587"/>
          </a:xfrm>
          <a:prstGeom prst="straightConnector1">
            <a:avLst/>
          </a:prstGeom>
          <a:noFill/>
          <a:ln w="19050">
            <a:solidFill>
              <a:srgbClr val="000000"/>
            </a:solidFill>
            <a:round/>
            <a:headEnd/>
            <a:tailEnd/>
          </a:ln>
          <a:extLst>
            <a:ext uri="{909E8E84-426E-40dd-AFC4-6F175D3DCCD1}">
              <a14:hiddenFill xmlns="" xmlns:a14="http://schemas.microsoft.com/office/drawing/2010/main">
                <a:noFill/>
              </a14:hiddenFill>
            </a:ext>
          </a:extLst>
        </p:spPr>
      </p:cxnSp>
      <p:sp>
        <p:nvSpPr>
          <p:cNvPr id="303112" name="Text Box 22"/>
          <p:cNvSpPr txBox="1">
            <a:spLocks noChangeArrowheads="1"/>
          </p:cNvSpPr>
          <p:nvPr/>
        </p:nvSpPr>
        <p:spPr bwMode="auto">
          <a:xfrm>
            <a:off x="9947275" y="7224713"/>
            <a:ext cx="5556250" cy="27654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endParaRPr lang="en-US">
              <a:solidFill>
                <a:srgbClr val="8CC63F"/>
              </a:solidFill>
              <a:cs typeface="ＭＳ Ｐゴシック" charset="0"/>
            </a:endParaRPr>
          </a:p>
        </p:txBody>
      </p:sp>
      <p:cxnSp>
        <p:nvCxnSpPr>
          <p:cNvPr id="303113" name="AutoShape 32"/>
          <p:cNvCxnSpPr>
            <a:cxnSpLocks noChangeShapeType="1"/>
          </p:cNvCxnSpPr>
          <p:nvPr/>
        </p:nvCxnSpPr>
        <p:spPr bwMode="auto">
          <a:xfrm rot="5400000">
            <a:off x="6303168" y="3679032"/>
            <a:ext cx="195263" cy="0"/>
          </a:xfrm>
          <a:prstGeom prst="straightConnector1">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cxnSp>
      <p:cxnSp>
        <p:nvCxnSpPr>
          <p:cNvPr id="303114" name="AutoShape 41"/>
          <p:cNvCxnSpPr>
            <a:cxnSpLocks noChangeShapeType="1"/>
          </p:cNvCxnSpPr>
          <p:nvPr/>
        </p:nvCxnSpPr>
        <p:spPr bwMode="auto">
          <a:xfrm rot="5400000">
            <a:off x="6339682" y="699294"/>
            <a:ext cx="190500" cy="1587"/>
          </a:xfrm>
          <a:prstGeom prst="straightConnector1">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cxnSp>
      <p:cxnSp>
        <p:nvCxnSpPr>
          <p:cNvPr id="303115" name="AutoShape 42"/>
          <p:cNvCxnSpPr>
            <a:cxnSpLocks noChangeShapeType="1"/>
          </p:cNvCxnSpPr>
          <p:nvPr/>
        </p:nvCxnSpPr>
        <p:spPr bwMode="auto">
          <a:xfrm rot="5400000">
            <a:off x="6299200" y="1625600"/>
            <a:ext cx="203200" cy="0"/>
          </a:xfrm>
          <a:prstGeom prst="straightConnector1">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cxnSp>
      <p:cxnSp>
        <p:nvCxnSpPr>
          <p:cNvPr id="303116" name="AutoShape 47"/>
          <p:cNvCxnSpPr>
            <a:cxnSpLocks noChangeShapeType="1"/>
          </p:cNvCxnSpPr>
          <p:nvPr/>
        </p:nvCxnSpPr>
        <p:spPr bwMode="auto">
          <a:xfrm rot="10800000" flipV="1">
            <a:off x="7972425" y="5715000"/>
            <a:ext cx="409575" cy="342900"/>
          </a:xfrm>
          <a:prstGeom prst="straightConnector1">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cxnSp>
      <p:cxnSp>
        <p:nvCxnSpPr>
          <p:cNvPr id="303117" name="AutoShape 48"/>
          <p:cNvCxnSpPr>
            <a:cxnSpLocks noChangeShapeType="1"/>
          </p:cNvCxnSpPr>
          <p:nvPr/>
        </p:nvCxnSpPr>
        <p:spPr bwMode="auto">
          <a:xfrm rot="5400000">
            <a:off x="6288087" y="4913313"/>
            <a:ext cx="225425" cy="0"/>
          </a:xfrm>
          <a:prstGeom prst="straightConnector1">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cxnSp>
      <p:cxnSp>
        <p:nvCxnSpPr>
          <p:cNvPr id="303118" name="AutoShape 57"/>
          <p:cNvCxnSpPr>
            <a:cxnSpLocks noChangeShapeType="1"/>
          </p:cNvCxnSpPr>
          <p:nvPr/>
        </p:nvCxnSpPr>
        <p:spPr bwMode="auto">
          <a:xfrm rot="10800000" flipV="1">
            <a:off x="2373313" y="600075"/>
            <a:ext cx="446087" cy="312738"/>
          </a:xfrm>
          <a:prstGeom prst="straightConnector1">
            <a:avLst/>
          </a:prstGeom>
          <a:noFill/>
          <a:ln w="19050">
            <a:solidFill>
              <a:srgbClr val="000000"/>
            </a:solidFill>
            <a:round/>
            <a:headEnd/>
            <a:tailEnd type="triangle" w="med" len="med"/>
          </a:ln>
          <a:extLst>
            <a:ext uri="{909E8E84-426E-40dd-AFC4-6F175D3DCCD1}">
              <a14:hiddenFill xmlns="" xmlns:a14="http://schemas.microsoft.com/office/drawing/2010/main">
                <a:noFill/>
              </a14:hiddenFill>
            </a:ext>
          </a:extLst>
        </p:spPr>
      </p:cxnSp>
      <p:sp>
        <p:nvSpPr>
          <p:cNvPr id="303119" name="AutoShape 4"/>
          <p:cNvSpPr>
            <a:spLocks noChangeArrowheads="1"/>
          </p:cNvSpPr>
          <p:nvPr/>
        </p:nvSpPr>
        <p:spPr bwMode="auto">
          <a:xfrm>
            <a:off x="1847850" y="2674938"/>
            <a:ext cx="1066800" cy="677862"/>
          </a:xfrm>
          <a:prstGeom prst="flowChartProcess">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txBody>
          <a:bodyPr lIns="27432" tIns="18288" rIns="27432" bIns="18288" anchor="ctr"/>
          <a:lstStyle/>
          <a:p>
            <a:pPr algn="ctr" eaLnBrk="1" hangingPunct="1">
              <a:spcBef>
                <a:spcPct val="20000"/>
              </a:spcBef>
            </a:pPr>
            <a:r>
              <a:rPr lang="en-US" sz="1000" b="0">
                <a:solidFill>
                  <a:srgbClr val="000000"/>
                </a:solidFill>
                <a:latin typeface="Tahoma" charset="0"/>
                <a:cs typeface="Tahoma" charset="0"/>
              </a:rPr>
              <a:t>Admin determines consequence</a:t>
            </a:r>
          </a:p>
        </p:txBody>
      </p:sp>
      <p:cxnSp>
        <p:nvCxnSpPr>
          <p:cNvPr id="303120" name="AutoShape 57"/>
          <p:cNvCxnSpPr>
            <a:cxnSpLocks noChangeShapeType="1"/>
          </p:cNvCxnSpPr>
          <p:nvPr/>
        </p:nvCxnSpPr>
        <p:spPr bwMode="auto">
          <a:xfrm rot="16200000" flipH="1">
            <a:off x="2193925" y="3563938"/>
            <a:ext cx="422275" cy="0"/>
          </a:xfrm>
          <a:prstGeom prst="straightConnector1">
            <a:avLst/>
          </a:prstGeom>
          <a:noFill/>
          <a:ln w="19050">
            <a:solidFill>
              <a:srgbClr val="000000"/>
            </a:solidFill>
            <a:round/>
            <a:headEnd/>
            <a:tailEnd type="triangle" w="med" len="med"/>
          </a:ln>
          <a:extLst>
            <a:ext uri="{909E8E84-426E-40dd-AFC4-6F175D3DCCD1}">
              <a14:hiddenFill xmlns="" xmlns:a14="http://schemas.microsoft.com/office/drawing/2010/main">
                <a:noFill/>
              </a14:hiddenFill>
            </a:ext>
          </a:extLst>
        </p:spPr>
      </p:cxnSp>
      <p:sp>
        <p:nvSpPr>
          <p:cNvPr id="303121" name="AutoShape 4"/>
          <p:cNvSpPr>
            <a:spLocks noChangeArrowheads="1"/>
          </p:cNvSpPr>
          <p:nvPr/>
        </p:nvSpPr>
        <p:spPr bwMode="auto">
          <a:xfrm>
            <a:off x="1676400" y="3786188"/>
            <a:ext cx="1485900" cy="1177925"/>
          </a:xfrm>
          <a:prstGeom prst="flowChartProcess">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txBody>
          <a:bodyPr lIns="27432" tIns="18288" rIns="27432" bIns="18288" anchor="ctr"/>
          <a:lstStyle/>
          <a:p>
            <a:pPr algn="ctr" eaLnBrk="1" hangingPunct="1">
              <a:spcBef>
                <a:spcPct val="20000"/>
              </a:spcBef>
              <a:buFont typeface="Wingdings" charset="0"/>
              <a:buChar char="Ø"/>
            </a:pPr>
            <a:r>
              <a:rPr lang="en-US" sz="1000" b="0">
                <a:solidFill>
                  <a:srgbClr val="000000"/>
                </a:solidFill>
                <a:latin typeface="Tahoma" charset="0"/>
                <a:cs typeface="Tahoma" charset="0"/>
              </a:rPr>
              <a:t>Copy of referral given to teacher/staff</a:t>
            </a:r>
          </a:p>
          <a:p>
            <a:pPr algn="ctr" eaLnBrk="1" hangingPunct="1">
              <a:spcBef>
                <a:spcPct val="20000"/>
              </a:spcBef>
              <a:buFont typeface="Wingdings" charset="0"/>
              <a:buChar char="Ø"/>
            </a:pPr>
            <a:r>
              <a:rPr lang="en-US" sz="1000" b="0">
                <a:solidFill>
                  <a:srgbClr val="000000"/>
                </a:solidFill>
                <a:latin typeface="Tahoma" charset="0"/>
                <a:cs typeface="Tahoma" charset="0"/>
              </a:rPr>
              <a:t>Copy retained at school</a:t>
            </a:r>
          </a:p>
          <a:p>
            <a:pPr algn="ctr" eaLnBrk="1" hangingPunct="1">
              <a:spcBef>
                <a:spcPct val="20000"/>
              </a:spcBef>
              <a:buFont typeface="Wingdings" charset="0"/>
              <a:buChar char="Ø"/>
            </a:pPr>
            <a:r>
              <a:rPr lang="en-US" sz="1000" b="0">
                <a:solidFill>
                  <a:srgbClr val="000000"/>
                </a:solidFill>
                <a:latin typeface="Tahoma" charset="0"/>
                <a:cs typeface="Tahoma" charset="0"/>
              </a:rPr>
              <a:t>Copy of referral sent to parent via student</a:t>
            </a:r>
          </a:p>
          <a:p>
            <a:pPr algn="ctr" eaLnBrk="1" hangingPunct="1">
              <a:spcBef>
                <a:spcPct val="20000"/>
              </a:spcBef>
            </a:pPr>
            <a:endParaRPr lang="en-US" sz="900" b="0">
              <a:solidFill>
                <a:srgbClr val="000000"/>
              </a:solidFill>
              <a:latin typeface="Tahoma" charset="0"/>
              <a:cs typeface="Tahoma" charset="0"/>
            </a:endParaRPr>
          </a:p>
        </p:txBody>
      </p:sp>
      <p:sp>
        <p:nvSpPr>
          <p:cNvPr id="303122" name="AutoShape 7"/>
          <p:cNvSpPr>
            <a:spLocks noChangeArrowheads="1"/>
          </p:cNvSpPr>
          <p:nvPr/>
        </p:nvSpPr>
        <p:spPr bwMode="auto">
          <a:xfrm>
            <a:off x="1590675" y="868363"/>
            <a:ext cx="1657350" cy="1562100"/>
          </a:xfrm>
          <a:prstGeom prst="flowChartDecision">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txBody>
          <a:bodyPr lIns="27432" tIns="18288" rIns="27432" bIns="18288" anchor="ctr"/>
          <a:lstStyle/>
          <a:p>
            <a:pPr algn="ctr" eaLnBrk="1" hangingPunct="1">
              <a:spcBef>
                <a:spcPct val="20000"/>
              </a:spcBef>
            </a:pPr>
            <a:r>
              <a:rPr lang="en-US" sz="1200" b="0">
                <a:solidFill>
                  <a:srgbClr val="000000"/>
                </a:solidFill>
                <a:latin typeface="Tahoma" charset="0"/>
                <a:cs typeface="Tahoma" charset="0"/>
              </a:rPr>
              <a:t>Write a referral &amp; escort student to office</a:t>
            </a:r>
          </a:p>
        </p:txBody>
      </p:sp>
      <p:sp>
        <p:nvSpPr>
          <p:cNvPr id="22" name="Flowchart: Preparation 21"/>
          <p:cNvSpPr/>
          <p:nvPr/>
        </p:nvSpPr>
        <p:spPr>
          <a:xfrm>
            <a:off x="3952875" y="133350"/>
            <a:ext cx="1333500" cy="912813"/>
          </a:xfrm>
          <a:prstGeom prst="flowChartPreparation">
            <a:avLst/>
          </a:prstGeom>
          <a:noFill/>
        </p:spPr>
        <p:style>
          <a:lnRef idx="2">
            <a:schemeClr val="accent1">
              <a:shade val="50000"/>
            </a:schemeClr>
          </a:lnRef>
          <a:fillRef idx="1">
            <a:schemeClr val="accent1"/>
          </a:fillRef>
          <a:effectRef idx="0">
            <a:schemeClr val="accent1"/>
          </a:effectRef>
          <a:fontRef idx="minor">
            <a:schemeClr val="lt1"/>
          </a:fontRef>
        </p:style>
        <p:txBody>
          <a:bodyPr lIns="0" rIns="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eaLnBrk="1" hangingPunct="1">
              <a:spcBef>
                <a:spcPct val="20000"/>
              </a:spcBef>
              <a:defRPr/>
            </a:pPr>
            <a:r>
              <a:rPr lang="en-US" sz="1000" dirty="0">
                <a:solidFill>
                  <a:schemeClr val="tx1"/>
                </a:solidFill>
              </a:rPr>
              <a:t>IS THE INCIDENT </a:t>
            </a:r>
            <a:r>
              <a:rPr lang="en-US" sz="1000" dirty="0" smtClean="0">
                <a:solidFill>
                  <a:schemeClr val="tx1"/>
                </a:solidFill>
              </a:rPr>
              <a:t>MANAGED </a:t>
            </a:r>
            <a:r>
              <a:rPr lang="en-US" sz="1000" dirty="0">
                <a:solidFill>
                  <a:schemeClr val="tx1"/>
                </a:solidFill>
              </a:rPr>
              <a:t>IN THE ...</a:t>
            </a:r>
          </a:p>
        </p:txBody>
      </p:sp>
      <p:sp>
        <p:nvSpPr>
          <p:cNvPr id="23" name="Flowchart: Connector 22"/>
          <p:cNvSpPr/>
          <p:nvPr/>
        </p:nvSpPr>
        <p:spPr>
          <a:xfrm>
            <a:off x="7620000" y="622300"/>
            <a:ext cx="1095375" cy="960438"/>
          </a:xfrm>
          <a:prstGeom prst="flowChartConnector">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eaLnBrk="1" hangingPunct="1">
              <a:spcBef>
                <a:spcPct val="20000"/>
              </a:spcBef>
              <a:defRPr/>
            </a:pPr>
            <a:r>
              <a:rPr lang="en-US" sz="900" dirty="0">
                <a:solidFill>
                  <a:schemeClr val="tx1"/>
                </a:solidFill>
              </a:rPr>
              <a:t>Behavior stops no further action</a:t>
            </a:r>
          </a:p>
        </p:txBody>
      </p:sp>
      <p:sp>
        <p:nvSpPr>
          <p:cNvPr id="24" name="TextBox 116"/>
          <p:cNvSpPr txBox="1"/>
          <p:nvPr/>
        </p:nvSpPr>
        <p:spPr>
          <a:xfrm>
            <a:off x="3048000" y="228600"/>
            <a:ext cx="661988" cy="261938"/>
          </a:xfrm>
          <a:prstGeom prst="rect">
            <a:avLst/>
          </a:prstGeom>
          <a:noFill/>
        </p:spPr>
        <p:style>
          <a:lnRef idx="0">
            <a:scrgbClr r="0" g="0" b="0"/>
          </a:lnRef>
          <a:fillRef idx="0">
            <a:scrgbClr r="0" g="0" b="0"/>
          </a:fillRef>
          <a:effectRef idx="0">
            <a:scrgbClr r="0" g="0" b="0"/>
          </a:effectRef>
          <a:fontRef idx="minor">
            <a:schemeClr val="tx1"/>
          </a:fontRef>
        </p:style>
        <p:txBody>
          <a:bodyPr wrap="none">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algn="ctr" eaLnBrk="1" hangingPunct="1">
              <a:spcBef>
                <a:spcPct val="20000"/>
              </a:spcBef>
              <a:defRPr/>
            </a:pPr>
            <a:r>
              <a:rPr lang="en-US" dirty="0" smtClean="0"/>
              <a:t>OFFICE</a:t>
            </a:r>
            <a:endParaRPr lang="en-US" dirty="0"/>
          </a:p>
        </p:txBody>
      </p:sp>
      <p:sp>
        <p:nvSpPr>
          <p:cNvPr id="25" name="TextBox 117"/>
          <p:cNvSpPr txBox="1"/>
          <p:nvPr/>
        </p:nvSpPr>
        <p:spPr>
          <a:xfrm>
            <a:off x="5410200" y="304800"/>
            <a:ext cx="1055688" cy="261938"/>
          </a:xfrm>
          <a:prstGeom prst="rect">
            <a:avLst/>
          </a:prstGeom>
          <a:noFill/>
        </p:spPr>
        <p:style>
          <a:lnRef idx="0">
            <a:scrgbClr r="0" g="0" b="0"/>
          </a:lnRef>
          <a:fillRef idx="0">
            <a:scrgbClr r="0" g="0" b="0"/>
          </a:fillRef>
          <a:effectRef idx="0">
            <a:scrgbClr r="0" g="0" b="0"/>
          </a:effectRef>
          <a:fontRef idx="minor">
            <a:schemeClr val="tx1"/>
          </a:fontRef>
        </p:style>
        <p:txBody>
          <a:bodyPr wrap="none">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algn="ctr" eaLnBrk="1" hangingPunct="1">
              <a:spcBef>
                <a:spcPct val="20000"/>
              </a:spcBef>
              <a:defRPr/>
            </a:pPr>
            <a:r>
              <a:rPr lang="en-US" dirty="0" smtClean="0"/>
              <a:t>CLASSROOM</a:t>
            </a:r>
            <a:endParaRPr lang="en-US" dirty="0"/>
          </a:p>
        </p:txBody>
      </p:sp>
      <p:sp>
        <p:nvSpPr>
          <p:cNvPr id="303127" name="AutoShape 1"/>
          <p:cNvSpPr>
            <a:spLocks noChangeArrowheads="1"/>
          </p:cNvSpPr>
          <p:nvPr/>
        </p:nvSpPr>
        <p:spPr bwMode="auto">
          <a:xfrm>
            <a:off x="5715000" y="1752600"/>
            <a:ext cx="1524000" cy="773113"/>
          </a:xfrm>
          <a:prstGeom prst="flowChartProcess">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txBody>
          <a:bodyPr lIns="45720" rIns="45720" anchor="ctr"/>
          <a:lstStyle/>
          <a:p>
            <a:pPr algn="ctr" eaLnBrk="1" hangingPunct="1">
              <a:spcBef>
                <a:spcPct val="20000"/>
              </a:spcBef>
            </a:pPr>
            <a:r>
              <a:rPr lang="en-US" sz="1000">
                <a:solidFill>
                  <a:srgbClr val="000000"/>
                </a:solidFill>
                <a:latin typeface="Tahoma" charset="0"/>
                <a:cs typeface="Tahoma" charset="0"/>
              </a:rPr>
              <a:t>2nd Step </a:t>
            </a:r>
            <a:r>
              <a:rPr lang="en-US" sz="900" b="0">
                <a:solidFill>
                  <a:srgbClr val="000000"/>
                </a:solidFill>
                <a:latin typeface="Tahoma" charset="0"/>
                <a:cs typeface="Tahoma" charset="0"/>
              </a:rPr>
              <a:t>(same behavior)</a:t>
            </a:r>
          </a:p>
          <a:p>
            <a:pPr algn="ctr" eaLnBrk="1" hangingPunct="1">
              <a:spcBef>
                <a:spcPct val="20000"/>
              </a:spcBef>
            </a:pPr>
            <a:r>
              <a:rPr lang="en-US" sz="1000" b="0">
                <a:solidFill>
                  <a:srgbClr val="000000"/>
                </a:solidFill>
                <a:latin typeface="Tahoma" charset="0"/>
                <a:cs typeface="Tahoma" charset="0"/>
              </a:rPr>
              <a:t>Re-teach Expectation, begin classroom behavior report/apply intervention</a:t>
            </a:r>
          </a:p>
        </p:txBody>
      </p:sp>
      <p:cxnSp>
        <p:nvCxnSpPr>
          <p:cNvPr id="303128" name="AutoShape 42"/>
          <p:cNvCxnSpPr>
            <a:cxnSpLocks noChangeShapeType="1"/>
          </p:cNvCxnSpPr>
          <p:nvPr/>
        </p:nvCxnSpPr>
        <p:spPr bwMode="auto">
          <a:xfrm rot="16200000" flipH="1">
            <a:off x="6303168" y="2612232"/>
            <a:ext cx="195263" cy="0"/>
          </a:xfrm>
          <a:prstGeom prst="straightConnector1">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cxnSp>
      <p:sp>
        <p:nvSpPr>
          <p:cNvPr id="303129" name="AutoShape 1"/>
          <p:cNvSpPr>
            <a:spLocks noChangeArrowheads="1"/>
          </p:cNvSpPr>
          <p:nvPr/>
        </p:nvSpPr>
        <p:spPr bwMode="auto">
          <a:xfrm>
            <a:off x="5715000" y="3810000"/>
            <a:ext cx="1570038" cy="1031875"/>
          </a:xfrm>
          <a:prstGeom prst="flowChartProcess">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txBody>
          <a:bodyPr lIns="45720" rIns="45720" bIns="0" anchor="ctr"/>
          <a:lstStyle/>
          <a:p>
            <a:pPr algn="ctr" eaLnBrk="1" hangingPunct="1">
              <a:spcBef>
                <a:spcPct val="20000"/>
              </a:spcBef>
            </a:pPr>
            <a:r>
              <a:rPr lang="en-US" sz="1000">
                <a:solidFill>
                  <a:srgbClr val="000000"/>
                </a:solidFill>
                <a:latin typeface="Tahoma" charset="0"/>
                <a:cs typeface="Tahoma" charset="0"/>
              </a:rPr>
              <a:t>4th Step</a:t>
            </a:r>
            <a:r>
              <a:rPr lang="en-US" sz="900" b="0">
                <a:solidFill>
                  <a:srgbClr val="000000"/>
                </a:solidFill>
                <a:latin typeface="Tahoma" charset="0"/>
                <a:cs typeface="Tahoma" charset="0"/>
              </a:rPr>
              <a:t> ( same behavior) </a:t>
            </a:r>
          </a:p>
          <a:p>
            <a:pPr algn="ctr" eaLnBrk="1" hangingPunct="1">
              <a:spcBef>
                <a:spcPct val="20000"/>
              </a:spcBef>
            </a:pPr>
            <a:r>
              <a:rPr lang="en-US" sz="1000" b="0">
                <a:solidFill>
                  <a:srgbClr val="000000"/>
                </a:solidFill>
                <a:latin typeface="Tahoma" charset="0"/>
                <a:cs typeface="Tahoma" charset="0"/>
              </a:rPr>
              <a:t>Continue classroom behavior report. Contact a peer, guidance, or admin for further intervention/suggestions</a:t>
            </a:r>
          </a:p>
          <a:p>
            <a:pPr algn="ctr" eaLnBrk="1" hangingPunct="1">
              <a:spcBef>
                <a:spcPct val="20000"/>
              </a:spcBef>
            </a:pPr>
            <a:endParaRPr lang="en-US" sz="900" b="0">
              <a:solidFill>
                <a:srgbClr val="000000"/>
              </a:solidFill>
              <a:latin typeface="Tahoma" charset="0"/>
              <a:cs typeface="Tahoma" charset="0"/>
            </a:endParaRPr>
          </a:p>
        </p:txBody>
      </p:sp>
      <p:sp>
        <p:nvSpPr>
          <p:cNvPr id="303130" name="AutoShape 1"/>
          <p:cNvSpPr>
            <a:spLocks noChangeArrowheads="1"/>
          </p:cNvSpPr>
          <p:nvPr/>
        </p:nvSpPr>
        <p:spPr bwMode="auto">
          <a:xfrm>
            <a:off x="5705475" y="2693988"/>
            <a:ext cx="1581150" cy="828675"/>
          </a:xfrm>
          <a:prstGeom prst="flowChartProcess">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txBody>
          <a:bodyPr lIns="45720" rIns="45720" anchor="ctr"/>
          <a:lstStyle/>
          <a:p>
            <a:pPr algn="ctr" eaLnBrk="1" hangingPunct="1">
              <a:spcBef>
                <a:spcPct val="20000"/>
              </a:spcBef>
            </a:pPr>
            <a:r>
              <a:rPr lang="en-US" sz="1000">
                <a:solidFill>
                  <a:srgbClr val="000000"/>
                </a:solidFill>
                <a:latin typeface="Tahoma" charset="0"/>
                <a:cs typeface="Tahoma" charset="0"/>
              </a:rPr>
              <a:t>3rd Step</a:t>
            </a:r>
            <a:r>
              <a:rPr lang="en-US" sz="900" b="0">
                <a:solidFill>
                  <a:srgbClr val="000000"/>
                </a:solidFill>
                <a:latin typeface="Tahoma" charset="0"/>
                <a:cs typeface="Tahoma" charset="0"/>
              </a:rPr>
              <a:t> (same behavior)</a:t>
            </a:r>
          </a:p>
          <a:p>
            <a:pPr algn="ctr" eaLnBrk="1" hangingPunct="1">
              <a:spcBef>
                <a:spcPct val="20000"/>
              </a:spcBef>
            </a:pPr>
            <a:r>
              <a:rPr lang="en-US" sz="1000" b="0">
                <a:solidFill>
                  <a:srgbClr val="000000"/>
                </a:solidFill>
                <a:latin typeface="Tahoma" charset="0"/>
                <a:cs typeface="Tahoma" charset="0"/>
              </a:rPr>
              <a:t>apply intervention </a:t>
            </a:r>
          </a:p>
          <a:p>
            <a:pPr algn="ctr" eaLnBrk="1" hangingPunct="1">
              <a:spcBef>
                <a:spcPct val="20000"/>
              </a:spcBef>
            </a:pPr>
            <a:r>
              <a:rPr lang="en-US" sz="1000" b="0">
                <a:solidFill>
                  <a:srgbClr val="000000"/>
                </a:solidFill>
                <a:latin typeface="Tahoma" charset="0"/>
                <a:cs typeface="Tahoma" charset="0"/>
              </a:rPr>
              <a:t>contact parent</a:t>
            </a:r>
          </a:p>
        </p:txBody>
      </p:sp>
      <p:sp>
        <p:nvSpPr>
          <p:cNvPr id="303131" name="AutoShape 1"/>
          <p:cNvSpPr>
            <a:spLocks noChangeArrowheads="1"/>
          </p:cNvSpPr>
          <p:nvPr/>
        </p:nvSpPr>
        <p:spPr bwMode="auto">
          <a:xfrm>
            <a:off x="5715000" y="5029200"/>
            <a:ext cx="1562100" cy="715963"/>
          </a:xfrm>
          <a:prstGeom prst="flowChartProcess">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txBody>
          <a:bodyPr lIns="45720" rIns="45720" anchor="ctr"/>
          <a:lstStyle/>
          <a:p>
            <a:pPr algn="ctr" eaLnBrk="1" hangingPunct="1">
              <a:spcBef>
                <a:spcPct val="20000"/>
              </a:spcBef>
            </a:pPr>
            <a:r>
              <a:rPr lang="en-US" sz="1000">
                <a:solidFill>
                  <a:srgbClr val="000000"/>
                </a:solidFill>
                <a:latin typeface="Tahoma" charset="0"/>
                <a:cs typeface="Tahoma" charset="0"/>
              </a:rPr>
              <a:t>5th Step</a:t>
            </a:r>
            <a:r>
              <a:rPr lang="en-US" sz="900" b="0">
                <a:solidFill>
                  <a:srgbClr val="000000"/>
                </a:solidFill>
                <a:latin typeface="Tahoma" charset="0"/>
                <a:cs typeface="Tahoma" charset="0"/>
              </a:rPr>
              <a:t> ( same behavior)</a:t>
            </a:r>
          </a:p>
          <a:p>
            <a:pPr algn="ctr" eaLnBrk="1" hangingPunct="1">
              <a:spcBef>
                <a:spcPct val="20000"/>
              </a:spcBef>
            </a:pPr>
            <a:r>
              <a:rPr lang="en-US" sz="1000" b="0">
                <a:solidFill>
                  <a:srgbClr val="000000"/>
                </a:solidFill>
                <a:latin typeface="Tahoma" charset="0"/>
                <a:cs typeface="Tahoma" charset="0"/>
              </a:rPr>
              <a:t>Refer to guidance or complete office referral form</a:t>
            </a:r>
          </a:p>
        </p:txBody>
      </p:sp>
      <p:cxnSp>
        <p:nvCxnSpPr>
          <p:cNvPr id="303132" name="AutoShape 43"/>
          <p:cNvCxnSpPr>
            <a:cxnSpLocks noChangeShapeType="1"/>
          </p:cNvCxnSpPr>
          <p:nvPr/>
        </p:nvCxnSpPr>
        <p:spPr bwMode="auto">
          <a:xfrm>
            <a:off x="7151688" y="3286125"/>
            <a:ext cx="288925" cy="0"/>
          </a:xfrm>
          <a:prstGeom prst="straightConnector1">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cxnSp>
      <p:cxnSp>
        <p:nvCxnSpPr>
          <p:cNvPr id="303133" name="AutoShape 43"/>
          <p:cNvCxnSpPr>
            <a:cxnSpLocks noChangeShapeType="1"/>
          </p:cNvCxnSpPr>
          <p:nvPr/>
        </p:nvCxnSpPr>
        <p:spPr bwMode="auto">
          <a:xfrm>
            <a:off x="7173913" y="5380038"/>
            <a:ext cx="312737" cy="0"/>
          </a:xfrm>
          <a:prstGeom prst="straightConnector1">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cxnSp>
      <p:cxnSp>
        <p:nvCxnSpPr>
          <p:cNvPr id="303134" name="AutoShape 43"/>
          <p:cNvCxnSpPr>
            <a:cxnSpLocks noChangeShapeType="1"/>
          </p:cNvCxnSpPr>
          <p:nvPr/>
        </p:nvCxnSpPr>
        <p:spPr bwMode="auto">
          <a:xfrm>
            <a:off x="7197725" y="4325938"/>
            <a:ext cx="311150" cy="0"/>
          </a:xfrm>
          <a:prstGeom prst="straightConnector1">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cxnSp>
      <p:cxnSp>
        <p:nvCxnSpPr>
          <p:cNvPr id="303135" name="AutoShape 43"/>
          <p:cNvCxnSpPr>
            <a:cxnSpLocks noChangeShapeType="1"/>
          </p:cNvCxnSpPr>
          <p:nvPr/>
        </p:nvCxnSpPr>
        <p:spPr bwMode="auto">
          <a:xfrm>
            <a:off x="7165975" y="2208213"/>
            <a:ext cx="282575" cy="0"/>
          </a:xfrm>
          <a:prstGeom prst="straightConnector1">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cxnSp>
      <p:cxnSp>
        <p:nvCxnSpPr>
          <p:cNvPr id="303136" name="AutoShape 43"/>
          <p:cNvCxnSpPr>
            <a:cxnSpLocks noChangeShapeType="1"/>
          </p:cNvCxnSpPr>
          <p:nvPr/>
        </p:nvCxnSpPr>
        <p:spPr bwMode="auto">
          <a:xfrm>
            <a:off x="7127875" y="1228725"/>
            <a:ext cx="282575" cy="0"/>
          </a:xfrm>
          <a:prstGeom prst="straightConnector1">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cxnSp>
      <p:sp>
        <p:nvSpPr>
          <p:cNvPr id="303137" name="AutoShape 7"/>
          <p:cNvSpPr>
            <a:spLocks noChangeArrowheads="1"/>
          </p:cNvSpPr>
          <p:nvPr/>
        </p:nvSpPr>
        <p:spPr bwMode="auto">
          <a:xfrm>
            <a:off x="5867400" y="5888038"/>
            <a:ext cx="2971800" cy="687387"/>
          </a:xfrm>
          <a:prstGeom prst="flowChartDecision">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txBody>
          <a:bodyPr lIns="27432" tIns="18288" rIns="27432" bIns="18288" anchor="ctr"/>
          <a:lstStyle/>
          <a:p>
            <a:pPr algn="ctr" eaLnBrk="1" hangingPunct="1">
              <a:spcBef>
                <a:spcPct val="20000"/>
              </a:spcBef>
            </a:pPr>
            <a:r>
              <a:rPr lang="en-US" sz="1000" b="0">
                <a:solidFill>
                  <a:srgbClr val="000000"/>
                </a:solidFill>
                <a:latin typeface="Tahoma" charset="0"/>
                <a:cs typeface="Tahoma" charset="0"/>
              </a:rPr>
              <a:t>Write a referral &amp; escort student to office</a:t>
            </a:r>
            <a:endParaRPr lang="en-US" sz="1000">
              <a:solidFill>
                <a:srgbClr val="000000"/>
              </a:solidFill>
              <a:latin typeface="Tahoma" charset="0"/>
              <a:cs typeface="Tahoma" charset="0"/>
            </a:endParaRPr>
          </a:p>
        </p:txBody>
      </p:sp>
      <p:cxnSp>
        <p:nvCxnSpPr>
          <p:cNvPr id="303138" name="AutoShape 20"/>
          <p:cNvCxnSpPr>
            <a:cxnSpLocks noChangeShapeType="1"/>
          </p:cNvCxnSpPr>
          <p:nvPr/>
        </p:nvCxnSpPr>
        <p:spPr bwMode="auto">
          <a:xfrm flipV="1">
            <a:off x="5200650" y="611188"/>
            <a:ext cx="1241425" cy="7937"/>
          </a:xfrm>
          <a:prstGeom prst="straightConnector1">
            <a:avLst/>
          </a:prstGeom>
          <a:noFill/>
          <a:ln w="19050">
            <a:solidFill>
              <a:srgbClr val="000000"/>
            </a:solidFill>
            <a:round/>
            <a:headEnd/>
            <a:tailEnd/>
          </a:ln>
          <a:extLst>
            <a:ext uri="{909E8E84-426E-40dd-AFC4-6F175D3DCCD1}">
              <a14:hiddenFill xmlns="" xmlns:a14="http://schemas.microsoft.com/office/drawing/2010/main">
                <a:noFill/>
              </a14:hiddenFill>
            </a:ext>
          </a:extLst>
        </p:spPr>
      </p:cxnSp>
      <p:sp>
        <p:nvSpPr>
          <p:cNvPr id="38" name="Flowchart: Connector 37"/>
          <p:cNvSpPr/>
          <p:nvPr/>
        </p:nvSpPr>
        <p:spPr>
          <a:xfrm>
            <a:off x="7639050" y="1639888"/>
            <a:ext cx="1095375" cy="960437"/>
          </a:xfrm>
          <a:prstGeom prst="flowChartConnector">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eaLnBrk="1" hangingPunct="1">
              <a:spcBef>
                <a:spcPct val="20000"/>
              </a:spcBef>
              <a:defRPr/>
            </a:pPr>
            <a:r>
              <a:rPr lang="en-US" sz="900" dirty="0">
                <a:solidFill>
                  <a:schemeClr val="tx1"/>
                </a:solidFill>
              </a:rPr>
              <a:t>Behavior stops no further action</a:t>
            </a:r>
          </a:p>
        </p:txBody>
      </p:sp>
      <p:sp>
        <p:nvSpPr>
          <p:cNvPr id="39" name="Flowchart: Connector 38"/>
          <p:cNvSpPr/>
          <p:nvPr/>
        </p:nvSpPr>
        <p:spPr>
          <a:xfrm>
            <a:off x="7696200" y="2638425"/>
            <a:ext cx="1095375" cy="960438"/>
          </a:xfrm>
          <a:prstGeom prst="flowChartConnector">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eaLnBrk="1" hangingPunct="1">
              <a:spcBef>
                <a:spcPct val="20000"/>
              </a:spcBef>
              <a:defRPr/>
            </a:pPr>
            <a:r>
              <a:rPr lang="en-US" sz="900" dirty="0">
                <a:solidFill>
                  <a:schemeClr val="tx1"/>
                </a:solidFill>
              </a:rPr>
              <a:t>Behavior stops no further action</a:t>
            </a:r>
          </a:p>
        </p:txBody>
      </p:sp>
      <p:sp>
        <p:nvSpPr>
          <p:cNvPr id="40" name="Flowchart: Connector 39"/>
          <p:cNvSpPr/>
          <p:nvPr/>
        </p:nvSpPr>
        <p:spPr>
          <a:xfrm>
            <a:off x="7686675" y="3683000"/>
            <a:ext cx="1095375" cy="960438"/>
          </a:xfrm>
          <a:prstGeom prst="flowChartConnector">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eaLnBrk="1" hangingPunct="1">
              <a:spcBef>
                <a:spcPct val="20000"/>
              </a:spcBef>
              <a:defRPr/>
            </a:pPr>
            <a:r>
              <a:rPr lang="en-US" sz="900" dirty="0">
                <a:solidFill>
                  <a:schemeClr val="tx1"/>
                </a:solidFill>
              </a:rPr>
              <a:t>Behavior stops no further action</a:t>
            </a:r>
          </a:p>
        </p:txBody>
      </p:sp>
      <p:sp>
        <p:nvSpPr>
          <p:cNvPr id="41" name="Rounded Rectangle 40"/>
          <p:cNvSpPr>
            <a:spLocks noChangeArrowheads="1"/>
          </p:cNvSpPr>
          <p:nvPr/>
        </p:nvSpPr>
        <p:spPr bwMode="auto">
          <a:xfrm>
            <a:off x="3876675" y="3638550"/>
            <a:ext cx="1428750" cy="2020888"/>
          </a:xfrm>
          <a:prstGeom prst="roundRect">
            <a:avLst>
              <a:gd name="adj" fmla="val 16667"/>
            </a:avLst>
          </a:prstGeom>
          <a:solidFill>
            <a:srgbClr val="FFFF66"/>
          </a:solidFill>
          <a:ln w="25400">
            <a:solidFill>
              <a:srgbClr val="C00000"/>
            </a:solidFill>
            <a:round/>
            <a:headEnd/>
            <a:tailEnd/>
          </a:ln>
          <a:effectLst>
            <a:outerShdw blurRad="63500" dist="38100" dir="2700000" algn="tl" rotWithShape="0">
              <a:srgbClr val="000000">
                <a:alpha val="39998"/>
              </a:srgbClr>
            </a:outerShdw>
          </a:effectLst>
        </p:spPr>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eaLnBrk="1" hangingPunct="1">
              <a:spcBef>
                <a:spcPct val="20000"/>
              </a:spcBef>
              <a:defRPr/>
            </a:pPr>
            <a:r>
              <a:rPr lang="en-US" sz="900" dirty="0">
                <a:solidFill>
                  <a:schemeClr val="tx1"/>
                </a:solidFill>
              </a:rPr>
              <a:t>Teacher Completes Classroom Assessment Tool  (CAT) to assess variables in classroom that may be promoting problem behavior </a:t>
            </a:r>
            <a:r>
              <a:rPr lang="en-US" sz="900" dirty="0" smtClean="0">
                <a:solidFill>
                  <a:schemeClr val="tx1"/>
                </a:solidFill>
              </a:rPr>
              <a:t>(i.e..   </a:t>
            </a:r>
            <a:r>
              <a:rPr lang="en-US" sz="900" dirty="0">
                <a:solidFill>
                  <a:schemeClr val="tx1"/>
                </a:solidFill>
              </a:rPr>
              <a:t>ecological, classroom     behavior system, &amp; curriculum</a:t>
            </a:r>
            <a:r>
              <a:rPr lang="en-US" sz="900" dirty="0" smtClean="0">
                <a:solidFill>
                  <a:schemeClr val="tx1"/>
                </a:solidFill>
              </a:rPr>
              <a:t>/ instruction</a:t>
            </a:r>
            <a:r>
              <a:rPr lang="en-US" sz="900" dirty="0">
                <a:solidFill>
                  <a:schemeClr val="tx1"/>
                </a:solidFill>
              </a:rPr>
              <a:t>) </a:t>
            </a:r>
          </a:p>
        </p:txBody>
      </p:sp>
      <p:cxnSp>
        <p:nvCxnSpPr>
          <p:cNvPr id="303143" name="AutoShape 43"/>
          <p:cNvCxnSpPr>
            <a:cxnSpLocks noChangeShapeType="1"/>
          </p:cNvCxnSpPr>
          <p:nvPr/>
        </p:nvCxnSpPr>
        <p:spPr bwMode="auto">
          <a:xfrm rot="10800000" flipV="1">
            <a:off x="5375275" y="4325938"/>
            <a:ext cx="214313" cy="6350"/>
          </a:xfrm>
          <a:prstGeom prst="straightConnector1">
            <a:avLst/>
          </a:prstGeom>
          <a:noFill/>
          <a:ln w="9525">
            <a:solidFill>
              <a:srgbClr val="000000"/>
            </a:solidFill>
            <a:round/>
            <a:headEnd/>
            <a:tailEnd type="triangle" w="med" len="med"/>
          </a:ln>
          <a:extLst>
            <a:ext uri="{909E8E84-426E-40dd-AFC4-6F175D3DCCD1}">
              <a14:hiddenFill xmlns="" xmlns:a14="http://schemas.microsoft.com/office/drawing/2010/main">
                <a:noFill/>
              </a14:hiddenFill>
            </a:ext>
          </a:extLst>
        </p:spPr>
      </p:cxnSp>
      <p:cxnSp>
        <p:nvCxnSpPr>
          <p:cNvPr id="303144" name="AutoShape 55"/>
          <p:cNvCxnSpPr>
            <a:cxnSpLocks noChangeShapeType="1"/>
          </p:cNvCxnSpPr>
          <p:nvPr/>
        </p:nvCxnSpPr>
        <p:spPr bwMode="auto">
          <a:xfrm rot="5400000">
            <a:off x="2266156" y="2610645"/>
            <a:ext cx="282575" cy="4762"/>
          </a:xfrm>
          <a:prstGeom prst="straightConnector1">
            <a:avLst/>
          </a:prstGeom>
          <a:noFill/>
          <a:ln w="19050">
            <a:solidFill>
              <a:srgbClr val="000000"/>
            </a:solidFill>
            <a:round/>
            <a:headEnd/>
            <a:tailEnd type="triangle" w="med" len="med"/>
          </a:ln>
          <a:extLst>
            <a:ext uri="{909E8E84-426E-40dd-AFC4-6F175D3DCCD1}">
              <a14:hiddenFill xmlns="" xmlns:a14="http://schemas.microsoft.com/office/drawing/2010/main">
                <a:noFill/>
              </a14:hiddenFill>
            </a:ext>
          </a:extLst>
        </p:spPr>
      </p:cxnSp>
      <p:sp>
        <p:nvSpPr>
          <p:cNvPr id="303145" name="TextBox 48"/>
          <p:cNvSpPr txBox="1">
            <a:spLocks noChangeArrowheads="1"/>
          </p:cNvSpPr>
          <p:nvPr/>
        </p:nvSpPr>
        <p:spPr bwMode="auto">
          <a:xfrm>
            <a:off x="628650" y="6381750"/>
            <a:ext cx="4114800" cy="3381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sz="1600" b="0">
                <a:solidFill>
                  <a:schemeClr val="tx1"/>
                </a:solidFill>
                <a:latin typeface="Arial" charset="0"/>
                <a:cs typeface="Arial" charset="0"/>
              </a:rPr>
              <a:t>Martin County Schools: Hidden Oaks MS</a:t>
            </a:r>
          </a:p>
        </p:txBody>
      </p:sp>
      <p:cxnSp>
        <p:nvCxnSpPr>
          <p:cNvPr id="3" name="Straight Arrow Connector 2"/>
          <p:cNvCxnSpPr/>
          <p:nvPr/>
        </p:nvCxnSpPr>
        <p:spPr>
          <a:xfrm>
            <a:off x="3248025" y="795338"/>
            <a:ext cx="461963" cy="50006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3162300" y="3119438"/>
            <a:ext cx="547688" cy="65722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30087" y="3286125"/>
            <a:ext cx="0" cy="1039813"/>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rot="469466">
            <a:off x="206243" y="319785"/>
            <a:ext cx="1460669" cy="1508105"/>
          </a:xfrm>
          <a:prstGeom prst="rect">
            <a:avLst/>
          </a:prstGeom>
          <a:solidFill>
            <a:schemeClr val="bg2"/>
          </a:solidFill>
          <a:ln w="38100">
            <a:solidFill>
              <a:schemeClr val="tx2"/>
            </a:solidFill>
            <a:prstDash val="dash"/>
          </a:ln>
        </p:spPr>
        <p:txBody>
          <a:bodyPr wrap="square" rtlCol="0" anchor="ctr" anchorCtr="0">
            <a:spAutoFit/>
          </a:bodyPr>
          <a:lstStyle/>
          <a:p>
            <a:pPr algn="ctr"/>
            <a:endParaRPr lang="en-US" sz="1000" dirty="0" smtClean="0">
              <a:solidFill>
                <a:srgbClr val="577293"/>
              </a:solidFill>
              <a:latin typeface="Arial" charset="0"/>
              <a:ea typeface="ＭＳ Ｐゴシック" charset="0"/>
              <a:cs typeface="Arial" charset="0"/>
            </a:endParaRPr>
          </a:p>
          <a:p>
            <a:pPr algn="ctr"/>
            <a:r>
              <a:rPr lang="en-US" dirty="0" smtClean="0">
                <a:solidFill>
                  <a:srgbClr val="577293"/>
                </a:solidFill>
                <a:latin typeface="Arial" charset="0"/>
                <a:ea typeface="ＭＳ Ｐゴシック" charset="0"/>
                <a:cs typeface="Arial" charset="0"/>
              </a:rPr>
              <a:t>Resource</a:t>
            </a:r>
            <a:r>
              <a:rPr lang="en-US" dirty="0">
                <a:solidFill>
                  <a:schemeClr val="bg1">
                    <a:lumMod val="50000"/>
                  </a:schemeClr>
                </a:solidFill>
                <a:latin typeface="Arial" charset="0"/>
                <a:ea typeface="ＭＳ Ｐゴシック" charset="0"/>
                <a:cs typeface="Arial" charset="0"/>
              </a:rPr>
              <a:t>: </a:t>
            </a:r>
            <a:r>
              <a:rPr lang="en-US" dirty="0" smtClean="0">
                <a:solidFill>
                  <a:schemeClr val="bg1">
                    <a:lumMod val="50000"/>
                  </a:schemeClr>
                </a:solidFill>
                <a:latin typeface="Arial" charset="0"/>
                <a:ea typeface="ＭＳ Ｐゴシック" charset="0"/>
                <a:cs typeface="Arial" charset="0"/>
              </a:rPr>
              <a:t>“Discipline chart #3’ in Attachments</a:t>
            </a:r>
          </a:p>
          <a:p>
            <a:pPr algn="ctr"/>
            <a:endParaRPr lang="en-US" sz="1000" dirty="0">
              <a:solidFill>
                <a:srgbClr val="7F7F7F"/>
              </a:solidFill>
              <a:latin typeface="Arial" charset="0"/>
              <a:ea typeface="ＭＳ Ｐゴシック"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500" fill="hold"/>
                                        <p:tgtEl>
                                          <p:spTgt spid="45"/>
                                        </p:tgtEl>
                                        <p:attrNameLst>
                                          <p:attrName>ppt_x</p:attrName>
                                        </p:attrNameLst>
                                      </p:cBhvr>
                                      <p:tavLst>
                                        <p:tav tm="0">
                                          <p:val>
                                            <p:strVal val="#ppt_x"/>
                                          </p:val>
                                        </p:tav>
                                        <p:tav tm="100000">
                                          <p:val>
                                            <p:strVal val="#ppt_x"/>
                                          </p:val>
                                        </p:tav>
                                      </p:tavLst>
                                    </p:anim>
                                    <p:anim calcmode="lin" valueType="num">
                                      <p:cBhvr additive="base">
                                        <p:cTn id="2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02" name="Rectangle 2"/>
          <p:cNvSpPr>
            <a:spLocks noGrp="1" noChangeArrowheads="1"/>
          </p:cNvSpPr>
          <p:nvPr>
            <p:ph type="title"/>
          </p:nvPr>
        </p:nvSpPr>
        <p:spPr>
          <a:xfrm>
            <a:off x="0" y="76200"/>
            <a:ext cx="9144000" cy="609600"/>
          </a:xfrm>
        </p:spPr>
        <p:txBody>
          <a:bodyPr/>
          <a:lstStyle/>
          <a:p>
            <a:pPr eaLnBrk="1" hangingPunct="1"/>
            <a:r>
              <a:rPr lang="en-US" sz="3500">
                <a:solidFill>
                  <a:schemeClr val="tx1"/>
                </a:solidFill>
                <a:latin typeface="Century Gothic" charset="0"/>
              </a:rPr>
              <a:t>Comprehensive Approach to Discipline</a:t>
            </a:r>
          </a:p>
        </p:txBody>
      </p:sp>
      <p:sp>
        <p:nvSpPr>
          <p:cNvPr id="307203" name="Rectangle 3"/>
          <p:cNvSpPr>
            <a:spLocks noGrp="1" noChangeArrowheads="1"/>
          </p:cNvSpPr>
          <p:nvPr>
            <p:ph idx="1"/>
          </p:nvPr>
        </p:nvSpPr>
        <p:spPr>
          <a:xfrm>
            <a:off x="3581400" y="939800"/>
            <a:ext cx="5334000" cy="1979613"/>
          </a:xfrm>
          <a:solidFill>
            <a:srgbClr val="FFFF66">
              <a:alpha val="73724"/>
            </a:srgbClr>
          </a:solidFill>
        </p:spPr>
        <p:txBody>
          <a:bodyPr/>
          <a:lstStyle/>
          <a:p>
            <a:pPr eaLnBrk="1" hangingPunct="1">
              <a:lnSpc>
                <a:spcPct val="90000"/>
              </a:lnSpc>
              <a:buFontTx/>
              <a:buChar char="•"/>
            </a:pPr>
            <a:r>
              <a:rPr lang="en-US" sz="2000" b="1">
                <a:solidFill>
                  <a:schemeClr val="tx1"/>
                </a:solidFill>
                <a:latin typeface="Arial" charset="0"/>
                <a:cs typeface="Arial" charset="0"/>
              </a:rPr>
              <a:t>Teach</a:t>
            </a:r>
            <a:r>
              <a:rPr lang="en-US" sz="2000">
                <a:solidFill>
                  <a:schemeClr val="tx1"/>
                </a:solidFill>
                <a:latin typeface="Arial" charset="0"/>
                <a:cs typeface="Arial" charset="0"/>
              </a:rPr>
              <a:t> &amp; </a:t>
            </a:r>
            <a:r>
              <a:rPr lang="en-US" sz="2000" b="1">
                <a:solidFill>
                  <a:schemeClr val="tx1"/>
                </a:solidFill>
                <a:latin typeface="Arial" charset="0"/>
                <a:cs typeface="Arial" charset="0"/>
              </a:rPr>
              <a:t>reward</a:t>
            </a:r>
            <a:r>
              <a:rPr lang="en-US" sz="2000">
                <a:solidFill>
                  <a:schemeClr val="tx1"/>
                </a:solidFill>
                <a:latin typeface="Arial" charset="0"/>
                <a:cs typeface="Arial" charset="0"/>
              </a:rPr>
              <a:t> appropriate behavior</a:t>
            </a:r>
          </a:p>
          <a:p>
            <a:pPr eaLnBrk="1" hangingPunct="1">
              <a:lnSpc>
                <a:spcPct val="90000"/>
              </a:lnSpc>
              <a:buFontTx/>
              <a:buChar char="•"/>
            </a:pPr>
            <a:r>
              <a:rPr lang="en-US" sz="2000">
                <a:solidFill>
                  <a:schemeClr val="tx1"/>
                </a:solidFill>
                <a:latin typeface="Arial" charset="0"/>
                <a:cs typeface="Arial" charset="0"/>
              </a:rPr>
              <a:t>Engage in active supervision</a:t>
            </a:r>
          </a:p>
          <a:p>
            <a:pPr eaLnBrk="1" hangingPunct="1">
              <a:lnSpc>
                <a:spcPct val="90000"/>
              </a:lnSpc>
              <a:spcBef>
                <a:spcPct val="25000"/>
              </a:spcBef>
              <a:buFontTx/>
              <a:buChar char="•"/>
            </a:pPr>
            <a:r>
              <a:rPr lang="en-US" sz="2000">
                <a:solidFill>
                  <a:schemeClr val="tx1"/>
                </a:solidFill>
                <a:latin typeface="Arial" charset="0"/>
                <a:cs typeface="Arial" charset="0"/>
              </a:rPr>
              <a:t>Address environment, curricula, and instruction </a:t>
            </a:r>
          </a:p>
          <a:p>
            <a:pPr eaLnBrk="1" hangingPunct="1">
              <a:lnSpc>
                <a:spcPct val="90000"/>
              </a:lnSpc>
              <a:spcBef>
                <a:spcPct val="0"/>
              </a:spcBef>
              <a:buFontTx/>
              <a:buChar char="•"/>
            </a:pPr>
            <a:r>
              <a:rPr lang="en-US" sz="2000">
                <a:solidFill>
                  <a:schemeClr val="tx1"/>
                </a:solidFill>
                <a:latin typeface="Arial" charset="0"/>
                <a:cs typeface="Arial" charset="0"/>
              </a:rPr>
              <a:t>Use pre-corrections/ prompts</a:t>
            </a:r>
            <a:r>
              <a:rPr lang="en-US" sz="2600">
                <a:solidFill>
                  <a:schemeClr val="tx1"/>
                </a:solidFill>
                <a:latin typeface="Arial" charset="0"/>
                <a:cs typeface="Arial" charset="0"/>
              </a:rPr>
              <a:t> </a:t>
            </a:r>
            <a:r>
              <a:rPr lang="en-US" sz="1800" i="1">
                <a:solidFill>
                  <a:schemeClr val="tx1"/>
                </a:solidFill>
                <a:latin typeface="Arial" charset="0"/>
                <a:cs typeface="Arial" charset="0"/>
              </a:rPr>
              <a:t>(verbal, visual,  physical)</a:t>
            </a:r>
          </a:p>
        </p:txBody>
      </p:sp>
      <p:sp>
        <p:nvSpPr>
          <p:cNvPr id="307204" name="Text Box 5"/>
          <p:cNvSpPr txBox="1">
            <a:spLocks noChangeArrowheads="1"/>
          </p:cNvSpPr>
          <p:nvPr/>
        </p:nvSpPr>
        <p:spPr bwMode="auto">
          <a:xfrm>
            <a:off x="3581400" y="5638800"/>
            <a:ext cx="5308600" cy="784225"/>
          </a:xfrm>
          <a:prstGeom prst="rect">
            <a:avLst/>
          </a:prstGeom>
          <a:solidFill>
            <a:schemeClr val="folHlink">
              <a:alpha val="50195"/>
            </a:schemeClr>
          </a:solidFill>
          <a:ln>
            <a:noFill/>
          </a:ln>
          <a:effectLst>
            <a:prstShdw prst="shdw17" dist="17961" dir="2700000">
              <a:srgbClr val="1F3D99">
                <a:alpha val="74997"/>
              </a:srgbClr>
            </a:prstShdw>
          </a:effectLst>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eaLnBrk="1" hangingPunct="1">
              <a:spcBef>
                <a:spcPts val="600"/>
              </a:spcBef>
              <a:buFontTx/>
              <a:buChar char="•"/>
            </a:pPr>
            <a:r>
              <a:rPr lang="en-US" sz="2000" b="0">
                <a:solidFill>
                  <a:schemeClr val="tx1"/>
                </a:solidFill>
                <a:latin typeface="Arial" charset="0"/>
                <a:cs typeface="ＭＳ Ｐゴシック" charset="0"/>
              </a:rPr>
              <a:t>  Communication </a:t>
            </a:r>
          </a:p>
          <a:p>
            <a:pPr eaLnBrk="1" hangingPunct="1">
              <a:spcBef>
                <a:spcPts val="600"/>
              </a:spcBef>
              <a:buFontTx/>
              <a:buChar char="•"/>
            </a:pPr>
            <a:r>
              <a:rPr lang="en-US" sz="2000" b="0">
                <a:solidFill>
                  <a:schemeClr val="tx1"/>
                </a:solidFill>
                <a:latin typeface="Arial" charset="0"/>
                <a:cs typeface="ＭＳ Ｐゴシック" charset="0"/>
              </a:rPr>
              <a:t>  Re-Entry Procedures</a:t>
            </a:r>
          </a:p>
        </p:txBody>
      </p:sp>
      <p:sp>
        <p:nvSpPr>
          <p:cNvPr id="307205" name="AutoShape 15"/>
          <p:cNvSpPr>
            <a:spLocks noChangeArrowheads="1"/>
          </p:cNvSpPr>
          <p:nvPr/>
        </p:nvSpPr>
        <p:spPr bwMode="auto">
          <a:xfrm>
            <a:off x="304800" y="5638800"/>
            <a:ext cx="2895600" cy="762000"/>
          </a:xfrm>
          <a:prstGeom prst="homePlate">
            <a:avLst>
              <a:gd name="adj" fmla="val 80416"/>
            </a:avLst>
          </a:prstGeom>
          <a:solidFill>
            <a:schemeClr val="folHlink">
              <a:alpha val="50195"/>
            </a:schemeClr>
          </a:solidFill>
          <a:ln>
            <a:noFill/>
          </a:ln>
          <a:effectLst>
            <a:prstShdw prst="shdw17" dist="17961" dir="2700000">
              <a:srgbClr val="1F3D99">
                <a:alpha val="74997"/>
              </a:srgbClr>
            </a:prstShdw>
          </a:effectLst>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pPr algn="ctr" eaLnBrk="1" hangingPunct="1">
              <a:spcBef>
                <a:spcPct val="20000"/>
              </a:spcBef>
            </a:pPr>
            <a:endParaRPr lang="en-US"/>
          </a:p>
        </p:txBody>
      </p:sp>
      <p:sp>
        <p:nvSpPr>
          <p:cNvPr id="307206" name="AutoShape 15"/>
          <p:cNvSpPr>
            <a:spLocks noChangeArrowheads="1"/>
          </p:cNvSpPr>
          <p:nvPr/>
        </p:nvSpPr>
        <p:spPr bwMode="auto">
          <a:xfrm>
            <a:off x="336550" y="3657600"/>
            <a:ext cx="2895600" cy="900113"/>
          </a:xfrm>
          <a:prstGeom prst="homePlate">
            <a:avLst>
              <a:gd name="adj" fmla="val 80423"/>
            </a:avLst>
          </a:prstGeom>
          <a:solidFill>
            <a:srgbClr val="3366FF">
              <a:alpha val="50195"/>
            </a:srgbClr>
          </a:solidFill>
          <a:ln>
            <a:noFill/>
          </a:ln>
          <a:effectLst>
            <a:prstShdw prst="shdw17" dist="17961" dir="2700000">
              <a:srgbClr val="1F3D99">
                <a:alpha val="74997"/>
              </a:srgbClr>
            </a:prstShdw>
          </a:effectLst>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pPr algn="ctr" eaLnBrk="1" hangingPunct="1">
              <a:spcBef>
                <a:spcPct val="20000"/>
              </a:spcBef>
            </a:pPr>
            <a:endParaRPr lang="en-US"/>
          </a:p>
        </p:txBody>
      </p:sp>
      <p:sp>
        <p:nvSpPr>
          <p:cNvPr id="307207" name="Text Box 16"/>
          <p:cNvSpPr txBox="1">
            <a:spLocks noChangeArrowheads="1"/>
          </p:cNvSpPr>
          <p:nvPr/>
        </p:nvSpPr>
        <p:spPr bwMode="auto">
          <a:xfrm>
            <a:off x="533400" y="5791200"/>
            <a:ext cx="2133600" cy="519113"/>
          </a:xfrm>
          <a:prstGeom prst="rect">
            <a:avLst/>
          </a:prstGeom>
          <a:noFill/>
          <a:ln>
            <a:noFill/>
          </a:ln>
          <a:effectLst>
            <a:prstShdw prst="shdw17" dist="17961" dir="2700000">
              <a:srgbClr val="708688">
                <a:alpha val="74997"/>
              </a:srgbClr>
            </a:prstShdw>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50000"/>
              </a:spcBef>
            </a:pPr>
            <a:r>
              <a:rPr lang="en-US">
                <a:solidFill>
                  <a:schemeClr val="tx1"/>
                </a:solidFill>
                <a:latin typeface="Arial" charset="0"/>
                <a:cs typeface="Arial" charset="0"/>
              </a:rPr>
              <a:t>Follow-Up</a:t>
            </a:r>
          </a:p>
        </p:txBody>
      </p:sp>
      <p:sp>
        <p:nvSpPr>
          <p:cNvPr id="307208" name="Text Box 15"/>
          <p:cNvSpPr txBox="1">
            <a:spLocks noChangeArrowheads="1"/>
          </p:cNvSpPr>
          <p:nvPr/>
        </p:nvSpPr>
        <p:spPr bwMode="auto">
          <a:xfrm>
            <a:off x="474663" y="3830638"/>
            <a:ext cx="2057400" cy="519112"/>
          </a:xfrm>
          <a:prstGeom prst="rect">
            <a:avLst/>
          </a:prstGeom>
          <a:noFill/>
          <a:ln>
            <a:noFill/>
          </a:ln>
          <a:effectLst>
            <a:prstShdw prst="shdw17" dist="17961" dir="2700000">
              <a:srgbClr val="708688">
                <a:alpha val="74997"/>
              </a:srgbClr>
            </a:prstShdw>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50000"/>
              </a:spcBef>
            </a:pPr>
            <a:r>
              <a:rPr lang="en-US">
                <a:solidFill>
                  <a:schemeClr val="bg1"/>
                </a:solidFill>
                <a:latin typeface="Arial" charset="0"/>
                <a:cs typeface="Arial" charset="0"/>
              </a:rPr>
              <a:t>Respond</a:t>
            </a:r>
          </a:p>
        </p:txBody>
      </p:sp>
      <p:sp>
        <p:nvSpPr>
          <p:cNvPr id="307209" name="Text Box 16"/>
          <p:cNvSpPr txBox="1">
            <a:spLocks noChangeArrowheads="1"/>
          </p:cNvSpPr>
          <p:nvPr/>
        </p:nvSpPr>
        <p:spPr bwMode="auto">
          <a:xfrm>
            <a:off x="3624263" y="3124200"/>
            <a:ext cx="5214937" cy="2246313"/>
          </a:xfrm>
          <a:prstGeom prst="rect">
            <a:avLst/>
          </a:prstGeom>
          <a:solidFill>
            <a:srgbClr val="3366FF">
              <a:alpha val="50195"/>
            </a:srgbClr>
          </a:solidFill>
          <a:ln>
            <a:noFill/>
          </a:ln>
          <a:effectLst>
            <a:prstShdw prst="shdw17" dist="17961" dir="2700000">
              <a:srgbClr val="1F3D99">
                <a:alpha val="74997"/>
              </a:srgbClr>
            </a:prstShdw>
          </a:effectLst>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eaLnBrk="1" hangingPunct="1">
              <a:spcBef>
                <a:spcPct val="20000"/>
              </a:spcBef>
              <a:buFontTx/>
              <a:buChar char="•"/>
            </a:pPr>
            <a:r>
              <a:rPr lang="en-US" sz="2000">
                <a:solidFill>
                  <a:schemeClr val="bg1"/>
                </a:solidFill>
                <a:cs typeface="ＭＳ Ｐゴシック" charset="0"/>
              </a:rPr>
              <a:t>  </a:t>
            </a:r>
            <a:r>
              <a:rPr lang="en-US" sz="2000" b="0">
                <a:solidFill>
                  <a:schemeClr val="bg1"/>
                </a:solidFill>
                <a:latin typeface="Arial" charset="0"/>
                <a:cs typeface="Arial" charset="0"/>
              </a:rPr>
              <a:t>Instruction tied to Tier 1 Expectations    </a:t>
            </a:r>
          </a:p>
          <a:p>
            <a:pPr eaLnBrk="1" hangingPunct="1">
              <a:spcBef>
                <a:spcPct val="20000"/>
              </a:spcBef>
              <a:buFontTx/>
              <a:buChar char="•"/>
            </a:pPr>
            <a:r>
              <a:rPr lang="en-US" sz="2000" b="0">
                <a:solidFill>
                  <a:schemeClr val="bg1"/>
                </a:solidFill>
                <a:latin typeface="Arial" charset="0"/>
                <a:cs typeface="Arial" charset="0"/>
              </a:rPr>
              <a:t>   Practice appropriate alternatives</a:t>
            </a:r>
          </a:p>
          <a:p>
            <a:pPr eaLnBrk="1" hangingPunct="1">
              <a:spcBef>
                <a:spcPct val="20000"/>
              </a:spcBef>
              <a:buFontTx/>
              <a:buChar char="•"/>
            </a:pPr>
            <a:r>
              <a:rPr lang="en-US" sz="2000" b="0">
                <a:solidFill>
                  <a:schemeClr val="bg1"/>
                </a:solidFill>
                <a:latin typeface="Arial" charset="0"/>
                <a:cs typeface="Arial" charset="0"/>
              </a:rPr>
              <a:t>   Hierarchy of consequences </a:t>
            </a:r>
            <a:r>
              <a:rPr lang="en-US" sz="2000" b="0" i="1">
                <a:solidFill>
                  <a:schemeClr val="bg1"/>
                </a:solidFill>
                <a:latin typeface="Arial" charset="0"/>
                <a:cs typeface="Arial" charset="0"/>
              </a:rPr>
              <a:t>(severity,  </a:t>
            </a:r>
          </a:p>
          <a:p>
            <a:pPr eaLnBrk="1" hangingPunct="1">
              <a:spcBef>
                <a:spcPct val="20000"/>
              </a:spcBef>
            </a:pPr>
            <a:r>
              <a:rPr lang="en-US" sz="2000" b="0" i="1">
                <a:solidFill>
                  <a:schemeClr val="bg1"/>
                </a:solidFill>
                <a:latin typeface="Arial" charset="0"/>
                <a:cs typeface="Arial" charset="0"/>
              </a:rPr>
              <a:t>    motivation)</a:t>
            </a:r>
          </a:p>
          <a:p>
            <a:pPr eaLnBrk="1" hangingPunct="1">
              <a:spcBef>
                <a:spcPct val="20000"/>
              </a:spcBef>
              <a:buFontTx/>
              <a:buChar char="•"/>
            </a:pPr>
            <a:r>
              <a:rPr lang="en-US" sz="2000" b="0">
                <a:solidFill>
                  <a:schemeClr val="bg1"/>
                </a:solidFill>
                <a:latin typeface="Arial" charset="0"/>
                <a:cs typeface="Arial" charset="0"/>
              </a:rPr>
              <a:t>   Verbal de-escalation </a:t>
            </a:r>
            <a:r>
              <a:rPr lang="en-US" sz="2000" b="0" i="1">
                <a:solidFill>
                  <a:schemeClr val="bg1"/>
                </a:solidFill>
                <a:latin typeface="Arial" charset="0"/>
                <a:cs typeface="Arial" charset="0"/>
              </a:rPr>
              <a:t>(CPI Institute)</a:t>
            </a:r>
          </a:p>
          <a:p>
            <a:pPr eaLnBrk="1" hangingPunct="1">
              <a:spcBef>
                <a:spcPct val="20000"/>
              </a:spcBef>
              <a:buFontTx/>
              <a:buChar char="•"/>
            </a:pPr>
            <a:r>
              <a:rPr lang="en-US" sz="2000" b="0">
                <a:solidFill>
                  <a:schemeClr val="bg1"/>
                </a:solidFill>
                <a:latin typeface="Arial" charset="0"/>
                <a:cs typeface="Arial" charset="0"/>
              </a:rPr>
              <a:t>   Monitor effectiveness</a:t>
            </a:r>
          </a:p>
        </p:txBody>
      </p:sp>
      <p:grpSp>
        <p:nvGrpSpPr>
          <p:cNvPr id="307210" name="Group 13"/>
          <p:cNvGrpSpPr>
            <a:grpSpLocks/>
          </p:cNvGrpSpPr>
          <p:nvPr/>
        </p:nvGrpSpPr>
        <p:grpSpPr bwMode="auto">
          <a:xfrm>
            <a:off x="304800" y="1219200"/>
            <a:ext cx="2895600" cy="1066800"/>
            <a:chOff x="422275" y="1271588"/>
            <a:chExt cx="2895600" cy="1143000"/>
          </a:xfrm>
        </p:grpSpPr>
        <p:sp>
          <p:nvSpPr>
            <p:cNvPr id="307211" name="AutoShape 22"/>
            <p:cNvSpPr>
              <a:spLocks noChangeArrowheads="1"/>
            </p:cNvSpPr>
            <p:nvPr/>
          </p:nvSpPr>
          <p:spPr bwMode="auto">
            <a:xfrm>
              <a:off x="422275" y="1271588"/>
              <a:ext cx="2895600" cy="1143000"/>
            </a:xfrm>
            <a:prstGeom prst="homePlate">
              <a:avLst>
                <a:gd name="adj" fmla="val 63333"/>
              </a:avLst>
            </a:prstGeom>
            <a:solidFill>
              <a:srgbClr val="FFFF66"/>
            </a:solidFill>
            <a:ln>
              <a:noFill/>
            </a:ln>
            <a:effectLst>
              <a:prstShdw prst="shdw17" dist="17961" dir="2700000">
                <a:srgbClr val="999900">
                  <a:alpha val="74997"/>
                </a:srgbClr>
              </a:prstShdw>
            </a:effectLst>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pPr algn="ctr" eaLnBrk="1" hangingPunct="1">
                <a:spcBef>
                  <a:spcPct val="20000"/>
                </a:spcBef>
              </a:pPr>
              <a:endParaRPr lang="en-US"/>
            </a:p>
          </p:txBody>
        </p:sp>
        <p:sp>
          <p:nvSpPr>
            <p:cNvPr id="307212" name="TextBox 12"/>
            <p:cNvSpPr txBox="1">
              <a:spLocks noChangeArrowheads="1"/>
            </p:cNvSpPr>
            <p:nvPr/>
          </p:nvSpPr>
          <p:spPr bwMode="auto">
            <a:xfrm>
              <a:off x="574675" y="1500188"/>
              <a:ext cx="2057400"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800">
                  <a:solidFill>
                    <a:srgbClr val="004C8A"/>
                  </a:solidFill>
                  <a:latin typeface="Century Gothic" charset="0"/>
                  <a:ea typeface="ＭＳ Ｐゴシック" charset="0"/>
                </a:defRPr>
              </a:lvl1pPr>
              <a:lvl2pPr>
                <a:defRPr sz="28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000">
                  <a:solidFill>
                    <a:schemeClr val="tx1"/>
                  </a:solidFill>
                  <a:latin typeface="Arial" charset="0"/>
                  <a:ea typeface="ＭＳ Ｐゴシック" charset="0"/>
                </a:defRPr>
              </a:lvl4pPr>
              <a:lvl5pPr>
                <a:defRPr sz="2000">
                  <a:solidFill>
                    <a:schemeClr val="tx1"/>
                  </a:solidFill>
                  <a:latin typeface="Arial" charset="0"/>
                  <a:ea typeface="ＭＳ Ｐゴシック" charset="0"/>
                </a:defRPr>
              </a:lvl5pPr>
              <a:lvl6pPr eaLnBrk="0" hangingPunct="0">
                <a:defRPr sz="2000">
                  <a:solidFill>
                    <a:schemeClr val="tx1"/>
                  </a:solidFill>
                  <a:latin typeface="Arial" charset="0"/>
                  <a:ea typeface="ＭＳ Ｐゴシック" charset="0"/>
                </a:defRPr>
              </a:lvl6pPr>
              <a:lvl7pPr eaLnBrk="0" hangingPunct="0">
                <a:defRPr sz="2000">
                  <a:solidFill>
                    <a:schemeClr val="tx1"/>
                  </a:solidFill>
                  <a:latin typeface="Arial" charset="0"/>
                  <a:ea typeface="ＭＳ Ｐゴシック" charset="0"/>
                </a:defRPr>
              </a:lvl7pPr>
              <a:lvl8pPr eaLnBrk="0" hangingPunct="0">
                <a:defRPr sz="2000">
                  <a:solidFill>
                    <a:schemeClr val="tx1"/>
                  </a:solidFill>
                  <a:latin typeface="Arial" charset="0"/>
                  <a:ea typeface="ＭＳ Ｐゴシック" charset="0"/>
                </a:defRPr>
              </a:lvl8pPr>
              <a:lvl9pPr eaLnBrk="0" hangingPunct="0">
                <a:defRPr sz="2000">
                  <a:solidFill>
                    <a:schemeClr val="tx1"/>
                  </a:solidFill>
                  <a:latin typeface="Arial" charset="0"/>
                  <a:ea typeface="ＭＳ Ｐゴシック" charset="0"/>
                </a:defRPr>
              </a:lvl9pPr>
            </a:lstStyle>
            <a:p>
              <a:pPr algn="ctr" eaLnBrk="1" hangingPunct="1">
                <a:spcBef>
                  <a:spcPct val="20000"/>
                </a:spcBef>
              </a:pPr>
              <a:r>
                <a:rPr lang="en-US">
                  <a:solidFill>
                    <a:schemeClr val="tx1"/>
                  </a:solidFill>
                  <a:latin typeface="Arial" charset="0"/>
                  <a:cs typeface="Arial" charset="0"/>
                </a:rPr>
                <a:t>Prevent</a:t>
              </a:r>
            </a:p>
          </p:txBody>
        </p:sp>
      </p:gr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63687" y="874643"/>
            <a:ext cx="3647152" cy="707886"/>
          </a:xfrm>
          <a:prstGeom prst="rect">
            <a:avLst/>
          </a:prstGeom>
          <a:noFill/>
        </p:spPr>
        <p:txBody>
          <a:bodyPr wrap="none" rtlCol="0">
            <a:spAutoFit/>
          </a:bodyPr>
          <a:lstStyle/>
          <a:p>
            <a:r>
              <a:rPr lang="en-US" sz="4000" b="1" dirty="0" smtClean="0"/>
              <a:t>Poll Questions</a:t>
            </a:r>
            <a:endParaRPr lang="en-US" sz="4000" b="1" dirty="0"/>
          </a:p>
        </p:txBody>
      </p:sp>
    </p:spTree>
    <p:extLst>
      <p:ext uri="{BB962C8B-B14F-4D97-AF65-F5344CB8AC3E}">
        <p14:creationId xmlns:p14="http://schemas.microsoft.com/office/powerpoint/2010/main" val="31659071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997956441"/>
              </p:ext>
            </p:extLst>
          </p:nvPr>
        </p:nvGraphicFramePr>
        <p:xfrm>
          <a:off x="268941" y="1405965"/>
          <a:ext cx="8417860" cy="4007485"/>
        </p:xfrm>
        <a:graphic>
          <a:graphicData uri="http://schemas.openxmlformats.org/drawingml/2006/table">
            <a:tbl>
              <a:tblPr firstRow="1" bandRow="1">
                <a:tableStyleId>{5C22544A-7EE6-4342-B048-85BDC9FD1C3A}</a:tableStyleId>
              </a:tblPr>
              <a:tblGrid>
                <a:gridCol w="3735294"/>
                <a:gridCol w="4682566"/>
              </a:tblGrid>
              <a:tr h="49847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800" dirty="0" smtClean="0">
                          <a:latin typeface="Arial"/>
                          <a:cs typeface="Arial"/>
                        </a:rPr>
                        <a:t>Date </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800" dirty="0" smtClean="0">
                          <a:latin typeface="Arial"/>
                          <a:cs typeface="Arial"/>
                        </a:rPr>
                        <a:t>Webinar Topic </a:t>
                      </a:r>
                    </a:p>
                  </a:txBody>
                  <a:tcPr/>
                </a:tc>
              </a:tr>
              <a:tr h="498475">
                <a:tc>
                  <a:txBody>
                    <a:bodyPr/>
                    <a:lstStyle/>
                    <a:p>
                      <a:r>
                        <a:rPr lang="en-US" dirty="0" smtClean="0">
                          <a:latin typeface="Arial"/>
                          <a:cs typeface="Arial"/>
                        </a:rPr>
                        <a:t>Thursday- November 19, 2015</a:t>
                      </a:r>
                      <a:endParaRPr lang="en-US" dirty="0">
                        <a:latin typeface="Arial"/>
                        <a:cs typeface="Arial"/>
                      </a:endParaRPr>
                    </a:p>
                  </a:txBody>
                  <a:tcPr/>
                </a:tc>
                <a:tc>
                  <a:txBody>
                    <a:bodyPr/>
                    <a:lstStyle/>
                    <a:p>
                      <a:r>
                        <a:rPr lang="en-US" dirty="0" smtClean="0">
                          <a:latin typeface="Arial"/>
                          <a:cs typeface="Arial"/>
                        </a:rPr>
                        <a:t>Data Entry/Analysis </a:t>
                      </a:r>
                      <a:endParaRPr lang="en-US" dirty="0">
                        <a:latin typeface="Arial"/>
                        <a:cs typeface="Arial"/>
                      </a:endParaRPr>
                    </a:p>
                  </a:txBody>
                  <a:tcPr/>
                </a:tc>
              </a:tr>
              <a:tr h="498475">
                <a:tc>
                  <a:txBody>
                    <a:bodyPr/>
                    <a:lstStyle/>
                    <a:p>
                      <a:r>
                        <a:rPr lang="en-US" dirty="0" smtClean="0">
                          <a:latin typeface="Arial"/>
                          <a:cs typeface="Arial"/>
                        </a:rPr>
                        <a:t>Thursday- December 17, 2015</a:t>
                      </a:r>
                      <a:endParaRPr lang="en-US" dirty="0">
                        <a:latin typeface="Arial"/>
                        <a:cs typeface="Arial"/>
                      </a:endParaRPr>
                    </a:p>
                  </a:txBody>
                  <a:tcPr/>
                </a:tc>
                <a:tc>
                  <a:txBody>
                    <a:bodyPr/>
                    <a:lstStyle/>
                    <a:p>
                      <a:r>
                        <a:rPr lang="en-US" dirty="0" smtClean="0">
                          <a:latin typeface="Arial"/>
                          <a:cs typeface="Arial"/>
                        </a:rPr>
                        <a:t>Rules and Expectation </a:t>
                      </a:r>
                      <a:endParaRPr lang="en-US" dirty="0">
                        <a:latin typeface="Arial"/>
                        <a:cs typeface="Arial"/>
                      </a:endParaRPr>
                    </a:p>
                  </a:txBody>
                  <a:tcPr/>
                </a:tc>
              </a:tr>
              <a:tr h="498475">
                <a:tc>
                  <a:txBody>
                    <a:bodyPr/>
                    <a:lstStyle/>
                    <a:p>
                      <a:r>
                        <a:rPr lang="en-US" dirty="0" smtClean="0">
                          <a:latin typeface="Arial"/>
                          <a:cs typeface="Arial"/>
                        </a:rPr>
                        <a:t>Thursday- January 21, 2016</a:t>
                      </a:r>
                      <a:endParaRPr lang="en-US" dirty="0">
                        <a:latin typeface="Arial"/>
                        <a:cs typeface="Arial"/>
                      </a:endParaRPr>
                    </a:p>
                  </a:txBody>
                  <a:tcPr/>
                </a:tc>
                <a:tc>
                  <a:txBody>
                    <a:bodyPr/>
                    <a:lstStyle/>
                    <a:p>
                      <a:r>
                        <a:rPr lang="en-US" dirty="0" smtClean="0">
                          <a:latin typeface="Arial"/>
                          <a:cs typeface="Arial"/>
                        </a:rPr>
                        <a:t>Reward and Recognition Programs</a:t>
                      </a:r>
                      <a:endParaRPr lang="en-US" dirty="0">
                        <a:latin typeface="Arial"/>
                        <a:cs typeface="Arial"/>
                      </a:endParaRPr>
                    </a:p>
                  </a:txBody>
                  <a:tcPr/>
                </a:tc>
              </a:tr>
              <a:tr h="498475">
                <a:tc>
                  <a:txBody>
                    <a:bodyPr/>
                    <a:lstStyle/>
                    <a:p>
                      <a:r>
                        <a:rPr lang="en-US" dirty="0" smtClean="0">
                          <a:latin typeface="Arial"/>
                          <a:cs typeface="Arial"/>
                        </a:rPr>
                        <a:t>Thursday- February 25, 2016</a:t>
                      </a:r>
                      <a:endParaRPr lang="en-US" dirty="0">
                        <a:latin typeface="Arial"/>
                        <a:cs typeface="Arial"/>
                      </a:endParaRPr>
                    </a:p>
                  </a:txBody>
                  <a:tcPr/>
                </a:tc>
                <a:tc>
                  <a:txBody>
                    <a:bodyPr/>
                    <a:lstStyle/>
                    <a:p>
                      <a:r>
                        <a:rPr lang="en-US" dirty="0" smtClean="0">
                          <a:latin typeface="Arial"/>
                          <a:cs typeface="Arial"/>
                        </a:rPr>
                        <a:t>SPBP Best Practice </a:t>
                      </a:r>
                      <a:endParaRPr lang="en-US" dirty="0">
                        <a:latin typeface="Arial"/>
                        <a:cs typeface="Arial"/>
                      </a:endParaRPr>
                    </a:p>
                  </a:txBody>
                  <a:tcPr/>
                </a:tc>
              </a:tr>
              <a:tr h="498475">
                <a:tc>
                  <a:txBody>
                    <a:bodyPr/>
                    <a:lstStyle/>
                    <a:p>
                      <a:r>
                        <a:rPr lang="en-US" dirty="0" smtClean="0">
                          <a:latin typeface="Arial"/>
                          <a:cs typeface="Arial"/>
                        </a:rPr>
                        <a:t>Thursday- March 31, 2016</a:t>
                      </a:r>
                      <a:endParaRPr lang="en-US" dirty="0">
                        <a:latin typeface="Arial"/>
                        <a:cs typeface="Arial"/>
                      </a:endParaRPr>
                    </a:p>
                  </a:txBody>
                  <a:tcPr/>
                </a:tc>
                <a:tc>
                  <a:txBody>
                    <a:bodyPr/>
                    <a:lstStyle/>
                    <a:p>
                      <a:r>
                        <a:rPr lang="en-US" dirty="0" smtClean="0">
                          <a:latin typeface="Arial"/>
                          <a:cs typeface="Arial"/>
                        </a:rPr>
                        <a:t>Lesson Plans for Teaching Behavior </a:t>
                      </a:r>
                      <a:endParaRPr lang="en-US" dirty="0">
                        <a:latin typeface="Arial"/>
                        <a:cs typeface="Arial"/>
                      </a:endParaRPr>
                    </a:p>
                  </a:txBody>
                  <a:tcPr/>
                </a:tc>
              </a:tr>
              <a:tr h="498475">
                <a:tc>
                  <a:txBody>
                    <a:bodyPr/>
                    <a:lstStyle/>
                    <a:p>
                      <a:r>
                        <a:rPr lang="en-US" dirty="0" smtClean="0">
                          <a:latin typeface="Arial"/>
                          <a:cs typeface="Arial"/>
                        </a:rPr>
                        <a:t>Thursday- April 28, 2016</a:t>
                      </a:r>
                      <a:endParaRPr lang="en-US" dirty="0">
                        <a:latin typeface="Arial"/>
                        <a:cs typeface="Arial"/>
                      </a:endParaRPr>
                    </a:p>
                  </a:txBody>
                  <a:tcPr/>
                </a:tc>
                <a:tc>
                  <a:txBody>
                    <a:bodyPr/>
                    <a:lstStyle/>
                    <a:p>
                      <a:r>
                        <a:rPr lang="en-US" dirty="0" smtClean="0">
                          <a:latin typeface="Arial"/>
                          <a:cs typeface="Arial"/>
                        </a:rPr>
                        <a:t>Implementation Plan</a:t>
                      </a:r>
                      <a:endParaRPr lang="en-US" dirty="0">
                        <a:latin typeface="Arial"/>
                        <a:cs typeface="Arial"/>
                      </a:endParaRPr>
                    </a:p>
                  </a:txBody>
                  <a:tcPr/>
                </a:tc>
              </a:tr>
              <a:tr h="498475">
                <a:tc>
                  <a:txBody>
                    <a:bodyPr/>
                    <a:lstStyle/>
                    <a:p>
                      <a:r>
                        <a:rPr lang="en-US" dirty="0" smtClean="0">
                          <a:latin typeface="Arial"/>
                          <a:cs typeface="Arial"/>
                        </a:rPr>
                        <a:t>Thursday- May 25, 2016</a:t>
                      </a:r>
                      <a:endParaRPr lang="en-US" dirty="0">
                        <a:latin typeface="Arial"/>
                        <a:cs typeface="Arial"/>
                      </a:endParaRPr>
                    </a:p>
                  </a:txBody>
                  <a:tcPr/>
                </a:tc>
                <a:tc>
                  <a:txBody>
                    <a:bodyPr/>
                    <a:lstStyle/>
                    <a:p>
                      <a:r>
                        <a:rPr lang="en-US" dirty="0" smtClean="0">
                          <a:latin typeface="Arial"/>
                          <a:cs typeface="Arial"/>
                        </a:rPr>
                        <a:t>Classroom PBIS Systems &amp; Evaluations</a:t>
                      </a:r>
                      <a:endParaRPr lang="en-US" dirty="0">
                        <a:latin typeface="Arial"/>
                        <a:cs typeface="Arial"/>
                      </a:endParaRPr>
                    </a:p>
                  </a:txBody>
                  <a:tcPr/>
                </a:tc>
              </a:tr>
            </a:tbl>
          </a:graphicData>
        </a:graphic>
      </p:graphicFrame>
      <p:sp>
        <p:nvSpPr>
          <p:cNvPr id="3" name="Title 2"/>
          <p:cNvSpPr>
            <a:spLocks noGrp="1"/>
          </p:cNvSpPr>
          <p:nvPr>
            <p:ph type="title"/>
          </p:nvPr>
        </p:nvSpPr>
        <p:spPr/>
        <p:txBody>
          <a:bodyPr anchor="ctr" anchorCtr="0"/>
          <a:lstStyle/>
          <a:p>
            <a:r>
              <a:rPr lang="en-US" sz="4400" dirty="0" smtClean="0">
                <a:latin typeface="Arial"/>
                <a:cs typeface="Arial"/>
              </a:rPr>
              <a:t>Upcoming Webinars</a:t>
            </a:r>
            <a:endParaRPr lang="en-US" sz="4400" dirty="0">
              <a:latin typeface="Arial"/>
              <a:cs typeface="Arial"/>
            </a:endParaRPr>
          </a:p>
        </p:txBody>
      </p:sp>
    </p:spTree>
    <p:extLst>
      <p:ext uri="{BB962C8B-B14F-4D97-AF65-F5344CB8AC3E}">
        <p14:creationId xmlns:p14="http://schemas.microsoft.com/office/powerpoint/2010/main" val="26842658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8588"/>
            <a:ext cx="8229600" cy="1600200"/>
          </a:xfrm>
        </p:spPr>
        <p:txBody>
          <a:bodyPr/>
          <a:lstStyle/>
          <a:p>
            <a:r>
              <a:rPr lang="en-US" sz="4400" dirty="0" smtClean="0">
                <a:latin typeface="Arial"/>
                <a:cs typeface="Arial"/>
              </a:rPr>
              <a:t>Next Steps....</a:t>
            </a:r>
            <a:endParaRPr lang="en-US" sz="4400" dirty="0">
              <a:latin typeface="Arial"/>
              <a:cs typeface="Arial"/>
            </a:endParaRPr>
          </a:p>
        </p:txBody>
      </p:sp>
      <p:sp>
        <p:nvSpPr>
          <p:cNvPr id="3" name="Content Placeholder 2"/>
          <p:cNvSpPr>
            <a:spLocks noGrp="1"/>
          </p:cNvSpPr>
          <p:nvPr>
            <p:ph idx="1"/>
          </p:nvPr>
        </p:nvSpPr>
        <p:spPr>
          <a:xfrm>
            <a:off x="457200" y="1600200"/>
            <a:ext cx="8537388" cy="4525963"/>
          </a:xfrm>
        </p:spPr>
        <p:txBody>
          <a:bodyPr>
            <a:normAutofit lnSpcReduction="10000"/>
          </a:bodyPr>
          <a:lstStyle/>
          <a:p>
            <a:r>
              <a:rPr lang="en-US" dirty="0" smtClean="0">
                <a:latin typeface="Arial"/>
                <a:cs typeface="Arial"/>
              </a:rPr>
              <a:t>Print up RtI:B Webinar Schedule</a:t>
            </a:r>
          </a:p>
          <a:p>
            <a:endParaRPr lang="en-US" dirty="0" smtClean="0">
              <a:latin typeface="Arial"/>
              <a:cs typeface="Arial"/>
            </a:endParaRPr>
          </a:p>
          <a:p>
            <a:r>
              <a:rPr lang="en-US" dirty="0" smtClean="0">
                <a:latin typeface="Arial"/>
                <a:cs typeface="Arial"/>
              </a:rPr>
              <a:t>Print up 10 Critical Elements for reference</a:t>
            </a:r>
          </a:p>
          <a:p>
            <a:endParaRPr lang="en-US" dirty="0" smtClean="0">
              <a:latin typeface="Arial"/>
              <a:cs typeface="Arial"/>
            </a:endParaRPr>
          </a:p>
          <a:p>
            <a:r>
              <a:rPr lang="en-US" dirty="0" smtClean="0">
                <a:latin typeface="Arial"/>
                <a:cs typeface="Arial"/>
              </a:rPr>
              <a:t>Print up </a:t>
            </a:r>
            <a:r>
              <a:rPr lang="en-US" dirty="0" smtClean="0">
                <a:latin typeface="Arial"/>
                <a:cs typeface="Arial"/>
              </a:rPr>
              <a:t>attachments to </a:t>
            </a:r>
            <a:r>
              <a:rPr lang="en-US" dirty="0" err="1" smtClean="0">
                <a:latin typeface="Arial"/>
                <a:cs typeface="Arial"/>
              </a:rPr>
              <a:t>to</a:t>
            </a:r>
            <a:r>
              <a:rPr lang="en-US" dirty="0" smtClean="0">
                <a:latin typeface="Arial"/>
                <a:cs typeface="Arial"/>
              </a:rPr>
              <a:t> this webinar</a:t>
            </a:r>
            <a:endParaRPr lang="en-US" dirty="0" smtClean="0">
              <a:latin typeface="Arial"/>
              <a:cs typeface="Arial"/>
            </a:endParaRPr>
          </a:p>
          <a:p>
            <a:endParaRPr lang="en-US" dirty="0">
              <a:latin typeface="Arial"/>
              <a:cs typeface="Arial"/>
            </a:endParaRPr>
          </a:p>
          <a:p>
            <a:r>
              <a:rPr lang="en-US" dirty="0" smtClean="0">
                <a:latin typeface="Arial"/>
                <a:cs typeface="Arial"/>
              </a:rPr>
              <a:t>Complete </a:t>
            </a:r>
            <a:r>
              <a:rPr lang="en-US" u="sng" dirty="0">
                <a:latin typeface="Arial"/>
                <a:cs typeface="Arial"/>
              </a:rPr>
              <a:t>Effective Discipline </a:t>
            </a:r>
            <a:r>
              <a:rPr lang="en-US" u="sng" dirty="0" smtClean="0">
                <a:latin typeface="Arial"/>
                <a:cs typeface="Arial"/>
              </a:rPr>
              <a:t>Process </a:t>
            </a:r>
            <a:r>
              <a:rPr lang="en-US" u="sng" dirty="0">
                <a:latin typeface="Arial"/>
                <a:cs typeface="Arial"/>
              </a:rPr>
              <a:t>and Flow Chart </a:t>
            </a:r>
            <a:r>
              <a:rPr lang="en-US" u="sng" dirty="0" smtClean="0">
                <a:latin typeface="Arial"/>
                <a:cs typeface="Arial"/>
              </a:rPr>
              <a:t>Action Steps </a:t>
            </a:r>
            <a:r>
              <a:rPr lang="en-US" dirty="0" smtClean="0">
                <a:latin typeface="Arial"/>
                <a:cs typeface="Arial"/>
              </a:rPr>
              <a:t>by </a:t>
            </a:r>
            <a:r>
              <a:rPr lang="en-US" u="sng" dirty="0" smtClean="0">
                <a:latin typeface="Arial"/>
                <a:cs typeface="Arial"/>
              </a:rPr>
              <a:t>11/18 </a:t>
            </a:r>
            <a:r>
              <a:rPr lang="en-US" dirty="0" smtClean="0">
                <a:latin typeface="Arial"/>
                <a:cs typeface="Arial"/>
              </a:rPr>
              <a:t>for next webinar</a:t>
            </a:r>
            <a:r>
              <a:rPr lang="en-US" dirty="0" smtClean="0">
                <a:latin typeface="Arial"/>
                <a:cs typeface="Arial"/>
              </a:rPr>
              <a:t>:</a:t>
            </a:r>
            <a:endParaRPr lang="en-US" u="sng" dirty="0" smtClean="0">
              <a:latin typeface="Arial"/>
              <a:cs typeface="Arial"/>
            </a:endParaRPr>
          </a:p>
          <a:p>
            <a:endParaRPr lang="en-US" dirty="0">
              <a:latin typeface="Arial"/>
              <a:cs typeface="Arial"/>
            </a:endParaRPr>
          </a:p>
          <a:p>
            <a:r>
              <a:rPr lang="en-US" dirty="0" smtClean="0">
                <a:latin typeface="Arial"/>
                <a:cs typeface="Arial"/>
              </a:rPr>
              <a:t>Have your team join us on </a:t>
            </a:r>
            <a:r>
              <a:rPr lang="en-US" dirty="0" smtClean="0">
                <a:latin typeface="Arial"/>
                <a:cs typeface="Arial"/>
              </a:rPr>
              <a:t>11/19 for the next webinar:</a:t>
            </a:r>
            <a:r>
              <a:rPr lang="en-US" dirty="0">
                <a:latin typeface="Arial"/>
                <a:cs typeface="Arial"/>
              </a:rPr>
              <a:t>	</a:t>
            </a:r>
            <a:endParaRPr lang="en-US" dirty="0" smtClean="0">
              <a:latin typeface="Arial"/>
              <a:cs typeface="Arial"/>
            </a:endParaRPr>
          </a:p>
          <a:p>
            <a:pPr marL="0" indent="0">
              <a:buNone/>
            </a:pPr>
            <a:r>
              <a:rPr lang="en-US" dirty="0"/>
              <a:t>	</a:t>
            </a:r>
            <a:r>
              <a:rPr lang="en-US" dirty="0" smtClean="0"/>
              <a:t>Data Entry and Analysis</a:t>
            </a:r>
            <a:endParaRPr lang="en-US" dirty="0" smtClean="0"/>
          </a:p>
        </p:txBody>
      </p:sp>
    </p:spTree>
    <p:extLst>
      <p:ext uri="{BB962C8B-B14F-4D97-AF65-F5344CB8AC3E}">
        <p14:creationId xmlns:p14="http://schemas.microsoft.com/office/powerpoint/2010/main" val="108636304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325" y="701675"/>
            <a:ext cx="7521575" cy="549275"/>
          </a:xfrm>
        </p:spPr>
        <p:txBody>
          <a:bodyPr>
            <a:noAutofit/>
          </a:bodyPr>
          <a:lstStyle/>
          <a:p>
            <a:pPr algn="ctr">
              <a:defRPr/>
            </a:pPr>
            <a:r>
              <a:rPr lang="en-US" sz="3600" dirty="0" smtClean="0">
                <a:latin typeface="Arial"/>
                <a:cs typeface="Arial"/>
              </a:rPr>
              <a:t>Contact information</a:t>
            </a:r>
            <a:endParaRPr lang="en-US" sz="3600" dirty="0">
              <a:latin typeface="Arial"/>
              <a:cs typeface="Arial"/>
            </a:endParaRPr>
          </a:p>
        </p:txBody>
      </p:sp>
      <p:sp>
        <p:nvSpPr>
          <p:cNvPr id="76807" name="TextBox 13"/>
          <p:cNvSpPr txBox="1">
            <a:spLocks noChangeArrowheads="1"/>
          </p:cNvSpPr>
          <p:nvPr/>
        </p:nvSpPr>
        <p:spPr bwMode="auto">
          <a:xfrm>
            <a:off x="1021560" y="1297873"/>
            <a:ext cx="7073852" cy="29238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3200" dirty="0" smtClean="0">
                <a:solidFill>
                  <a:schemeClr val="tx2">
                    <a:lumMod val="60000"/>
                    <a:lumOff val="40000"/>
                  </a:schemeClr>
                </a:solidFill>
                <a:latin typeface="Arial"/>
                <a:cs typeface="Arial"/>
              </a:rPr>
              <a:t>Diversity</a:t>
            </a:r>
            <a:r>
              <a:rPr lang="en-US" sz="3200" dirty="0">
                <a:solidFill>
                  <a:schemeClr val="tx2">
                    <a:lumMod val="60000"/>
                    <a:lumOff val="40000"/>
                  </a:schemeClr>
                </a:solidFill>
                <a:latin typeface="Arial"/>
                <a:cs typeface="Arial"/>
              </a:rPr>
              <a:t>, Prevention &amp; </a:t>
            </a:r>
            <a:r>
              <a:rPr lang="en-US" sz="3200" dirty="0" smtClean="0">
                <a:solidFill>
                  <a:schemeClr val="tx2">
                    <a:lumMod val="60000"/>
                    <a:lumOff val="40000"/>
                  </a:schemeClr>
                </a:solidFill>
                <a:latin typeface="Arial"/>
                <a:cs typeface="Arial"/>
              </a:rPr>
              <a:t>Intervention</a:t>
            </a:r>
            <a:endParaRPr lang="en-US" sz="3200" dirty="0" smtClean="0">
              <a:solidFill>
                <a:schemeClr val="tx2">
                  <a:lumMod val="60000"/>
                  <a:lumOff val="40000"/>
                </a:schemeClr>
              </a:solidFill>
            </a:endParaRPr>
          </a:p>
          <a:p>
            <a:pPr algn="ctr"/>
            <a:r>
              <a:rPr lang="en-US" dirty="0"/>
              <a:t>Lauderdale Manors Resource Center</a:t>
            </a:r>
          </a:p>
          <a:p>
            <a:pPr algn="ctr"/>
            <a:r>
              <a:rPr lang="en-US" dirty="0"/>
              <a:t>754-321-</a:t>
            </a:r>
            <a:r>
              <a:rPr lang="en-US" dirty="0" smtClean="0"/>
              <a:t>1655</a:t>
            </a:r>
          </a:p>
          <a:p>
            <a:pPr algn="ctr"/>
            <a:endParaRPr lang="en-US" dirty="0"/>
          </a:p>
          <a:p>
            <a:pPr algn="ctr"/>
            <a:r>
              <a:rPr lang="en-US" dirty="0" smtClean="0"/>
              <a:t>or visit our website at:</a:t>
            </a:r>
          </a:p>
          <a:p>
            <a:pPr algn="ctr"/>
            <a:r>
              <a:rPr lang="en-US" dirty="0" smtClean="0">
                <a:hlinkClick r:id="rId3"/>
              </a:rPr>
              <a:t>www.browardprevention.org</a:t>
            </a:r>
            <a:endParaRPr lang="en-US" dirty="0" smtClean="0"/>
          </a:p>
          <a:p>
            <a:endParaRPr lang="en-US" sz="3200" dirty="0">
              <a:solidFill>
                <a:prstClr val="black"/>
              </a:solidFill>
            </a:endParaRPr>
          </a:p>
        </p:txBody>
      </p:sp>
      <p:pic>
        <p:nvPicPr>
          <p:cNvPr id="7" name="Picture 6" descr="Connect-With-Us.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38297" y="3950865"/>
            <a:ext cx="2125927" cy="1771606"/>
          </a:xfrm>
          <a:prstGeom prst="rect">
            <a:avLst/>
          </a:prstGeom>
        </p:spPr>
      </p:pic>
      <p:pic>
        <p:nvPicPr>
          <p:cNvPr id="8" name="Picture 7" descr="RtIB-Logo.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2262764"/>
            <a:ext cx="2368411" cy="1607000"/>
          </a:xfrm>
          <a:prstGeom prst="rect">
            <a:avLst/>
          </a:prstGeom>
        </p:spPr>
      </p:pic>
      <p:pic>
        <p:nvPicPr>
          <p:cNvPr id="10" name="Picture 9" descr="DPI-Logo- Transparent.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49528" y="2372838"/>
            <a:ext cx="2151426" cy="1496926"/>
          </a:xfrm>
          <a:prstGeom prst="rect">
            <a:avLst/>
          </a:prstGeom>
        </p:spPr>
      </p:pic>
    </p:spTree>
    <p:extLst>
      <p:ext uri="{BB962C8B-B14F-4D97-AF65-F5344CB8AC3E}">
        <p14:creationId xmlns:p14="http://schemas.microsoft.com/office/powerpoint/2010/main" val="333186593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1590</TotalTime>
  <Words>6470</Words>
  <Application>Microsoft Office PowerPoint</Application>
  <PresentationFormat>On-screen Show (4:3)</PresentationFormat>
  <Paragraphs>877</Paragraphs>
  <Slides>44</Slides>
  <Notes>44</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58" baseType="lpstr">
      <vt:lpstr>ＭＳ Ｐゴシック</vt:lpstr>
      <vt:lpstr>ＭＳ Ｐゴシック</vt:lpstr>
      <vt:lpstr>Arial</vt:lpstr>
      <vt:lpstr>Calibri</vt:lpstr>
      <vt:lpstr>Cambria</vt:lpstr>
      <vt:lpstr>Century Gothic</vt:lpstr>
      <vt:lpstr>Courier New</vt:lpstr>
      <vt:lpstr>Palatino Linotype</vt:lpstr>
      <vt:lpstr>Tahoma</vt:lpstr>
      <vt:lpstr>Times</vt:lpstr>
      <vt:lpstr>Times New Roman</vt:lpstr>
      <vt:lpstr>Wingdings</vt:lpstr>
      <vt:lpstr>1_Executive</vt:lpstr>
      <vt:lpstr>Acrobat Document</vt:lpstr>
      <vt:lpstr>Tier 1 Response to Intervention for Behavior (RtI:B)     Addressing the Behavior of All Students  </vt:lpstr>
      <vt:lpstr>District RtI:B Mission Statement </vt:lpstr>
      <vt:lpstr>Response to Intervention for Behavior RtI:B Webinar Series</vt:lpstr>
      <vt:lpstr>RtI:B Tier 1 Ten Critical Elements</vt:lpstr>
      <vt:lpstr>PowerPoint Presentation</vt:lpstr>
      <vt:lpstr>PowerPoint Presentation</vt:lpstr>
      <vt:lpstr> Effective Discipline Procedures   Definitions </vt:lpstr>
      <vt:lpstr>    Sources for Defining Problem Behaviors </vt:lpstr>
      <vt:lpstr>Defining Incident Levels</vt:lpstr>
      <vt:lpstr>PowerPoint Presentation</vt:lpstr>
      <vt:lpstr>PowerPoint Presentation</vt:lpstr>
      <vt:lpstr>PowerPoint Presentation</vt:lpstr>
      <vt:lpstr>PowerPoint Presentation</vt:lpstr>
      <vt:lpstr>Effective Discipline Procedures   Developing Effective Responses to Problem Behavior</vt:lpstr>
      <vt:lpstr>PowerPoint Presentation</vt:lpstr>
      <vt:lpstr>ABCs of Behavior</vt:lpstr>
      <vt:lpstr>PowerPoint Presentation</vt:lpstr>
      <vt:lpstr>Preventing Problem Behavior (Antecedents)</vt:lpstr>
      <vt:lpstr>Consequences</vt:lpstr>
      <vt:lpstr>Consequences</vt:lpstr>
      <vt:lpstr>PowerPoint Presentation</vt:lpstr>
      <vt:lpstr>PowerPoint Presentation</vt:lpstr>
      <vt:lpstr>Effective Discipline Procedures   Forms for Data Collection</vt:lpstr>
      <vt:lpstr>Minor Forms</vt:lpstr>
      <vt:lpstr>Referral Forms</vt:lpstr>
      <vt:lpstr>Referral Forms and  Effective Data-Based Problem-Solving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Effective Discipline Procedures  Developing a Coherent Discipline Referral Process</vt:lpstr>
      <vt:lpstr> Discipline Referral Process  </vt:lpstr>
      <vt:lpstr>PowerPoint Presentation</vt:lpstr>
      <vt:lpstr>PowerPoint Presentation</vt:lpstr>
      <vt:lpstr>PowerPoint Presentation</vt:lpstr>
      <vt:lpstr>Comprehensive Approach to Discipline</vt:lpstr>
      <vt:lpstr>PowerPoint Presentation</vt:lpstr>
      <vt:lpstr>Upcoming Webinars</vt:lpstr>
      <vt:lpstr>Next Steps....</vt:lpstr>
      <vt:lpstr>Contact information</vt:lpstr>
    </vt:vector>
  </TitlesOfParts>
  <Company>BCPS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Effective Discipline Procedures  (d) Developing a Coherent Discipline Referral Process</dc:title>
  <dc:creator>Joel Monreal</dc:creator>
  <cp:lastModifiedBy>Micque C. Feldman</cp:lastModifiedBy>
  <cp:revision>107</cp:revision>
  <cp:lastPrinted>2015-10-28T16:07:28Z</cp:lastPrinted>
  <dcterms:created xsi:type="dcterms:W3CDTF">2015-06-30T16:36:51Z</dcterms:created>
  <dcterms:modified xsi:type="dcterms:W3CDTF">2015-10-28T16:51:10Z</dcterms:modified>
</cp:coreProperties>
</file>