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gif" ContentType="image/gi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23.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9"/>
  </p:notesMasterIdLst>
  <p:sldIdLst>
    <p:sldId id="299" r:id="rId2"/>
    <p:sldId id="351" r:id="rId3"/>
    <p:sldId id="309" r:id="rId4"/>
    <p:sldId id="352" r:id="rId5"/>
    <p:sldId id="388" r:id="rId6"/>
    <p:sldId id="396" r:id="rId7"/>
    <p:sldId id="397" r:id="rId8"/>
    <p:sldId id="370" r:id="rId9"/>
    <p:sldId id="378" r:id="rId10"/>
    <p:sldId id="366" r:id="rId11"/>
    <p:sldId id="402" r:id="rId12"/>
    <p:sldId id="403" r:id="rId13"/>
    <p:sldId id="401" r:id="rId14"/>
    <p:sldId id="399" r:id="rId15"/>
    <p:sldId id="406" r:id="rId16"/>
    <p:sldId id="416" r:id="rId17"/>
    <p:sldId id="415" r:id="rId18"/>
    <p:sldId id="411" r:id="rId19"/>
    <p:sldId id="407" r:id="rId20"/>
    <p:sldId id="408" r:id="rId21"/>
    <p:sldId id="412" r:id="rId22"/>
    <p:sldId id="405" r:id="rId23"/>
    <p:sldId id="409" r:id="rId24"/>
    <p:sldId id="410" r:id="rId25"/>
    <p:sldId id="413" r:id="rId26"/>
    <p:sldId id="414" r:id="rId27"/>
    <p:sldId id="390" r:id="rId28"/>
    <p:sldId id="391" r:id="rId29"/>
    <p:sldId id="392" r:id="rId30"/>
    <p:sldId id="417" r:id="rId31"/>
    <p:sldId id="394" r:id="rId32"/>
    <p:sldId id="383" r:id="rId33"/>
    <p:sldId id="395" r:id="rId34"/>
    <p:sldId id="393" r:id="rId35"/>
    <p:sldId id="386" r:id="rId36"/>
    <p:sldId id="347" r:id="rId37"/>
    <p:sldId id="350" r:id="rId3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4176" autoAdjust="0"/>
  </p:normalViewPr>
  <p:slideViewPr>
    <p:cSldViewPr snapToGrid="0" snapToObjects="1">
      <p:cViewPr>
        <p:scale>
          <a:sx n="85" d="100"/>
          <a:sy n="85" d="100"/>
        </p:scale>
        <p:origin x="-1552" y="-8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74" d="100"/>
          <a:sy n="74" d="100"/>
        </p:scale>
        <p:origin x="-2488" y="-10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notesMaster" Target="notesMasters/notesMaster1.xml"/><Relationship Id="rId40" Type="http://schemas.openxmlformats.org/officeDocument/2006/relationships/printerSettings" Target="printerSettings/printerSettings1.bin"/><Relationship Id="rId41" Type="http://schemas.openxmlformats.org/officeDocument/2006/relationships/presProps" Target="presProps.xml"/><Relationship Id="rId42" Type="http://schemas.openxmlformats.org/officeDocument/2006/relationships/viewProps" Target="viewProps.xml"/><Relationship Id="rId43" Type="http://schemas.openxmlformats.org/officeDocument/2006/relationships/theme" Target="theme/theme1.xml"/><Relationship Id="rId4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BF53989-8142-E948-A014-DAAD993E4F3C}" type="datetimeFigureOut">
              <a:rPr lang="en-US" smtClean="0"/>
              <a:t>9/24/15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CF9A2D3-FDEF-494A-8264-5840244E889B}" type="slidenum">
              <a:rPr lang="en-US" smtClean="0"/>
              <a:t>‹#›</a:t>
            </a:fld>
            <a:endParaRPr lang="en-US"/>
          </a:p>
        </p:txBody>
      </p:sp>
    </p:spTree>
    <p:extLst>
      <p:ext uri="{BB962C8B-B14F-4D97-AF65-F5344CB8AC3E}">
        <p14:creationId xmlns:p14="http://schemas.microsoft.com/office/powerpoint/2010/main" val="151256536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4576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dirty="0">
              <a:latin typeface="Arial" charset="0"/>
              <a:ea typeface="MS PGothic"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lnSpc>
                <a:spcPct val="120000"/>
              </a:lnSpc>
              <a:spcBef>
                <a:spcPts val="0"/>
              </a:spcBef>
              <a:buNone/>
              <a:defRPr/>
            </a:pPr>
            <a:r>
              <a:rPr lang="en-US" dirty="0" smtClean="0"/>
              <a:t>This</a:t>
            </a:r>
            <a:r>
              <a:rPr lang="en-US" baseline="0" dirty="0" smtClean="0"/>
              <a:t> District's Mission for </a:t>
            </a:r>
            <a:r>
              <a:rPr lang="en-US" baseline="0" dirty="0" err="1" smtClean="0"/>
              <a:t>RtI:B</a:t>
            </a:r>
            <a:r>
              <a:rPr lang="en-US" baseline="0" dirty="0" smtClean="0"/>
              <a:t> is to </a:t>
            </a:r>
            <a:r>
              <a:rPr lang="en-US" dirty="0" smtClean="0">
                <a:latin typeface="Arial"/>
                <a:ea typeface="ＭＳ Ｐゴシック" charset="0"/>
                <a:cs typeface="Arial"/>
              </a:rPr>
              <a:t>assist</a:t>
            </a:r>
            <a:r>
              <a:rPr lang="en-US" baseline="0" dirty="0" smtClean="0">
                <a:latin typeface="Arial"/>
                <a:ea typeface="ＭＳ Ｐゴシック" charset="0"/>
                <a:cs typeface="Arial"/>
              </a:rPr>
              <a:t> school</a:t>
            </a:r>
            <a:r>
              <a:rPr lang="en-US" dirty="0" smtClean="0">
                <a:latin typeface="Arial"/>
                <a:ea typeface="ＭＳ Ｐゴシック" charset="0"/>
                <a:cs typeface="Arial"/>
              </a:rPr>
              <a:t> teams in developing new, positively-oriented strategies that are grounded in research and support at-risk students while helping ALL students become more successful learners and leaders. The District,</a:t>
            </a:r>
            <a:r>
              <a:rPr lang="en-US" baseline="0" dirty="0" smtClean="0">
                <a:latin typeface="Arial"/>
                <a:ea typeface="ＭＳ Ｐゴシック" charset="0"/>
                <a:cs typeface="Arial"/>
              </a:rPr>
              <a:t> along with the State of Florida’s Positive Behavior Intervention and Support or PBIS Project provides training to schools in Broward County with developing a Tier 1 Behavior Curriculum. </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2</a:t>
            </a:fld>
            <a:endParaRPr lang="en-US"/>
          </a:p>
        </p:txBody>
      </p:sp>
    </p:spTree>
    <p:extLst>
      <p:ext uri="{BB962C8B-B14F-4D97-AF65-F5344CB8AC3E}">
        <p14:creationId xmlns:p14="http://schemas.microsoft.com/office/powerpoint/2010/main" val="40169638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570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dirty="0">
              <a:latin typeface="Arial" charset="0"/>
              <a:ea typeface="MS PGothic" charset="0"/>
            </a:endParaRPr>
          </a:p>
        </p:txBody>
      </p:sp>
      <p:sp>
        <p:nvSpPr>
          <p:cNvPr id="2570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charset="0"/>
                <a:ea typeface="MS PGothic" charset="0"/>
                <a:cs typeface="MS PGothic" charset="0"/>
              </a:defRPr>
            </a:lvl1pPr>
            <a:lvl2pPr marL="742950" indent="-285750">
              <a:defRPr sz="1200">
                <a:solidFill>
                  <a:schemeClr val="tx1"/>
                </a:solidFill>
                <a:latin typeface="Calibri" charset="0"/>
                <a:ea typeface="MS PGothic" charset="0"/>
                <a:cs typeface="MS PGothic" charset="0"/>
              </a:defRPr>
            </a:lvl2pPr>
            <a:lvl3pPr marL="1143000" indent="-228600">
              <a:defRPr sz="1200">
                <a:solidFill>
                  <a:schemeClr val="tx1"/>
                </a:solidFill>
                <a:latin typeface="Calibri" charset="0"/>
                <a:ea typeface="MS PGothic" charset="0"/>
                <a:cs typeface="MS PGothic" charset="0"/>
              </a:defRPr>
            </a:lvl3pPr>
            <a:lvl4pPr marL="1600200" indent="-228600">
              <a:defRPr sz="1200">
                <a:solidFill>
                  <a:schemeClr val="tx1"/>
                </a:solidFill>
                <a:latin typeface="Calibri" charset="0"/>
                <a:ea typeface="MS PGothic" charset="0"/>
                <a:cs typeface="MS PGothic" charset="0"/>
              </a:defRPr>
            </a:lvl4pPr>
            <a:lvl5pPr marL="2057400" indent="-228600">
              <a:defRPr sz="1200">
                <a:solidFill>
                  <a:schemeClr val="tx1"/>
                </a:solidFill>
                <a:latin typeface="Calibri" charset="0"/>
                <a:ea typeface="MS PGothic" charset="0"/>
                <a:cs typeface="MS PGothic" charset="0"/>
              </a:defRPr>
            </a:lvl5pPr>
            <a:lvl6pPr marL="2514600" indent="-228600" eaLnBrk="0" fontAlgn="base" hangingPunct="0">
              <a:spcBef>
                <a:spcPct val="30000"/>
              </a:spcBef>
              <a:spcAft>
                <a:spcPct val="0"/>
              </a:spcAft>
              <a:defRPr sz="1200">
                <a:solidFill>
                  <a:schemeClr val="tx1"/>
                </a:solidFill>
                <a:latin typeface="Calibri" charset="0"/>
                <a:ea typeface="MS PGothic" charset="0"/>
                <a:cs typeface="MS PGothic" charset="0"/>
              </a:defRPr>
            </a:lvl6pPr>
            <a:lvl7pPr marL="2971800" indent="-228600" eaLnBrk="0" fontAlgn="base" hangingPunct="0">
              <a:spcBef>
                <a:spcPct val="30000"/>
              </a:spcBef>
              <a:spcAft>
                <a:spcPct val="0"/>
              </a:spcAft>
              <a:defRPr sz="1200">
                <a:solidFill>
                  <a:schemeClr val="tx1"/>
                </a:solidFill>
                <a:latin typeface="Calibri" charset="0"/>
                <a:ea typeface="MS PGothic" charset="0"/>
                <a:cs typeface="MS PGothic" charset="0"/>
              </a:defRPr>
            </a:lvl7pPr>
            <a:lvl8pPr marL="3429000" indent="-228600" eaLnBrk="0" fontAlgn="base" hangingPunct="0">
              <a:spcBef>
                <a:spcPct val="30000"/>
              </a:spcBef>
              <a:spcAft>
                <a:spcPct val="0"/>
              </a:spcAft>
              <a:defRPr sz="1200">
                <a:solidFill>
                  <a:schemeClr val="tx1"/>
                </a:solidFill>
                <a:latin typeface="Calibri" charset="0"/>
                <a:ea typeface="MS PGothic" charset="0"/>
                <a:cs typeface="MS PGothic" charset="0"/>
              </a:defRPr>
            </a:lvl8pPr>
            <a:lvl9pPr marL="3886200" indent="-228600" eaLnBrk="0" fontAlgn="base" hangingPunct="0">
              <a:spcBef>
                <a:spcPct val="30000"/>
              </a:spcBef>
              <a:spcAft>
                <a:spcPct val="0"/>
              </a:spcAft>
              <a:defRPr sz="1200">
                <a:solidFill>
                  <a:schemeClr val="tx1"/>
                </a:solidFill>
                <a:latin typeface="Calibri" charset="0"/>
                <a:ea typeface="MS PGothic" charset="0"/>
                <a:cs typeface="MS PGothic" charset="0"/>
              </a:defRPr>
            </a:lvl9pPr>
          </a:lstStyle>
          <a:p>
            <a:fld id="{3EFEB198-3CB1-3A4F-9CCD-C113C90021EE}" type="slidenum">
              <a:rPr lang="en-US">
                <a:solidFill>
                  <a:srgbClr val="8CC63F"/>
                </a:solidFill>
                <a:latin typeface="Century Gothic" charset="0"/>
              </a:rPr>
              <a:pPr/>
              <a:t>3</a:t>
            </a:fld>
            <a:endParaRPr lang="en-US">
              <a:solidFill>
                <a:srgbClr val="8CC63F"/>
              </a:solidFill>
              <a:latin typeface="Century Gothic"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we already know there are ten critical elements</a:t>
            </a:r>
            <a:r>
              <a:rPr lang="en-US" baseline="0" dirty="0" smtClean="0"/>
              <a:t> that make up the Tier 1 </a:t>
            </a:r>
            <a:r>
              <a:rPr lang="en-US" baseline="0" dirty="0" err="1" smtClean="0"/>
              <a:t>RtI</a:t>
            </a:r>
            <a:r>
              <a:rPr lang="en-US" baseline="0" dirty="0" smtClean="0"/>
              <a:t>: Behavior model. Today we will take a closer look at how to gain faculty buy in with your Positive Behavior Plan you developed during the three-day tier 1 training. It is essential to gain initial faculty buy-in with your plan as well as ongoing commitment throughout years of implementation.  </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4</a:t>
            </a:fld>
            <a:endParaRPr lang="en-US"/>
          </a:p>
        </p:txBody>
      </p:sp>
    </p:spTree>
    <p:extLst>
      <p:ext uri="{BB962C8B-B14F-4D97-AF65-F5344CB8AC3E}">
        <p14:creationId xmlns:p14="http://schemas.microsoft.com/office/powerpoint/2010/main" val="5476672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Faculty commitment can be defined as</a:t>
            </a:r>
            <a:r>
              <a:rPr lang="en-US" baseline="0" dirty="0" smtClean="0"/>
              <a:t> </a:t>
            </a:r>
            <a:r>
              <a:rPr lang="en-US" baseline="0" dirty="0" smtClean="0">
                <a:latin typeface="Arial"/>
                <a:cs typeface="Arial"/>
              </a:rPr>
              <a:t>o</a:t>
            </a:r>
            <a:r>
              <a:rPr lang="en-US" dirty="0" smtClean="0">
                <a:latin typeface="Arial"/>
                <a:cs typeface="Arial"/>
              </a:rPr>
              <a:t>pen and honest communication that</a:t>
            </a:r>
            <a:r>
              <a:rPr lang="en-US" baseline="0" dirty="0" smtClean="0">
                <a:latin typeface="Arial"/>
                <a:cs typeface="Arial"/>
              </a:rPr>
              <a:t> is</a:t>
            </a:r>
            <a:r>
              <a:rPr lang="en-US" dirty="0" smtClean="0">
                <a:latin typeface="Arial"/>
                <a:cs typeface="Arial"/>
              </a:rPr>
              <a:t> established among stakeholders to secure buy-in commitment to change. The purpose for today’s webinar is to prepare and plan for gaining initial staff buy-in as well as maintaining</a:t>
            </a:r>
            <a:r>
              <a:rPr lang="en-US" baseline="0" dirty="0" smtClean="0">
                <a:latin typeface="Arial"/>
                <a:cs typeface="Arial"/>
              </a:rPr>
              <a:t> at least 80% buy-in throughout the years. By the end of this presentation you should also be able to have the resources necessary to share school-wide behavior data regularly and gain ideas on how to solicit faculty feedback and and make changes in your tier 1 system. </a:t>
            </a:r>
            <a:endParaRPr lang="en-US" dirty="0" smtClean="0">
              <a:latin typeface="Arial"/>
              <a:cs typeface="Arial"/>
            </a:endParaRPr>
          </a:p>
          <a:p>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5</a:t>
            </a:fld>
            <a:endParaRPr lang="en-US"/>
          </a:p>
        </p:txBody>
      </p:sp>
    </p:spTree>
    <p:extLst>
      <p:ext uri="{BB962C8B-B14F-4D97-AF65-F5344CB8AC3E}">
        <p14:creationId xmlns:p14="http://schemas.microsoft.com/office/powerpoint/2010/main" val="18204193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would like to</a:t>
            </a:r>
            <a:r>
              <a:rPr lang="en-US" baseline="0" dirty="0" smtClean="0"/>
              <a:t> start by</a:t>
            </a:r>
            <a:r>
              <a:rPr lang="en-US" dirty="0" smtClean="0"/>
              <a:t> showing the growth</a:t>
            </a:r>
            <a:r>
              <a:rPr lang="en-US" baseline="0" dirty="0" smtClean="0"/>
              <a:t> of schools implementing </a:t>
            </a:r>
            <a:r>
              <a:rPr lang="en-US" baseline="0" dirty="0" err="1" smtClean="0"/>
              <a:t>RtI:B</a:t>
            </a:r>
            <a:r>
              <a:rPr lang="en-US" baseline="0" dirty="0" smtClean="0"/>
              <a:t>. As of August 2014, there are 21,611 schools implementing </a:t>
            </a:r>
            <a:r>
              <a:rPr lang="en-US" baseline="0" dirty="0" err="1" smtClean="0"/>
              <a:t>RtI:B</a:t>
            </a:r>
            <a:r>
              <a:rPr lang="en-US" baseline="0" dirty="0" smtClean="0"/>
              <a:t> or commonly known as Positive Behavior Intervention &amp; Support (PBIS). As you can see this is not a new initiative, however it is one that is gaining more popularity. The number of schools adopting these positive practices continues to grow year by year. </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6</a:t>
            </a:fld>
            <a:endParaRPr lang="en-US"/>
          </a:p>
        </p:txBody>
      </p:sp>
    </p:spTree>
    <p:extLst>
      <p:ext uri="{BB962C8B-B14F-4D97-AF65-F5344CB8AC3E}">
        <p14:creationId xmlns:p14="http://schemas.microsoft.com/office/powerpoint/2010/main" val="20768629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a:t>
            </a:r>
            <a:r>
              <a:rPr lang="en-US" baseline="0" dirty="0" smtClean="0"/>
              <a:t> we look at the number of school implementing </a:t>
            </a:r>
            <a:r>
              <a:rPr lang="en-US" baseline="0" dirty="0" err="1" smtClean="0"/>
              <a:t>RtI:B</a:t>
            </a:r>
            <a:r>
              <a:rPr lang="en-US" baseline="0" dirty="0" smtClean="0"/>
              <a:t> by each state, we can see that Florida is in high implementation with close to 1,500 schools who have adopted the </a:t>
            </a:r>
            <a:r>
              <a:rPr lang="en-US" baseline="0" dirty="0" err="1" smtClean="0"/>
              <a:t>RtI:B</a:t>
            </a:r>
            <a:r>
              <a:rPr lang="en-US" baseline="0" dirty="0" smtClean="0"/>
              <a:t>- Positive Behavior Intervention and Support model. Florida also being one of the 14 states with more than 500 schools trained. It is good to know that Florida is leading the change with its positive behavior practices. </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7</a:t>
            </a:fld>
            <a:endParaRPr lang="en-US"/>
          </a:p>
        </p:txBody>
      </p:sp>
    </p:spTree>
    <p:extLst>
      <p:ext uri="{BB962C8B-B14F-4D97-AF65-F5344CB8AC3E}">
        <p14:creationId xmlns:p14="http://schemas.microsoft.com/office/powerpoint/2010/main" val="2626105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8</a:t>
            </a:fld>
            <a:endParaRPr lang="en-US"/>
          </a:p>
        </p:txBody>
      </p:sp>
    </p:spTree>
    <p:extLst>
      <p:ext uri="{BB962C8B-B14F-4D97-AF65-F5344CB8AC3E}">
        <p14:creationId xmlns:p14="http://schemas.microsoft.com/office/powerpoint/2010/main" val="32555808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ACF9A2D3-FDEF-494A-8264-5840244E889B}" type="slidenum">
              <a:rPr lang="en-US" smtClean="0"/>
              <a:t>9</a:t>
            </a:fld>
            <a:endParaRPr lang="en-US"/>
          </a:p>
        </p:txBody>
      </p:sp>
    </p:spTree>
    <p:extLst>
      <p:ext uri="{BB962C8B-B14F-4D97-AF65-F5344CB8AC3E}">
        <p14:creationId xmlns:p14="http://schemas.microsoft.com/office/powerpoint/2010/main" val="26841309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a:t>
            </a:r>
            <a:r>
              <a:rPr lang="en-US" baseline="0" dirty="0" smtClean="0"/>
              <a:t> can also s</a:t>
            </a:r>
            <a:r>
              <a:rPr lang="en-US" dirty="0" smtClean="0"/>
              <a:t>hare</a:t>
            </a:r>
            <a:r>
              <a:rPr lang="en-US" baseline="0" dirty="0" smtClean="0"/>
              <a:t> the main messages of a having a school-wide </a:t>
            </a:r>
            <a:r>
              <a:rPr lang="en-US" baseline="0" dirty="0" err="1" smtClean="0"/>
              <a:t>RtI:B</a:t>
            </a:r>
            <a:r>
              <a:rPr lang="en-US" baseline="0" dirty="0" smtClean="0"/>
              <a:t> plan with staff using research and statistics. Faculty will be more likely to buy-in to a system that has proven to be effective. </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err="1" smtClean="0">
                <a:latin typeface="Arial"/>
                <a:cs typeface="Arial"/>
              </a:rPr>
              <a:t>RtI:B</a:t>
            </a:r>
            <a:r>
              <a:rPr lang="en-US" sz="1200" dirty="0" smtClean="0">
                <a:latin typeface="Arial"/>
                <a:cs typeface="Arial"/>
              </a:rPr>
              <a:t>/PBIS is a foundation for the next generation of education.</a:t>
            </a:r>
            <a:r>
              <a:rPr lang="en-US" sz="1200" baseline="0" dirty="0" smtClean="0">
                <a:latin typeface="Arial"/>
                <a:cs typeface="Arial"/>
              </a:rPr>
              <a:t> It is proven to be effective, equitable and efficient. </a:t>
            </a:r>
            <a:endParaRPr lang="en-US" sz="1200" dirty="0" smtClean="0">
              <a:latin typeface="Arial"/>
              <a:cs typeface="Arial"/>
            </a:endParaRPr>
          </a:p>
          <a:p>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10</a:t>
            </a:fld>
            <a:endParaRPr lang="en-US"/>
          </a:p>
        </p:txBody>
      </p:sp>
    </p:spTree>
    <p:extLst>
      <p:ext uri="{BB962C8B-B14F-4D97-AF65-F5344CB8AC3E}">
        <p14:creationId xmlns:p14="http://schemas.microsoft.com/office/powerpoint/2010/main" val="7166020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a:t>
            </a:r>
            <a:r>
              <a:rPr lang="en-US" baseline="0" dirty="0" smtClean="0"/>
              <a:t> shows the research behind the e</a:t>
            </a:r>
            <a:r>
              <a:rPr lang="en-US" dirty="0" smtClean="0"/>
              <a:t>ffectiveness of</a:t>
            </a:r>
            <a:r>
              <a:rPr lang="en-US" baseline="0" dirty="0" smtClean="0"/>
              <a:t> this system. </a:t>
            </a:r>
            <a:r>
              <a:rPr lang="en-US" dirty="0" smtClean="0"/>
              <a:t>Research</a:t>
            </a:r>
            <a:r>
              <a:rPr lang="en-US" baseline="0" dirty="0" smtClean="0"/>
              <a:t> proves that implementing Tier 1 Positive Behavior Intervention and Support directly impacts the following:</a:t>
            </a:r>
          </a:p>
          <a:p>
            <a:pPr marL="228600" indent="-228600">
              <a:buAutoNum type="arabicPeriod"/>
            </a:pPr>
            <a:r>
              <a:rPr lang="en-US" baseline="0" dirty="0" smtClean="0"/>
              <a:t>Reduction in problem behavior </a:t>
            </a:r>
          </a:p>
          <a:p>
            <a:pPr marL="228600" indent="-228600">
              <a:buAutoNum type="arabicPeriod"/>
            </a:pPr>
            <a:r>
              <a:rPr lang="en-US" baseline="0" dirty="0" smtClean="0"/>
              <a:t>Increased academic performance </a:t>
            </a:r>
          </a:p>
          <a:p>
            <a:pPr marL="228600" indent="-228600">
              <a:buAutoNum type="arabicPeriod"/>
            </a:pPr>
            <a:r>
              <a:rPr lang="en-US" baseline="0" dirty="0" smtClean="0"/>
              <a:t>Increased attendance </a:t>
            </a:r>
          </a:p>
          <a:p>
            <a:pPr marL="228600" indent="-228600">
              <a:buAutoNum type="arabicPeriod"/>
            </a:pPr>
            <a:r>
              <a:rPr lang="en-US" baseline="0" dirty="0" smtClean="0"/>
              <a:t>Improved perception of safety </a:t>
            </a:r>
          </a:p>
          <a:p>
            <a:pPr marL="228600" indent="-228600">
              <a:buAutoNum type="arabicPeriod"/>
            </a:pPr>
            <a:r>
              <a:rPr lang="en-US" baseline="0" dirty="0" smtClean="0"/>
              <a:t>Reduction in bullying behaviors</a:t>
            </a:r>
          </a:p>
          <a:p>
            <a:pPr marL="228600" indent="-228600">
              <a:buAutoNum type="arabicPeriod"/>
            </a:pPr>
            <a:r>
              <a:rPr lang="en-US" baseline="0" dirty="0" smtClean="0"/>
              <a:t>Improved organizational efficiency </a:t>
            </a:r>
          </a:p>
          <a:p>
            <a:pPr marL="228600" indent="-228600">
              <a:buAutoNum type="arabicPeriod"/>
            </a:pPr>
            <a:r>
              <a:rPr lang="en-US" baseline="0" dirty="0" smtClean="0"/>
              <a:t>Reduction in staff turnover </a:t>
            </a:r>
          </a:p>
          <a:p>
            <a:pPr marL="228600" indent="-228600">
              <a:buAutoNum type="arabicPeriod"/>
            </a:pPr>
            <a:r>
              <a:rPr lang="en-US" baseline="0" dirty="0" smtClean="0"/>
              <a:t>Increased perception of teacher efficacy </a:t>
            </a:r>
          </a:p>
          <a:p>
            <a:pPr marL="228600" indent="-228600">
              <a:buAutoNum type="arabicPeriod"/>
            </a:pPr>
            <a:r>
              <a:rPr lang="en-US" baseline="0" dirty="0" smtClean="0"/>
              <a:t>Improved Social Emotional competence </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11</a:t>
            </a:fld>
            <a:endParaRPr lang="en-US"/>
          </a:p>
        </p:txBody>
      </p:sp>
    </p:spTree>
    <p:extLst>
      <p:ext uri="{BB962C8B-B14F-4D97-AF65-F5344CB8AC3E}">
        <p14:creationId xmlns:p14="http://schemas.microsoft.com/office/powerpoint/2010/main" val="5102677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p:spPr>
        <p:txBody>
          <a:bodyPr/>
          <a:lstStyle/>
          <a:p>
            <a:fld id="{9D181700-B2F7-40CF-8124-C3B26AD2707D}" type="slidenum">
              <a:rPr lang="en-US" smtClean="0">
                <a:latin typeface="Arial" pitchFamily="34" charset="0"/>
              </a:rPr>
              <a:pPr/>
              <a:t>12</a:t>
            </a:fld>
            <a:endParaRPr lang="en-US" smtClean="0">
              <a:latin typeface="Arial" pitchFamily="34" charset="0"/>
            </a:endParaRPr>
          </a:p>
        </p:txBody>
      </p:sp>
      <p:sp>
        <p:nvSpPr>
          <p:cNvPr id="115715" name="Rectangle 2"/>
          <p:cNvSpPr>
            <a:spLocks noGrp="1" noRot="1" noChangeAspect="1" noChangeArrowheads="1" noTextEdit="1"/>
          </p:cNvSpPr>
          <p:nvPr>
            <p:ph type="sldImg"/>
          </p:nvPr>
        </p:nvSpPr>
        <p:spPr>
          <a:ln/>
        </p:spPr>
      </p:sp>
      <p:sp>
        <p:nvSpPr>
          <p:cNvPr id="115716" name="Rectangle 3"/>
          <p:cNvSpPr>
            <a:spLocks noGrp="1" noChangeArrowheads="1"/>
          </p:cNvSpPr>
          <p:nvPr>
            <p:ph type="body" idx="1"/>
          </p:nvPr>
        </p:nvSpPr>
        <p:spPr>
          <a:noFill/>
          <a:ln/>
        </p:spPr>
        <p:txBody>
          <a:bodyPr/>
          <a:lstStyle/>
          <a:p>
            <a:pPr marL="228600" indent="-228600" eaLnBrk="1" hangingPunct="1"/>
            <a:r>
              <a:rPr lang="en-US" dirty="0" smtClean="0">
                <a:latin typeface="Arial" pitchFamily="34" charset="0"/>
              </a:rPr>
              <a:t>This</a:t>
            </a:r>
            <a:r>
              <a:rPr lang="en-US" baseline="0" dirty="0" smtClean="0">
                <a:latin typeface="Arial" pitchFamily="34" charset="0"/>
              </a:rPr>
              <a:t> system is also proven to be equitable, since Tier 1 </a:t>
            </a:r>
            <a:r>
              <a:rPr lang="en-US" baseline="0" dirty="0" err="1" smtClean="0">
                <a:latin typeface="Arial" pitchFamily="34" charset="0"/>
              </a:rPr>
              <a:t>RtI:B</a:t>
            </a:r>
            <a:r>
              <a:rPr lang="en-US" baseline="0" dirty="0" smtClean="0">
                <a:latin typeface="Arial" pitchFamily="34" charset="0"/>
              </a:rPr>
              <a:t> address the behavior needs of ALL students. </a:t>
            </a:r>
          </a:p>
          <a:p>
            <a:pPr marL="228600" indent="-228600" eaLnBrk="1" hangingPunct="1"/>
            <a:r>
              <a:rPr lang="en-US" dirty="0" smtClean="0">
                <a:latin typeface="Arial" pitchFamily="34" charset="0"/>
              </a:rPr>
              <a:t>SWPBS: Four Elements</a:t>
            </a:r>
          </a:p>
          <a:p>
            <a:pPr marL="228600" indent="-228600" eaLnBrk="1" hangingPunct="1">
              <a:buFontTx/>
              <a:buAutoNum type="arabicPeriod"/>
            </a:pPr>
            <a:r>
              <a:rPr lang="en-US" dirty="0" err="1" smtClean="0">
                <a:latin typeface="Arial" pitchFamily="34" charset="0"/>
              </a:rPr>
              <a:t>RtI:B</a:t>
            </a:r>
            <a:r>
              <a:rPr lang="en-US" dirty="0" smtClean="0">
                <a:latin typeface="Arial" pitchFamily="34" charset="0"/>
              </a:rPr>
              <a:t> builds from a focus on student Outcomes: academic achievement, social competence, and safety.</a:t>
            </a:r>
          </a:p>
          <a:p>
            <a:pPr marL="228600" indent="-228600" eaLnBrk="1" hangingPunct="1">
              <a:buFontTx/>
              <a:buAutoNum type="arabicPeriod"/>
            </a:pPr>
            <a:r>
              <a:rPr lang="en-US" dirty="0" err="1" smtClean="0">
                <a:latin typeface="Arial" pitchFamily="34" charset="0"/>
              </a:rPr>
              <a:t>RtI:B</a:t>
            </a:r>
            <a:r>
              <a:rPr lang="en-US" dirty="0" smtClean="0">
                <a:latin typeface="Arial" pitchFamily="34" charset="0"/>
              </a:rPr>
              <a:t> “Practices” are the behaviors of adults that affect how students perform.  These are the daily, classroom, and on-going discipline practices of the school</a:t>
            </a:r>
          </a:p>
          <a:p>
            <a:pPr marL="228600" indent="-228600" eaLnBrk="1" hangingPunct="1">
              <a:buFontTx/>
              <a:buAutoNum type="arabicPeriod"/>
            </a:pPr>
            <a:r>
              <a:rPr lang="en-US" dirty="0" err="1" smtClean="0">
                <a:latin typeface="Arial" pitchFamily="34" charset="0"/>
              </a:rPr>
              <a:t>RtI:B</a:t>
            </a:r>
            <a:r>
              <a:rPr lang="en-US" dirty="0" smtClean="0">
                <a:latin typeface="Arial" pitchFamily="34" charset="0"/>
              </a:rPr>
              <a:t> “Systems” are the organizational decisions and structures that support effective STAFF Behavior.  A major strength of SWPBS is the emphasis on practices delivered WITH the systems needed to support the practices;</a:t>
            </a:r>
            <a:r>
              <a:rPr lang="en-US" baseline="0" dirty="0" smtClean="0">
                <a:latin typeface="Arial" pitchFamily="34" charset="0"/>
              </a:rPr>
              <a:t> </a:t>
            </a:r>
            <a:r>
              <a:rPr lang="en-US" dirty="0" smtClean="0">
                <a:latin typeface="Arial" pitchFamily="34" charset="0"/>
              </a:rPr>
              <a:t>and</a:t>
            </a:r>
            <a:r>
              <a:rPr lang="en-US" baseline="0" dirty="0" smtClean="0">
                <a:latin typeface="Arial" pitchFamily="34" charset="0"/>
              </a:rPr>
              <a:t> </a:t>
            </a:r>
            <a:endParaRPr lang="en-US" dirty="0" smtClean="0">
              <a:latin typeface="Arial" pitchFamily="34" charset="0"/>
            </a:endParaRPr>
          </a:p>
          <a:p>
            <a:pPr marL="228600" indent="-228600" eaLnBrk="1" hangingPunct="1">
              <a:buFontTx/>
              <a:buAutoNum type="arabicPeriod"/>
            </a:pPr>
            <a:r>
              <a:rPr lang="en-US" dirty="0" smtClean="0">
                <a:latin typeface="Arial" pitchFamily="34" charset="0"/>
              </a:rPr>
              <a:t>The use of data for decision-making is the single most important system within SWPBS.  This element is used both to ensure the SWPBS practices are tailored to the local context/culture, and to benefit the continuous regeneration needed for sustained implementation.</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12BA6182-0978-4A3E-8D7E-69729F83D9B5}" type="slidenum">
              <a:rPr lang="en-US">
                <a:solidFill>
                  <a:prstClr val="black"/>
                </a:solidFill>
              </a:rPr>
              <a:pPr/>
              <a:t>13</a:t>
            </a:fld>
            <a:endParaRPr lang="en-US">
              <a:solidFill>
                <a:prstClr val="black"/>
              </a:solidFill>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US" dirty="0" smtClean="0">
              <a:ea typeface="ＭＳ Ｐゴシック" pitchFamily="29"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457200" rtl="0" eaLnBrk="1" fontAlgn="auto" latinLnBrk="0" hangingPunct="1">
              <a:lnSpc>
                <a:spcPct val="100000"/>
              </a:lnSpc>
              <a:spcBef>
                <a:spcPct val="0"/>
              </a:spcBef>
              <a:spcAft>
                <a:spcPts val="0"/>
              </a:spcAft>
              <a:buClrTx/>
              <a:buSzTx/>
              <a:buFontTx/>
              <a:buNone/>
              <a:tabLst/>
              <a:defRPr/>
            </a:pPr>
            <a:endParaRPr lang="en-US" altLang="en-US" dirty="0" smtClean="0">
              <a:latin typeface="Arial" panose="020B0604020202020204" pitchFamily="34" charset="0"/>
            </a:endParaRPr>
          </a:p>
        </p:txBody>
      </p:sp>
      <p:sp>
        <p:nvSpPr>
          <p:cNvPr id="410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8787">
              <a:spcBef>
                <a:spcPct val="30000"/>
              </a:spcBef>
              <a:defRPr sz="1200">
                <a:solidFill>
                  <a:schemeClr val="tx1"/>
                </a:solidFill>
                <a:latin typeface="Calibri" panose="020F0502020204030204" pitchFamily="34" charset="0"/>
              </a:defRPr>
            </a:lvl1pPr>
            <a:lvl2pPr marL="756026" indent="-290048" defTabSz="928787">
              <a:spcBef>
                <a:spcPct val="30000"/>
              </a:spcBef>
              <a:defRPr sz="1200">
                <a:solidFill>
                  <a:schemeClr val="tx1"/>
                </a:solidFill>
                <a:latin typeface="Calibri" panose="020F0502020204030204" pitchFamily="34" charset="0"/>
              </a:defRPr>
            </a:lvl2pPr>
            <a:lvl3pPr marL="1163361" indent="-231404" defTabSz="928787">
              <a:spcBef>
                <a:spcPct val="30000"/>
              </a:spcBef>
              <a:defRPr sz="1200">
                <a:solidFill>
                  <a:schemeClr val="tx1"/>
                </a:solidFill>
                <a:latin typeface="Calibri" panose="020F0502020204030204" pitchFamily="34" charset="0"/>
              </a:defRPr>
            </a:lvl3pPr>
            <a:lvl4pPr marL="1629339" indent="-231404" defTabSz="928787">
              <a:spcBef>
                <a:spcPct val="30000"/>
              </a:spcBef>
              <a:defRPr sz="1200">
                <a:solidFill>
                  <a:schemeClr val="tx1"/>
                </a:solidFill>
                <a:latin typeface="Calibri" panose="020F0502020204030204" pitchFamily="34" charset="0"/>
              </a:defRPr>
            </a:lvl4pPr>
            <a:lvl5pPr marL="2095317" indent="-231404" defTabSz="928787">
              <a:spcBef>
                <a:spcPct val="30000"/>
              </a:spcBef>
              <a:defRPr sz="1200">
                <a:solidFill>
                  <a:schemeClr val="tx1"/>
                </a:solidFill>
                <a:latin typeface="Calibri" panose="020F0502020204030204" pitchFamily="34" charset="0"/>
              </a:defRPr>
            </a:lvl5pPr>
            <a:lvl6pPr marL="2551786" indent="-231404" defTabSz="928787" eaLnBrk="0" fontAlgn="base" hangingPunct="0">
              <a:spcBef>
                <a:spcPct val="30000"/>
              </a:spcBef>
              <a:spcAft>
                <a:spcPct val="0"/>
              </a:spcAft>
              <a:defRPr sz="1200">
                <a:solidFill>
                  <a:schemeClr val="tx1"/>
                </a:solidFill>
                <a:latin typeface="Calibri" panose="020F0502020204030204" pitchFamily="34" charset="0"/>
              </a:defRPr>
            </a:lvl6pPr>
            <a:lvl7pPr marL="3008254" indent="-231404" defTabSz="928787" eaLnBrk="0" fontAlgn="base" hangingPunct="0">
              <a:spcBef>
                <a:spcPct val="30000"/>
              </a:spcBef>
              <a:spcAft>
                <a:spcPct val="0"/>
              </a:spcAft>
              <a:defRPr sz="1200">
                <a:solidFill>
                  <a:schemeClr val="tx1"/>
                </a:solidFill>
                <a:latin typeface="Calibri" panose="020F0502020204030204" pitchFamily="34" charset="0"/>
              </a:defRPr>
            </a:lvl7pPr>
            <a:lvl8pPr marL="3464723" indent="-231404" defTabSz="928787" eaLnBrk="0" fontAlgn="base" hangingPunct="0">
              <a:spcBef>
                <a:spcPct val="30000"/>
              </a:spcBef>
              <a:spcAft>
                <a:spcPct val="0"/>
              </a:spcAft>
              <a:defRPr sz="1200">
                <a:solidFill>
                  <a:schemeClr val="tx1"/>
                </a:solidFill>
                <a:latin typeface="Calibri" panose="020F0502020204030204" pitchFamily="34" charset="0"/>
              </a:defRPr>
            </a:lvl8pPr>
            <a:lvl9pPr marL="3921191" indent="-231404" defTabSz="928787"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20000"/>
              </a:spcBef>
            </a:pPr>
            <a:fld id="{A6449DBA-182C-40F5-B2FD-F2BEF2719AB3}" type="slidenum">
              <a:rPr lang="en-US" altLang="en-US" smtClean="0">
                <a:solidFill>
                  <a:srgbClr val="8CC63F"/>
                </a:solidFill>
                <a:latin typeface="Century Gothic" panose="020B0502020202020204" pitchFamily="34" charset="0"/>
                <a:ea typeface="ＭＳ Ｐゴシック" panose="020B0600070205080204" pitchFamily="34" charset="-128"/>
              </a:rPr>
              <a:pPr>
                <a:spcBef>
                  <a:spcPct val="20000"/>
                </a:spcBef>
              </a:pPr>
              <a:t>14</a:t>
            </a:fld>
            <a:endParaRPr lang="en-US" altLang="en-US" smtClean="0">
              <a:solidFill>
                <a:srgbClr val="8CC63F"/>
              </a:solidFill>
              <a:latin typeface="Century Gothic" panose="020B0502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7135013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0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latin typeface="Arial" panose="020B0604020202020204" pitchFamily="34" charset="0"/>
              </a:rPr>
              <a:t>Here are just some suggested ways to get faculty buy-in.</a:t>
            </a:r>
            <a:r>
              <a:rPr lang="en-US" altLang="en-US" baseline="0" dirty="0" smtClean="0">
                <a:latin typeface="Arial" panose="020B0604020202020204" pitchFamily="34" charset="0"/>
              </a:rPr>
              <a:t> Skits, videos, role-plays, create a teacher tool kit, survey stakeholders, reward the staff and of course, share the data.</a:t>
            </a:r>
          </a:p>
          <a:p>
            <a:pPr eaLnBrk="1" hangingPunct="1">
              <a:spcBef>
                <a:spcPct val="0"/>
              </a:spcBef>
            </a:pPr>
            <a:r>
              <a:rPr lang="en-US" altLang="en-US" dirty="0" smtClean="0">
                <a:latin typeface="Arial" panose="020B0604020202020204" pitchFamily="34" charset="0"/>
              </a:rPr>
              <a:t>The next few slides will give explain some of the ideas mentioned. </a:t>
            </a:r>
          </a:p>
        </p:txBody>
      </p:sp>
      <p:sp>
        <p:nvSpPr>
          <p:cNvPr id="400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56026" indent="-290048">
              <a:spcBef>
                <a:spcPct val="30000"/>
              </a:spcBef>
              <a:defRPr sz="1200">
                <a:solidFill>
                  <a:schemeClr val="tx1"/>
                </a:solidFill>
                <a:latin typeface="Calibri" panose="020F0502020204030204" pitchFamily="34" charset="0"/>
              </a:defRPr>
            </a:lvl2pPr>
            <a:lvl3pPr marL="1163361" indent="-231404">
              <a:spcBef>
                <a:spcPct val="30000"/>
              </a:spcBef>
              <a:defRPr sz="1200">
                <a:solidFill>
                  <a:schemeClr val="tx1"/>
                </a:solidFill>
                <a:latin typeface="Calibri" panose="020F0502020204030204" pitchFamily="34" charset="0"/>
              </a:defRPr>
            </a:lvl3pPr>
            <a:lvl4pPr marL="1629339" indent="-231404">
              <a:spcBef>
                <a:spcPct val="30000"/>
              </a:spcBef>
              <a:defRPr sz="1200">
                <a:solidFill>
                  <a:schemeClr val="tx1"/>
                </a:solidFill>
                <a:latin typeface="Calibri" panose="020F0502020204030204" pitchFamily="34" charset="0"/>
              </a:defRPr>
            </a:lvl4pPr>
            <a:lvl5pPr marL="2095317" indent="-231404">
              <a:spcBef>
                <a:spcPct val="30000"/>
              </a:spcBef>
              <a:defRPr sz="1200">
                <a:solidFill>
                  <a:schemeClr val="tx1"/>
                </a:solidFill>
                <a:latin typeface="Calibri" panose="020F0502020204030204" pitchFamily="34" charset="0"/>
              </a:defRPr>
            </a:lvl5pPr>
            <a:lvl6pPr marL="2551786" indent="-231404" eaLnBrk="0" fontAlgn="base" hangingPunct="0">
              <a:spcBef>
                <a:spcPct val="30000"/>
              </a:spcBef>
              <a:spcAft>
                <a:spcPct val="0"/>
              </a:spcAft>
              <a:defRPr sz="1200">
                <a:solidFill>
                  <a:schemeClr val="tx1"/>
                </a:solidFill>
                <a:latin typeface="Calibri" panose="020F0502020204030204" pitchFamily="34" charset="0"/>
              </a:defRPr>
            </a:lvl6pPr>
            <a:lvl7pPr marL="3008254" indent="-231404" eaLnBrk="0" fontAlgn="base" hangingPunct="0">
              <a:spcBef>
                <a:spcPct val="30000"/>
              </a:spcBef>
              <a:spcAft>
                <a:spcPct val="0"/>
              </a:spcAft>
              <a:defRPr sz="1200">
                <a:solidFill>
                  <a:schemeClr val="tx1"/>
                </a:solidFill>
                <a:latin typeface="Calibri" panose="020F0502020204030204" pitchFamily="34" charset="0"/>
              </a:defRPr>
            </a:lvl7pPr>
            <a:lvl8pPr marL="3464723" indent="-231404" eaLnBrk="0" fontAlgn="base" hangingPunct="0">
              <a:spcBef>
                <a:spcPct val="30000"/>
              </a:spcBef>
              <a:spcAft>
                <a:spcPct val="0"/>
              </a:spcAft>
              <a:defRPr sz="1200">
                <a:solidFill>
                  <a:schemeClr val="tx1"/>
                </a:solidFill>
                <a:latin typeface="Calibri" panose="020F0502020204030204" pitchFamily="34" charset="0"/>
              </a:defRPr>
            </a:lvl8pPr>
            <a:lvl9pPr marL="3921191" indent="-231404"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20000"/>
              </a:spcBef>
            </a:pPr>
            <a:fld id="{B8DD2044-9B53-446E-947F-869F06E7CF50}" type="slidenum">
              <a:rPr lang="en-US" altLang="en-US" smtClean="0">
                <a:solidFill>
                  <a:srgbClr val="8CC63F"/>
                </a:solidFill>
                <a:latin typeface="Century Gothic" panose="020B0502020202020204" pitchFamily="34" charset="0"/>
                <a:ea typeface="ＭＳ Ｐゴシック" panose="020B0600070205080204" pitchFamily="34" charset="-128"/>
              </a:rPr>
              <a:pPr>
                <a:spcBef>
                  <a:spcPct val="20000"/>
                </a:spcBef>
              </a:pPr>
              <a:t>15</a:t>
            </a:fld>
            <a:endParaRPr lang="en-US" altLang="en-US" smtClean="0">
              <a:solidFill>
                <a:srgbClr val="8CC63F"/>
              </a:solidFill>
              <a:latin typeface="Century Gothic" panose="020B0502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40387538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solidFill>
                  <a:srgbClr val="234271"/>
                </a:solidFill>
                <a:latin typeface="Arial"/>
                <a:cs typeface="Arial"/>
              </a:rPr>
              <a:t>Skits, videos, role-plays are good</a:t>
            </a:r>
            <a:r>
              <a:rPr lang="en-US" baseline="0" dirty="0" smtClean="0">
                <a:solidFill>
                  <a:srgbClr val="234271"/>
                </a:solidFill>
                <a:latin typeface="Arial"/>
                <a:cs typeface="Arial"/>
              </a:rPr>
              <a:t> ways to gain buy-in in a fun way. Show funny video clips to get your point across during trainings. Videos shown in the </a:t>
            </a:r>
            <a:r>
              <a:rPr lang="en-US" baseline="0" dirty="0" err="1" smtClean="0">
                <a:solidFill>
                  <a:srgbClr val="234271"/>
                </a:solidFill>
                <a:latin typeface="Arial"/>
                <a:cs typeface="Arial"/>
              </a:rPr>
              <a:t>RtI:B</a:t>
            </a:r>
            <a:r>
              <a:rPr lang="en-US" baseline="0" dirty="0" smtClean="0">
                <a:solidFill>
                  <a:srgbClr val="234271"/>
                </a:solidFill>
                <a:latin typeface="Arial"/>
                <a:cs typeface="Arial"/>
              </a:rPr>
              <a:t> Tier 1 training are located in a drop box account. Use the link provided for access. Also, make sure to download the ‘</a:t>
            </a:r>
            <a:r>
              <a:rPr lang="en-US" baseline="0" dirty="0" err="1" smtClean="0">
                <a:solidFill>
                  <a:srgbClr val="234271"/>
                </a:solidFill>
                <a:latin typeface="Arial"/>
                <a:cs typeface="Arial"/>
              </a:rPr>
              <a:t>RtI:B</a:t>
            </a:r>
            <a:r>
              <a:rPr lang="en-US" baseline="0" dirty="0" smtClean="0">
                <a:solidFill>
                  <a:srgbClr val="234271"/>
                </a:solidFill>
                <a:latin typeface="Arial"/>
                <a:cs typeface="Arial"/>
              </a:rPr>
              <a:t> Video Sheet’ in attachments for an explanation of each video and how it relates to each topic.  </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solidFill>
                  <a:srgbClr val="234271"/>
                </a:solidFill>
                <a:latin typeface="Arial"/>
                <a:cs typeface="Arial"/>
              </a:rPr>
              <a:t>https://</a:t>
            </a:r>
            <a:r>
              <a:rPr lang="en-US" baseline="0" dirty="0" err="1" smtClean="0">
                <a:solidFill>
                  <a:srgbClr val="234271"/>
                </a:solidFill>
                <a:latin typeface="Arial"/>
                <a:cs typeface="Arial"/>
              </a:rPr>
              <a:t>www.dropbox.com</a:t>
            </a:r>
            <a:r>
              <a:rPr lang="en-US" baseline="0" dirty="0" smtClean="0">
                <a:solidFill>
                  <a:srgbClr val="234271"/>
                </a:solidFill>
                <a:latin typeface="Arial"/>
                <a:cs typeface="Arial"/>
              </a:rPr>
              <a:t>/</a:t>
            </a:r>
            <a:r>
              <a:rPr lang="en-US" baseline="0" dirty="0" err="1" smtClean="0">
                <a:solidFill>
                  <a:srgbClr val="234271"/>
                </a:solidFill>
                <a:latin typeface="Arial"/>
                <a:cs typeface="Arial"/>
              </a:rPr>
              <a:t>sh</a:t>
            </a:r>
            <a:r>
              <a:rPr lang="en-US" baseline="0" dirty="0" smtClean="0">
                <a:solidFill>
                  <a:srgbClr val="234271"/>
                </a:solidFill>
                <a:latin typeface="Arial"/>
                <a:cs typeface="Arial"/>
              </a:rPr>
              <a:t>/zorjx1gt9qoj5al/AAAVSvMY0gSV31m7y_eHcnj6a?dl=0</a:t>
            </a: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solidFill>
                <a:srgbClr val="234271"/>
              </a:solidFill>
              <a:latin typeface="Arial"/>
              <a:cs typeface="Arial"/>
            </a:endParaRPr>
          </a:p>
        </p:txBody>
      </p:sp>
      <p:sp>
        <p:nvSpPr>
          <p:cNvPr id="4" name="Slide Number Placeholder 3"/>
          <p:cNvSpPr>
            <a:spLocks noGrp="1"/>
          </p:cNvSpPr>
          <p:nvPr>
            <p:ph type="sldNum" sz="quarter" idx="10"/>
          </p:nvPr>
        </p:nvSpPr>
        <p:spPr/>
        <p:txBody>
          <a:bodyPr/>
          <a:lstStyle/>
          <a:p>
            <a:fld id="{ACF9A2D3-FDEF-494A-8264-5840244E889B}" type="slidenum">
              <a:rPr lang="en-US" smtClean="0"/>
              <a:t>16</a:t>
            </a:fld>
            <a:endParaRPr lang="en-US"/>
          </a:p>
        </p:txBody>
      </p:sp>
    </p:spTree>
    <p:extLst>
      <p:ext uri="{BB962C8B-B14F-4D97-AF65-F5344CB8AC3E}">
        <p14:creationId xmlns:p14="http://schemas.microsoft.com/office/powerpoint/2010/main" val="17156515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Once the plan have been agreed upon by staff, teams can create a teacher tool kit to give out including items such as a poster of the school-wide expectations, discipline flow chart, reward coupons, incentives, etc. If teams make the plan easy for teachers to follow, they are more likely to have better results with teacher usage. Teachers will appreciate teams giving out a variety of resources to use in their classrooms to support the school’s mission. </a:t>
            </a:r>
            <a:endParaRPr lang="en-US" dirty="0" smtClean="0"/>
          </a:p>
          <a:p>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17</a:t>
            </a:fld>
            <a:endParaRPr lang="en-US"/>
          </a:p>
        </p:txBody>
      </p:sp>
    </p:spTree>
    <p:extLst>
      <p:ext uri="{BB962C8B-B14F-4D97-AF65-F5344CB8AC3E}">
        <p14:creationId xmlns:p14="http://schemas.microsoft.com/office/powerpoint/2010/main" val="20521473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18</a:t>
            </a:fld>
            <a:endParaRPr lang="en-US"/>
          </a:p>
        </p:txBody>
      </p:sp>
    </p:spTree>
    <p:extLst>
      <p:ext uri="{BB962C8B-B14F-4D97-AF65-F5344CB8AC3E}">
        <p14:creationId xmlns:p14="http://schemas.microsoft.com/office/powerpoint/2010/main" val="29634814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7"/>
          <p:cNvSpPr txBox="1">
            <a:spLocks noGrp="1" noChangeArrowheads="1"/>
          </p:cNvSpPr>
          <p:nvPr/>
        </p:nvSpPr>
        <p:spPr bwMode="auto">
          <a:xfrm>
            <a:off x="3971081" y="8830312"/>
            <a:ext cx="3037735" cy="46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62" tIns="46581" rIns="93162" bIns="46581"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20000"/>
              </a:spcBef>
            </a:pPr>
            <a:fld id="{8E52E0B9-53FD-4312-8058-A319359755E1}" type="slidenum">
              <a:rPr lang="en-US" altLang="en-US" b="0">
                <a:solidFill>
                  <a:srgbClr val="000000"/>
                </a:solidFill>
                <a:latin typeface="Arial" panose="020B0604020202020204" pitchFamily="34" charset="0"/>
                <a:ea typeface="ＭＳ Ｐゴシック" panose="020B0600070205080204" pitchFamily="34" charset="-128"/>
              </a:rPr>
              <a:pPr algn="r" eaLnBrk="1" hangingPunct="1">
                <a:spcBef>
                  <a:spcPct val="20000"/>
                </a:spcBef>
              </a:pPr>
              <a:t>19</a:t>
            </a:fld>
            <a:endParaRPr lang="en-US" altLang="en-US" b="0">
              <a:solidFill>
                <a:srgbClr val="000000"/>
              </a:solidFill>
              <a:latin typeface="Arial" panose="020B0604020202020204" pitchFamily="34" charset="0"/>
              <a:ea typeface="ＭＳ Ｐゴシック" panose="020B0600070205080204" pitchFamily="34" charset="-128"/>
            </a:endParaRPr>
          </a:p>
        </p:txBody>
      </p:sp>
      <p:sp>
        <p:nvSpPr>
          <p:cNvPr id="4024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24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5" tIns="45699" rIns="91395" bIns="45699" numCol="1" anchor="t" anchorCtr="0" compatLnSpc="1">
            <a:prstTxWarp prst="textNoShape">
              <a:avLst/>
            </a:prstTxWarp>
          </a:bodyPr>
          <a:lstStyle/>
          <a:p>
            <a:pPr eaLnBrk="1" hangingPunct="1">
              <a:spcBef>
                <a:spcPct val="0"/>
              </a:spcBef>
            </a:pPr>
            <a:r>
              <a:rPr lang="en-US" altLang="en-US" dirty="0" smtClean="0">
                <a:latin typeface="Arial" panose="020B0604020202020204" pitchFamily="34" charset="0"/>
              </a:rPr>
              <a:t>These are some sample staff survey questions for beginning implementers. These kinds of questions will help faculty see what common behavior problems exist across campus (not just within their own classroom), and help teams get ideas to build consensus &amp; prioritize activities. </a:t>
            </a:r>
            <a:r>
              <a:rPr lang="en-US" altLang="en-US" b="1" dirty="0" smtClean="0">
                <a:latin typeface="Arial" panose="020B0604020202020204" pitchFamily="34" charset="0"/>
              </a:rPr>
              <a:t>If you use a survey be sure that in the next meeting you let staff know that their input is being recognized</a:t>
            </a:r>
            <a:r>
              <a:rPr lang="en-US" altLang="en-US" b="1" baseline="0" dirty="0" smtClean="0">
                <a:latin typeface="Arial" panose="020B0604020202020204" pitchFamily="34" charset="0"/>
              </a:rPr>
              <a:t> and acknowledged. </a:t>
            </a:r>
            <a:endParaRPr lang="en-US" altLang="en-US" b="1" dirty="0" smtClean="0">
              <a:latin typeface="Arial" panose="020B0604020202020204" pitchFamily="34" charset="0"/>
            </a:endParaRPr>
          </a:p>
          <a:p>
            <a:pPr eaLnBrk="1" hangingPunct="1">
              <a:spcBef>
                <a:spcPct val="0"/>
              </a:spcBef>
            </a:pPr>
            <a:endParaRPr lang="en-US" altLang="en-US" dirty="0" smtClean="0">
              <a:latin typeface="Arial" panose="020B0604020202020204" pitchFamily="34" charset="0"/>
            </a:endParaRPr>
          </a:p>
          <a:p>
            <a:pPr eaLnBrk="1" hangingPunct="1">
              <a:spcBef>
                <a:spcPct val="0"/>
              </a:spcBef>
            </a:pPr>
            <a:endParaRPr lang="en-US" altLang="en-US" dirty="0" smtClean="0">
              <a:latin typeface="Arial" panose="020B0604020202020204" pitchFamily="34" charset="0"/>
            </a:endParaRPr>
          </a:p>
        </p:txBody>
      </p:sp>
    </p:spTree>
    <p:extLst>
      <p:ext uri="{BB962C8B-B14F-4D97-AF65-F5344CB8AC3E}">
        <p14:creationId xmlns:p14="http://schemas.microsoft.com/office/powerpoint/2010/main" val="24361323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448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latin typeface="Arial" panose="020B0604020202020204" pitchFamily="34" charset="0"/>
            </a:endParaRPr>
          </a:p>
        </p:txBody>
      </p:sp>
    </p:spTree>
    <p:extLst>
      <p:ext uri="{BB962C8B-B14F-4D97-AF65-F5344CB8AC3E}">
        <p14:creationId xmlns:p14="http://schemas.microsoft.com/office/powerpoint/2010/main" val="37124032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21</a:t>
            </a:fld>
            <a:endParaRPr lang="en-US"/>
          </a:p>
        </p:txBody>
      </p:sp>
    </p:spTree>
    <p:extLst>
      <p:ext uri="{BB962C8B-B14F-4D97-AF65-F5344CB8AC3E}">
        <p14:creationId xmlns:p14="http://schemas.microsoft.com/office/powerpoint/2010/main" val="42332785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Sharing ongoing</a:t>
            </a:r>
            <a:r>
              <a:rPr lang="en-US" baseline="0" dirty="0" smtClean="0"/>
              <a:t> behavior data will help to maintain faculty commitment through the years of implementation. We are constantly gathering data but are we sharing the findings with the appropriate staff? Often times teachers do not have a school-wide view of behavior and discipline like administration and support staff do. They might not be aware of the behavior problems across the campus or that the system there are using is actually showing positive results. Let the staff know that all their hard work is paying off, they are more likely to continue putting in the effort. </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22</a:t>
            </a:fld>
            <a:endParaRPr lang="en-US"/>
          </a:p>
        </p:txBody>
      </p:sp>
    </p:spTree>
    <p:extLst>
      <p:ext uri="{BB962C8B-B14F-4D97-AF65-F5344CB8AC3E}">
        <p14:creationId xmlns:p14="http://schemas.microsoft.com/office/powerpoint/2010/main" val="39524720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5F811643-6267-7C42-9796-C276708C01A7}" type="slidenum">
              <a:rPr lang="en-US"/>
              <a:pPr eaLnBrk="1" hangingPunct="1"/>
              <a:t>23</a:t>
            </a:fld>
            <a:endParaRPr lang="en-US"/>
          </a:p>
        </p:txBody>
      </p:sp>
      <p:sp>
        <p:nvSpPr>
          <p:cNvPr id="256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56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r>
              <a:rPr lang="en-US" dirty="0" smtClean="0">
                <a:latin typeface="Arial" charset="0"/>
                <a:ea typeface="ＭＳ Ｐゴシック" charset="0"/>
              </a:rPr>
              <a:t>Here are some examples of Tier 1 behavior data you can collect and show to staff. This graph shows the average amount of discipline</a:t>
            </a:r>
            <a:r>
              <a:rPr lang="en-US" baseline="0" dirty="0" smtClean="0">
                <a:latin typeface="Arial" charset="0"/>
                <a:ea typeface="ＭＳ Ｐゴシック" charset="0"/>
              </a:rPr>
              <a:t> referrals per day per month. Looking at this graph, I can see that the highest number of discipline referrals was in September and December. Using the data a team could put a plan into place to focus on teaching school-wide expectations during these months as well as utilizing a highly enthusiastic reward for students earning positive behavior points. </a:t>
            </a:r>
            <a:endParaRPr lang="en-US" dirty="0">
              <a:latin typeface="Arial" charset="0"/>
              <a:ea typeface="ＭＳ Ｐゴシック"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A6ACF849-59EE-6D4F-B275-16C37375DB46}" type="slidenum">
              <a:rPr lang="en-US"/>
              <a:pPr eaLnBrk="1" hangingPunct="1"/>
              <a:t>24</a:t>
            </a:fld>
            <a:endParaRPr lang="en-US"/>
          </a:p>
        </p:txBody>
      </p:sp>
      <p:sp>
        <p:nvSpPr>
          <p:cNvPr id="266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66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r>
              <a:rPr lang="en-US" dirty="0" smtClean="0">
                <a:latin typeface="Arial" charset="0"/>
                <a:ea typeface="ＭＳ Ｐゴシック" charset="0"/>
              </a:rPr>
              <a:t>This</a:t>
            </a:r>
            <a:r>
              <a:rPr lang="en-US" baseline="0" dirty="0" smtClean="0">
                <a:latin typeface="Arial" charset="0"/>
                <a:ea typeface="ＭＳ Ｐゴシック" charset="0"/>
              </a:rPr>
              <a:t> is another example of how you can provide data to your faculty. This graph displays the amount of discipline referrals per day per month over multiple years. Teams will want to include the year before implementation as baseline data and then show the years when you began implementation. This can prove to faculty that there efforts with the school-wide plan is worthwhile and is making a difference. </a:t>
            </a:r>
            <a:endParaRPr lang="en-US" dirty="0">
              <a:latin typeface="Arial" charset="0"/>
              <a:ea typeface="ＭＳ Ｐゴシック"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BASIS</a:t>
            </a:r>
            <a:r>
              <a:rPr lang="en-US" baseline="0" dirty="0" smtClean="0"/>
              <a:t> 3.0 allows you to gather behavior data in an efficient way. Once logged into to BASIS 3.0, locate “Behavior” in the navigation bar at the top of the page. Then click on “Behavior Dashboard” from the dropdown. This page will disseminate your referral data in a variety of ways. You can view your top ten behavior incidents and the top locations where referrals are written. This is important data to collect as this data will assist you in creating your School-wide Positive Behavior Plan (SPBP). You may also view the discipline referrals by race, grade, event, and teacher. </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25</a:t>
            </a:fld>
            <a:endParaRPr lang="en-US"/>
          </a:p>
        </p:txBody>
      </p:sp>
    </p:spTree>
    <p:extLst>
      <p:ext uri="{BB962C8B-B14F-4D97-AF65-F5344CB8AC3E}">
        <p14:creationId xmlns:p14="http://schemas.microsoft.com/office/powerpoint/2010/main" val="32611440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After collecting tier 1 behavior data,</a:t>
            </a:r>
            <a:r>
              <a:rPr lang="en-US" baseline="0" dirty="0" smtClean="0"/>
              <a:t> it is important that we </a:t>
            </a:r>
            <a:r>
              <a:rPr lang="en-US" dirty="0" smtClean="0"/>
              <a:t>return to the Problem Solving Process to analyze the findings</a:t>
            </a:r>
            <a:r>
              <a:rPr lang="en-US" baseline="0" dirty="0" smtClean="0"/>
              <a:t> </a:t>
            </a:r>
            <a:r>
              <a:rPr lang="en-US" dirty="0" smtClean="0"/>
              <a:t>and</a:t>
            </a:r>
            <a:r>
              <a:rPr lang="en-US" baseline="0" dirty="0" smtClean="0"/>
              <a:t> put an intervention into place to support positive behavioral outcomes. You can let staff know that according to the data findings, changes may need to be made in order to solve these problems. </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26</a:t>
            </a:fld>
            <a:endParaRPr lang="en-US"/>
          </a:p>
        </p:txBody>
      </p:sp>
    </p:spTree>
    <p:extLst>
      <p:ext uri="{BB962C8B-B14F-4D97-AF65-F5344CB8AC3E}">
        <p14:creationId xmlns:p14="http://schemas.microsoft.com/office/powerpoint/2010/main" val="36985465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smtClean="0">
                <a:latin typeface="Arial" pitchFamily="34" charset="0"/>
                <a:ea typeface="MS PGothic" pitchFamily="34" charset="-128"/>
              </a:rPr>
              <a:t>Share visuals with staff monthly</a:t>
            </a:r>
            <a:r>
              <a:rPr lang="en-US" baseline="0" dirty="0" smtClean="0">
                <a:latin typeface="Arial" pitchFamily="34" charset="0"/>
                <a:ea typeface="MS PGothic" pitchFamily="34" charset="-128"/>
              </a:rPr>
              <a:t> via CAB conference, in the teacher’s lounge, at faculty meetings or in a newsletter. Find out what works best at your school. </a:t>
            </a:r>
            <a:endParaRPr lang="en-US" dirty="0" smtClean="0">
              <a:latin typeface="Arial" pitchFamily="34" charset="0"/>
              <a:ea typeface="MS PGothic" pitchFamily="34" charset="-128"/>
            </a:endParaRPr>
          </a:p>
          <a:p>
            <a:pPr eaLnBrk="1" hangingPunct="1">
              <a:spcBef>
                <a:spcPct val="0"/>
              </a:spcBef>
            </a:pPr>
            <a:r>
              <a:rPr lang="en-US" dirty="0" smtClean="0">
                <a:latin typeface="Arial" pitchFamily="34" charset="0"/>
                <a:ea typeface="MS PGothic" pitchFamily="34" charset="-128"/>
              </a:rPr>
              <a:t>You</a:t>
            </a:r>
            <a:r>
              <a:rPr lang="en-US" baseline="0" dirty="0" smtClean="0">
                <a:latin typeface="Arial" pitchFamily="34" charset="0"/>
                <a:ea typeface="MS PGothic" pitchFamily="34" charset="-128"/>
              </a:rPr>
              <a:t> will also want to showcase </a:t>
            </a:r>
            <a:r>
              <a:rPr lang="en-US" dirty="0" smtClean="0">
                <a:latin typeface="Arial" pitchFamily="34" charset="0"/>
                <a:ea typeface="MS PGothic" pitchFamily="34" charset="-128"/>
              </a:rPr>
              <a:t>What’s working?</a:t>
            </a:r>
            <a:r>
              <a:rPr lang="en-US" baseline="0" dirty="0" smtClean="0">
                <a:latin typeface="Arial" pitchFamily="34" charset="0"/>
                <a:ea typeface="MS PGothic" pitchFamily="34" charset="-128"/>
              </a:rPr>
              <a:t> </a:t>
            </a:r>
            <a:r>
              <a:rPr lang="en-US" dirty="0" smtClean="0">
                <a:latin typeface="Arial" pitchFamily="34" charset="0"/>
                <a:ea typeface="MS PGothic" pitchFamily="34" charset="-128"/>
              </a:rPr>
              <a:t>What needs more focus?</a:t>
            </a:r>
            <a:r>
              <a:rPr lang="en-US" baseline="0" dirty="0" smtClean="0">
                <a:latin typeface="Arial" pitchFamily="34" charset="0"/>
                <a:ea typeface="MS PGothic" pitchFamily="34" charset="-128"/>
              </a:rPr>
              <a:t> And </a:t>
            </a:r>
            <a:r>
              <a:rPr lang="en-US" dirty="0" smtClean="0">
                <a:latin typeface="Arial" pitchFamily="34" charset="0"/>
                <a:ea typeface="MS PGothic" pitchFamily="34" charset="-128"/>
              </a:rPr>
              <a:t>Emphasize staff involvement!</a:t>
            </a:r>
          </a:p>
          <a:p>
            <a:pPr eaLnBrk="1" hangingPunct="1">
              <a:spcBef>
                <a:spcPct val="0"/>
              </a:spcBef>
            </a:pPr>
            <a:endParaRPr lang="en-US" dirty="0" smtClean="0">
              <a:latin typeface="Arial" pitchFamily="34" charset="0"/>
              <a:ea typeface="MS PGothic" pitchFamily="34" charset="-128"/>
            </a:endParaRPr>
          </a:p>
          <a:p>
            <a:endParaRPr lang="en-US" dirty="0"/>
          </a:p>
        </p:txBody>
      </p:sp>
      <p:sp>
        <p:nvSpPr>
          <p:cNvPr id="4" name="Slide Number Placeholder 3"/>
          <p:cNvSpPr>
            <a:spLocks noGrp="1"/>
          </p:cNvSpPr>
          <p:nvPr>
            <p:ph type="sldNum" sz="quarter" idx="10"/>
          </p:nvPr>
        </p:nvSpPr>
        <p:spPr/>
        <p:txBody>
          <a:bodyPr/>
          <a:lstStyle/>
          <a:p>
            <a:fld id="{A5C04D7D-6BCF-BF47-8CAA-5C91DED02858}" type="slidenum">
              <a:rPr lang="en-US" smtClean="0"/>
              <a:pPr/>
              <a:t>27</a:t>
            </a:fld>
            <a:endParaRPr lang="en-US"/>
          </a:p>
        </p:txBody>
      </p:sp>
    </p:spTree>
    <p:extLst>
      <p:ext uri="{BB962C8B-B14F-4D97-AF65-F5344CB8AC3E}">
        <p14:creationId xmlns:p14="http://schemas.microsoft.com/office/powerpoint/2010/main" val="11304821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Create a commination</a:t>
            </a:r>
            <a:r>
              <a:rPr lang="en-US" baseline="0" dirty="0" smtClean="0"/>
              <a:t> system that gets the information to all stakeholders in a quick, easy way. This communication system should allow for stakeholders to provide feedback and the team to review the goals and plan. </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28</a:t>
            </a:fld>
            <a:endParaRPr lang="en-US"/>
          </a:p>
        </p:txBody>
      </p:sp>
    </p:spTree>
    <p:extLst>
      <p:ext uri="{BB962C8B-B14F-4D97-AF65-F5344CB8AC3E}">
        <p14:creationId xmlns:p14="http://schemas.microsoft.com/office/powerpoint/2010/main" val="35650613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Here are some already existing ways we communicate in our schools. Think about what communication system(s) already work at your school and how we can tie </a:t>
            </a:r>
            <a:r>
              <a:rPr lang="en-US" baseline="0" dirty="0" err="1" smtClean="0"/>
              <a:t>RtI:B</a:t>
            </a:r>
            <a:r>
              <a:rPr lang="en-US" baseline="0" dirty="0" smtClean="0"/>
              <a:t> into an already exiting initiative. </a:t>
            </a:r>
          </a:p>
        </p:txBody>
      </p:sp>
      <p:sp>
        <p:nvSpPr>
          <p:cNvPr id="4" name="Slide Number Placeholder 3"/>
          <p:cNvSpPr>
            <a:spLocks noGrp="1"/>
          </p:cNvSpPr>
          <p:nvPr>
            <p:ph type="sldNum" sz="quarter" idx="10"/>
          </p:nvPr>
        </p:nvSpPr>
        <p:spPr/>
        <p:txBody>
          <a:bodyPr/>
          <a:lstStyle/>
          <a:p>
            <a:fld id="{A5C04D7D-6BCF-BF47-8CAA-5C91DED02858}" type="slidenum">
              <a:rPr lang="en-US" smtClean="0"/>
              <a:pPr/>
              <a:t>29</a:t>
            </a:fld>
            <a:endParaRPr lang="en-US"/>
          </a:p>
        </p:txBody>
      </p:sp>
    </p:spTree>
    <p:extLst>
      <p:ext uri="{BB962C8B-B14F-4D97-AF65-F5344CB8AC3E}">
        <p14:creationId xmlns:p14="http://schemas.microsoft.com/office/powerpoint/2010/main" val="35357621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that we discussed many</a:t>
            </a:r>
            <a:r>
              <a:rPr lang="en-US" baseline="0" dirty="0" smtClean="0"/>
              <a:t> strategies for gaining faculty commitment, How will you engage staff in the implementation of Tier 1 </a:t>
            </a:r>
            <a:r>
              <a:rPr lang="en-US" baseline="0" dirty="0" err="1" smtClean="0"/>
              <a:t>RtI:B</a:t>
            </a:r>
            <a:r>
              <a:rPr lang="en-US" baseline="0" dirty="0" smtClean="0"/>
              <a:t>? Please type your responses into the chat box. </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30</a:t>
            </a:fld>
            <a:endParaRPr lang="en-US"/>
          </a:p>
        </p:txBody>
      </p:sp>
    </p:spTree>
    <p:extLst>
      <p:ext uri="{BB962C8B-B14F-4D97-AF65-F5344CB8AC3E}">
        <p14:creationId xmlns:p14="http://schemas.microsoft.com/office/powerpoint/2010/main" val="39067024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are some things to remember when you begin</a:t>
            </a:r>
            <a:r>
              <a:rPr lang="en-US" baseline="0" dirty="0" smtClean="0"/>
              <a:t> to roll out your system with faculty. Change is individual. Do not expect to have 100% buy-in right away. It takes time. Don’t give up, as your Tier 1 system improves, so will the faculty commitment. </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31</a:t>
            </a:fld>
            <a:endParaRPr lang="en-US"/>
          </a:p>
        </p:txBody>
      </p:sp>
    </p:spTree>
    <p:extLst>
      <p:ext uri="{BB962C8B-B14F-4D97-AF65-F5344CB8AC3E}">
        <p14:creationId xmlns:p14="http://schemas.microsoft.com/office/powerpoint/2010/main" val="20550523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6"/>
          <p:cNvSpPr>
            <a:spLocks noGrp="1" noChangeArrowheads="1"/>
          </p:cNvSpPr>
          <p:nvPr>
            <p:ph type="ftr" sz="quarter" idx="4"/>
          </p:nvPr>
        </p:nvSpPr>
        <p:spPr>
          <a:noFill/>
        </p:spPr>
        <p:txBody>
          <a:bodyPr/>
          <a:lstStyle/>
          <a:p>
            <a:r>
              <a:rPr lang="en-US">
                <a:solidFill>
                  <a:prstClr val="black"/>
                </a:solidFill>
              </a:rPr>
              <a:t>(c) Dean Fixsen and Karen Blase, 2004</a:t>
            </a:r>
          </a:p>
        </p:txBody>
      </p:sp>
      <p:sp>
        <p:nvSpPr>
          <p:cNvPr id="47107" name="Rectangle 7"/>
          <p:cNvSpPr>
            <a:spLocks noGrp="1" noChangeArrowheads="1"/>
          </p:cNvSpPr>
          <p:nvPr>
            <p:ph type="sldNum" sz="quarter" idx="5"/>
          </p:nvPr>
        </p:nvSpPr>
        <p:spPr>
          <a:noFill/>
        </p:spPr>
        <p:txBody>
          <a:bodyPr/>
          <a:lstStyle/>
          <a:p>
            <a:fld id="{F4EB1CAC-9E11-4C7D-B528-ED56EADAAE33}" type="slidenum">
              <a:rPr lang="en-US">
                <a:solidFill>
                  <a:prstClr val="black"/>
                </a:solidFill>
              </a:rPr>
              <a:pPr/>
              <a:t>32</a:t>
            </a:fld>
            <a:endParaRPr lang="en-US">
              <a:solidFill>
                <a:prstClr val="black"/>
              </a:solidFill>
            </a:endParaRPr>
          </a:p>
        </p:txBody>
      </p:sp>
      <p:sp>
        <p:nvSpPr>
          <p:cNvPr id="47108" name="Rectangle 2"/>
          <p:cNvSpPr>
            <a:spLocks noGrp="1" noRot="1" noChangeAspect="1" noChangeArrowheads="1" noTextEdit="1"/>
          </p:cNvSpPr>
          <p:nvPr>
            <p:ph type="sldImg"/>
          </p:nvPr>
        </p:nvSpPr>
        <p:spPr>
          <a:xfrm>
            <a:off x="1144588" y="687388"/>
            <a:ext cx="4570412" cy="3427412"/>
          </a:xfrm>
          <a:ln/>
        </p:spPr>
      </p:sp>
      <p:sp>
        <p:nvSpPr>
          <p:cNvPr id="47109" name="Rectangle 3"/>
          <p:cNvSpPr>
            <a:spLocks noGrp="1" noChangeArrowheads="1"/>
          </p:cNvSpPr>
          <p:nvPr>
            <p:ph type="body" idx="1"/>
          </p:nvPr>
        </p:nvSpPr>
        <p:spPr>
          <a:xfrm>
            <a:off x="914712" y="4342465"/>
            <a:ext cx="5028579" cy="4114487"/>
          </a:xfrm>
          <a:noFill/>
          <a:ln/>
        </p:spPr>
        <p:txBody>
          <a:bodyPr/>
          <a:lstStyle/>
          <a:p>
            <a:pPr eaLnBrk="1" hangingPunct="1"/>
            <a:endParaRPr lang="en-US" dirty="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noTextEdit="1"/>
          </p:cNvSpPr>
          <p:nvPr>
            <p:ph type="sldImg"/>
          </p:nvPr>
        </p:nvSpPr>
        <p:spPr>
          <a:ln/>
        </p:spPr>
      </p:sp>
      <p:sp>
        <p:nvSpPr>
          <p:cNvPr id="52226"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ts val="900"/>
              </a:spcBef>
              <a:spcAft>
                <a:spcPts val="900"/>
              </a:spcAft>
            </a:pPr>
            <a:r>
              <a:rPr lang="en-US" dirty="0" smtClean="0">
                <a:latin typeface="Arial" pitchFamily="34" charset="0"/>
                <a:cs typeface="Arial" pitchFamily="34" charset="0"/>
              </a:rPr>
              <a:t>Implementation is not an event and this chart outlines</a:t>
            </a:r>
            <a:r>
              <a:rPr lang="en-US" baseline="0" dirty="0" smtClean="0">
                <a:latin typeface="Arial" pitchFamily="34" charset="0"/>
                <a:cs typeface="Arial" pitchFamily="34" charset="0"/>
              </a:rPr>
              <a:t> each stage. This is something that would also be beneficial to share with staff. It is always a good idea to keep them in the loop on how this is a major process and is not an initiative that will come and go within a year. Rather it is</a:t>
            </a:r>
            <a:r>
              <a:rPr lang="en-US" dirty="0" smtClean="0">
                <a:latin typeface="Arial" pitchFamily="34" charset="0"/>
                <a:cs typeface="Arial" pitchFamily="34" charset="0"/>
              </a:rPr>
              <a:t> mission-oriented process involving multiple decisions, actions, and corrections. </a:t>
            </a:r>
          </a:p>
          <a:p>
            <a:pPr eaLnBrk="1" hangingPunct="1">
              <a:spcBef>
                <a:spcPct val="0"/>
              </a:spcBef>
            </a:pPr>
            <a:endParaRPr lang="en-US" dirty="0" smtClean="0">
              <a:latin typeface="Calibri" pitchFamily="34" charset="0"/>
            </a:endParaRPr>
          </a:p>
        </p:txBody>
      </p:sp>
      <p:sp>
        <p:nvSpPr>
          <p:cNvPr id="52227"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MS PGothic" pitchFamily="34" charset="-128"/>
              </a:defRPr>
            </a:lvl1pPr>
            <a:lvl2pPr marL="742828" indent="-285703" eaLnBrk="0" hangingPunct="0">
              <a:defRPr sz="2400">
                <a:solidFill>
                  <a:schemeClr val="tx1"/>
                </a:solidFill>
                <a:latin typeface="Times" charset="0"/>
                <a:ea typeface="MS PGothic" pitchFamily="34" charset="-128"/>
              </a:defRPr>
            </a:lvl2pPr>
            <a:lvl3pPr marL="1142813" indent="-228562" eaLnBrk="0" hangingPunct="0">
              <a:defRPr sz="2400">
                <a:solidFill>
                  <a:schemeClr val="tx1"/>
                </a:solidFill>
                <a:latin typeface="Times" charset="0"/>
                <a:ea typeface="MS PGothic" pitchFamily="34" charset="-128"/>
              </a:defRPr>
            </a:lvl3pPr>
            <a:lvl4pPr marL="1599937" indent="-228562" eaLnBrk="0" hangingPunct="0">
              <a:defRPr sz="2400">
                <a:solidFill>
                  <a:schemeClr val="tx1"/>
                </a:solidFill>
                <a:latin typeface="Times" charset="0"/>
                <a:ea typeface="MS PGothic" pitchFamily="34" charset="-128"/>
              </a:defRPr>
            </a:lvl4pPr>
            <a:lvl5pPr marL="2057063" indent="-228562" eaLnBrk="0" hangingPunct="0">
              <a:defRPr sz="2400">
                <a:solidFill>
                  <a:schemeClr val="tx1"/>
                </a:solidFill>
                <a:latin typeface="Times" charset="0"/>
                <a:ea typeface="MS PGothic" pitchFamily="34" charset="-128"/>
              </a:defRPr>
            </a:lvl5pPr>
            <a:lvl6pPr marL="2514187" indent="-228562" eaLnBrk="0" fontAlgn="base" hangingPunct="0">
              <a:spcBef>
                <a:spcPct val="0"/>
              </a:spcBef>
              <a:spcAft>
                <a:spcPct val="0"/>
              </a:spcAft>
              <a:defRPr sz="2400">
                <a:solidFill>
                  <a:schemeClr val="tx1"/>
                </a:solidFill>
                <a:latin typeface="Times" charset="0"/>
                <a:ea typeface="MS PGothic" pitchFamily="34" charset="-128"/>
              </a:defRPr>
            </a:lvl6pPr>
            <a:lvl7pPr marL="2971312" indent="-228562" eaLnBrk="0" fontAlgn="base" hangingPunct="0">
              <a:spcBef>
                <a:spcPct val="0"/>
              </a:spcBef>
              <a:spcAft>
                <a:spcPct val="0"/>
              </a:spcAft>
              <a:defRPr sz="2400">
                <a:solidFill>
                  <a:schemeClr val="tx1"/>
                </a:solidFill>
                <a:latin typeface="Times" charset="0"/>
                <a:ea typeface="MS PGothic" pitchFamily="34" charset="-128"/>
              </a:defRPr>
            </a:lvl7pPr>
            <a:lvl8pPr marL="3428438" indent="-228562" eaLnBrk="0" fontAlgn="base" hangingPunct="0">
              <a:spcBef>
                <a:spcPct val="0"/>
              </a:spcBef>
              <a:spcAft>
                <a:spcPct val="0"/>
              </a:spcAft>
              <a:defRPr sz="2400">
                <a:solidFill>
                  <a:schemeClr val="tx1"/>
                </a:solidFill>
                <a:latin typeface="Times" charset="0"/>
                <a:ea typeface="MS PGothic" pitchFamily="34" charset="-128"/>
              </a:defRPr>
            </a:lvl8pPr>
            <a:lvl9pPr marL="3885562" indent="-228562" eaLnBrk="0" fontAlgn="base" hangingPunct="0">
              <a:spcBef>
                <a:spcPct val="0"/>
              </a:spcBef>
              <a:spcAft>
                <a:spcPct val="0"/>
              </a:spcAft>
              <a:defRPr sz="2400">
                <a:solidFill>
                  <a:schemeClr val="tx1"/>
                </a:solidFill>
                <a:latin typeface="Times" charset="0"/>
                <a:ea typeface="MS PGothic" pitchFamily="34" charset="-128"/>
              </a:defRPr>
            </a:lvl9pPr>
          </a:lstStyle>
          <a:p>
            <a:pPr eaLnBrk="1" hangingPunct="1"/>
            <a:fld id="{59A04BCC-AC72-4237-B408-1A288AEBCFDB}" type="slidenum">
              <a:rPr lang="en-US" sz="1200">
                <a:latin typeface="Calibri" pitchFamily="34" charset="0"/>
              </a:rPr>
              <a:pPr eaLnBrk="1" hangingPunct="1"/>
              <a:t>33</a:t>
            </a:fld>
            <a:endParaRPr lang="en-US" sz="1200">
              <a:latin typeface="Calibri"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the attachments you will find recommended action plan</a:t>
            </a:r>
            <a:r>
              <a:rPr lang="en-US" baseline="0" dirty="0" smtClean="0"/>
              <a:t> for gaining faculty commitment. Use this action plan with your </a:t>
            </a:r>
            <a:r>
              <a:rPr lang="en-US" baseline="0" dirty="0" err="1" smtClean="0"/>
              <a:t>RtI:B</a:t>
            </a:r>
            <a:r>
              <a:rPr lang="en-US" baseline="0" dirty="0" smtClean="0"/>
              <a:t> team to keep you organized and on task with this element. </a:t>
            </a:r>
          </a:p>
          <a:p>
            <a:r>
              <a:rPr lang="en-US" baseline="0" dirty="0" smtClean="0"/>
              <a:t>Before we wrap today’s session up, I will be posting a few more poll questions for you to answer. </a:t>
            </a:r>
          </a:p>
          <a:p>
            <a:pPr lvl="0"/>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3087D99A-AEDC-467C-88D7-EF60B5520E0D}" type="slidenum">
              <a:rPr lang="en-US" smtClean="0"/>
              <a:pPr/>
              <a:t>34</a:t>
            </a:fld>
            <a:endParaRPr lang="en-US"/>
          </a:p>
        </p:txBody>
      </p:sp>
    </p:spTree>
    <p:extLst>
      <p:ext uri="{BB962C8B-B14F-4D97-AF65-F5344CB8AC3E}">
        <p14:creationId xmlns:p14="http://schemas.microsoft.com/office/powerpoint/2010/main" val="42445493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35</a:t>
            </a:fld>
            <a:endParaRPr lang="en-US"/>
          </a:p>
        </p:txBody>
      </p:sp>
    </p:spTree>
    <p:extLst>
      <p:ext uri="{BB962C8B-B14F-4D97-AF65-F5344CB8AC3E}">
        <p14:creationId xmlns:p14="http://schemas.microsoft.com/office/powerpoint/2010/main" val="12778192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36</a:t>
            </a:fld>
            <a:endParaRPr lang="en-US"/>
          </a:p>
        </p:txBody>
      </p:sp>
    </p:spTree>
    <p:extLst>
      <p:ext uri="{BB962C8B-B14F-4D97-AF65-F5344CB8AC3E}">
        <p14:creationId xmlns:p14="http://schemas.microsoft.com/office/powerpoint/2010/main" val="221784488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37</a:t>
            </a:fld>
            <a:endParaRPr lang="en-US"/>
          </a:p>
        </p:txBody>
      </p:sp>
    </p:spTree>
    <p:extLst>
      <p:ext uri="{BB962C8B-B14F-4D97-AF65-F5344CB8AC3E}">
        <p14:creationId xmlns:p14="http://schemas.microsoft.com/office/powerpoint/2010/main" val="36502541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Palatino Linotype"/>
            </a:endParaRPr>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Palatino Linotype"/>
            </a:endParaRPr>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Palatino Linotype"/>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727807"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hasCustomPrompt="1"/>
          </p:nvPr>
        </p:nvSpPr>
        <p:spPr>
          <a:xfrm>
            <a:off x="6629400" y="274638"/>
            <a:ext cx="2057400" cy="5851525"/>
          </a:xfrm>
        </p:spPr>
        <p:txBody>
          <a:bodyPr vert="eaVert"/>
          <a:lstStyle/>
          <a:p>
            <a:r>
              <a:rPr lang="en-US" dirty="0" smtClean="0"/>
              <a:t>Testing Master title style</a:t>
            </a:r>
            <a:endParaRPr lang="en-US" dirty="0"/>
          </a:p>
        </p:txBody>
      </p:sp>
      <p:sp>
        <p:nvSpPr>
          <p:cNvPr id="3" name="Vertical Text Placeholder 2"/>
          <p:cNvSpPr>
            <a:spLocks noGrp="1"/>
          </p:cNvSpPr>
          <p:nvPr>
            <p:ph type="body" orient="vert" idx="1" hasCustomPrompt="1"/>
          </p:nvPr>
        </p:nvSpPr>
        <p:spPr>
          <a:xfrm>
            <a:off x="457200" y="274638"/>
            <a:ext cx="6019800" cy="5851525"/>
          </a:xfrm>
        </p:spPr>
        <p:txBody>
          <a:bodyPr vert="eaVert"/>
          <a:lstStyle/>
          <a:p>
            <a:pPr lvl="0"/>
            <a:r>
              <a:rPr lang="en-US" dirty="0" smtClean="0"/>
              <a:t>Why use this layout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914400" y="1600200"/>
            <a:ext cx="7772400" cy="4530725"/>
          </a:xfrm>
        </p:spPr>
        <p:txBody>
          <a:bodyPr/>
          <a:lstStyle/>
          <a:p>
            <a:pPr lvl="0"/>
            <a:endParaRPr lang="en-US" noProof="0" smtClean="0"/>
          </a:p>
        </p:txBody>
      </p:sp>
      <p:sp>
        <p:nvSpPr>
          <p:cNvPr id="4" name="Rectangle 9"/>
          <p:cNvSpPr>
            <a:spLocks noGrp="1" noChangeArrowheads="1"/>
          </p:cNvSpPr>
          <p:nvPr>
            <p:ph type="dt" sz="half" idx="10"/>
          </p:nvPr>
        </p:nvSpPr>
        <p:spPr>
          <a:xfrm rot="16200000">
            <a:off x="7551351" y="1645920"/>
            <a:ext cx="2438399" cy="365760"/>
          </a:xfrm>
          <a:prstGeom prst="rect">
            <a:avLst/>
          </a:prstGeom>
          <a:ln/>
        </p:spPr>
        <p:txBody>
          <a:bodyPr/>
          <a:lstStyle>
            <a:lvl1pPr>
              <a:defRPr/>
            </a:lvl1pPr>
          </a:lstStyle>
          <a:p>
            <a:pPr>
              <a:defRPr/>
            </a:pPr>
            <a:endParaRPr lang="en-US">
              <a:solidFill>
                <a:srgbClr val="DFDCB7"/>
              </a:solidFill>
            </a:endParaRPr>
          </a:p>
        </p:txBody>
      </p:sp>
      <p:sp>
        <p:nvSpPr>
          <p:cNvPr id="5" name="Rectangle 10"/>
          <p:cNvSpPr>
            <a:spLocks noGrp="1" noChangeArrowheads="1"/>
          </p:cNvSpPr>
          <p:nvPr>
            <p:ph type="ftr" sz="quarter" idx="11"/>
          </p:nvPr>
        </p:nvSpPr>
        <p:spPr>
          <a:xfrm rot="16200000">
            <a:off x="7586910" y="4048760"/>
            <a:ext cx="2367281" cy="365760"/>
          </a:xfrm>
          <a:prstGeom prst="rect">
            <a:avLst/>
          </a:prstGeom>
          <a:ln/>
        </p:spPr>
        <p:txBody>
          <a:bodyPr/>
          <a:lstStyle>
            <a:lvl1pPr>
              <a:defRPr/>
            </a:lvl1pPr>
          </a:lstStyle>
          <a:p>
            <a:pPr>
              <a:defRPr/>
            </a:pPr>
            <a:endParaRPr lang="en-US">
              <a:solidFill>
                <a:srgbClr val="DFDCB7"/>
              </a:solidFill>
            </a:endParaRPr>
          </a:p>
        </p:txBody>
      </p:sp>
      <p:sp>
        <p:nvSpPr>
          <p:cNvPr id="6" name="Rectangle 11"/>
          <p:cNvSpPr>
            <a:spLocks noGrp="1" noChangeArrowheads="1"/>
          </p:cNvSpPr>
          <p:nvPr>
            <p:ph type="sldNum" sz="quarter" idx="12"/>
          </p:nvPr>
        </p:nvSpPr>
        <p:spPr>
          <a:xfrm>
            <a:off x="8531788" y="5648960"/>
            <a:ext cx="548640" cy="396240"/>
          </a:xfrm>
          <a:prstGeom prst="bracketPair">
            <a:avLst>
              <a:gd name="adj" fmla="val 17949"/>
            </a:avLst>
          </a:prstGeom>
          <a:ln/>
        </p:spPr>
        <p:txBody>
          <a:bodyPr/>
          <a:lstStyle>
            <a:lvl1pPr>
              <a:defRPr/>
            </a:lvl1pPr>
          </a:lstStyle>
          <a:p>
            <a:pPr>
              <a:defRPr/>
            </a:pPr>
            <a:fld id="{F2CF194D-6F39-4661-A833-B42598889510}" type="slidenum">
              <a:rPr lang="en-US"/>
              <a:pPr>
                <a:defRPr/>
              </a:pPr>
              <a:t>‹#›</a:t>
            </a:fld>
            <a:endParaRPr lang="en-US"/>
          </a:p>
        </p:txBody>
      </p:sp>
    </p:spTree>
    <p:extLst>
      <p:ext uri="{BB962C8B-B14F-4D97-AF65-F5344CB8AC3E}">
        <p14:creationId xmlns:p14="http://schemas.microsoft.com/office/powerpoint/2010/main" val="164957218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pic>
        <p:nvPicPr>
          <p:cNvPr id="4" name="Picture 3" descr="Screen shot 2011-03-29 at 1.41.07 PM.png"/>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495194" y="6158313"/>
            <a:ext cx="3063002" cy="448244"/>
          </a:xfrm>
          <a:prstGeom prst="rect">
            <a:avLst/>
          </a:prstGeom>
        </p:spPr>
      </p:pic>
      <p:sp>
        <p:nvSpPr>
          <p:cNvPr id="5" name="TextBox 4"/>
          <p:cNvSpPr txBox="1"/>
          <p:nvPr userDrawn="1"/>
        </p:nvSpPr>
        <p:spPr>
          <a:xfrm>
            <a:off x="5096524" y="6226337"/>
            <a:ext cx="3590276" cy="276999"/>
          </a:xfrm>
          <a:prstGeom prst="rect">
            <a:avLst/>
          </a:prstGeom>
          <a:noFill/>
        </p:spPr>
        <p:txBody>
          <a:bodyPr wrap="square" rtlCol="0">
            <a:spAutoFit/>
          </a:bodyPr>
          <a:lstStyle/>
          <a:p>
            <a:r>
              <a:rPr lang="en-US" sz="1200" dirty="0">
                <a:solidFill>
                  <a:prstClr val="black">
                    <a:lumMod val="50000"/>
                    <a:lumOff val="50000"/>
                  </a:prstClr>
                </a:solidFill>
                <a:latin typeface="Century Gothic"/>
              </a:rPr>
              <a:t>Diversity, </a:t>
            </a:r>
            <a:r>
              <a:rPr lang="en-US" sz="1200" dirty="0" smtClean="0">
                <a:solidFill>
                  <a:prstClr val="black">
                    <a:lumMod val="50000"/>
                    <a:lumOff val="50000"/>
                  </a:prstClr>
                </a:solidFill>
                <a:latin typeface="Century Gothic"/>
              </a:rPr>
              <a:t> Prevention &amp; Intervention Dept.</a:t>
            </a:r>
            <a:endParaRPr lang="en-US" sz="1200" dirty="0">
              <a:solidFill>
                <a:prstClr val="black"/>
              </a:solidFill>
              <a:latin typeface="Palatino Linotype"/>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7" r:id="rId12"/>
  </p:sldLayoutIdLst>
  <p:hf sldNum="0" hdr="0" dt="0"/>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hyperlink" Target="http://www.pbismaryland.org/" TargetMode="External"/><Relationship Id="rId4" Type="http://schemas.openxmlformats.org/officeDocument/2006/relationships/image" Target="../media/image9.png"/><Relationship Id="rId5" Type="http://schemas.openxmlformats.org/officeDocument/2006/relationships/image" Target="../media/image10.png"/><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hyperlink" Target="http://www.pollev.com" TargetMode="External"/><Relationship Id="rId4" Type="http://schemas.openxmlformats.org/officeDocument/2006/relationships/hyperlink" Target="https://www.easypolls.net/" TargetMode="External"/><Relationship Id="rId5" Type="http://schemas.openxmlformats.org/officeDocument/2006/relationships/hyperlink" Target="https://www.surveymonkey.com/" TargetMode="External"/><Relationship Id="rId6" Type="http://schemas.openxmlformats.org/officeDocument/2006/relationships/image" Target="../media/image16.png"/><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tags" Target="../tags/tag3.xml"/><Relationship Id="rId4" Type="http://schemas.openxmlformats.org/officeDocument/2006/relationships/tags" Target="../tags/tag4.xml"/><Relationship Id="rId5" Type="http://schemas.openxmlformats.org/officeDocument/2006/relationships/tags" Target="../tags/tag5.xml"/><Relationship Id="rId6" Type="http://schemas.openxmlformats.org/officeDocument/2006/relationships/slideLayout" Target="../slideLayouts/slideLayout2.xml"/><Relationship Id="rId7" Type="http://schemas.openxmlformats.org/officeDocument/2006/relationships/notesSlide" Target="../notesSlides/notesSlide23.xml"/><Relationship Id="rId8" Type="http://schemas.openxmlformats.org/officeDocument/2006/relationships/image" Target="../media/image18.jpeg"/><Relationship Id="rId1" Type="http://schemas.openxmlformats.org/officeDocument/2006/relationships/tags" Target="../tags/tag1.xml"/><Relationship Id="rId2" Type="http://schemas.openxmlformats.org/officeDocument/2006/relationships/tags" Target="../tags/tag2.xml"/></Relationships>
</file>

<file path=ppt/slides/_rels/slide24.xml.rels><?xml version="1.0" encoding="UTF-8" standalone="yes"?>
<Relationships xmlns="http://schemas.openxmlformats.org/package/2006/relationships"><Relationship Id="rId3" Type="http://schemas.openxmlformats.org/officeDocument/2006/relationships/tags" Target="../tags/tag8.xml"/><Relationship Id="rId4" Type="http://schemas.openxmlformats.org/officeDocument/2006/relationships/slideLayout" Target="../slideLayouts/slideLayout2.xml"/><Relationship Id="rId5" Type="http://schemas.openxmlformats.org/officeDocument/2006/relationships/notesSlide" Target="../notesSlides/notesSlide24.xml"/><Relationship Id="rId6" Type="http://schemas.openxmlformats.org/officeDocument/2006/relationships/image" Target="../media/image19.png"/><Relationship Id="rId1" Type="http://schemas.openxmlformats.org/officeDocument/2006/relationships/tags" Target="../tags/tag6.xml"/><Relationship Id="rId2" Type="http://schemas.openxmlformats.org/officeDocument/2006/relationships/tags" Target="../tags/tag7.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4" Type="http://schemas.openxmlformats.org/officeDocument/2006/relationships/image" Target="../media/image21.png"/><Relationship Id="rId5" Type="http://schemas.openxmlformats.org/officeDocument/2006/relationships/image" Target="../media/image22.png"/><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 Id="rId3" Type="http://schemas.openxmlformats.org/officeDocument/2006/relationships/image" Target="../media/image23.gi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4.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6.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3" Type="http://schemas.openxmlformats.org/officeDocument/2006/relationships/hyperlink" Target="http://www.browardprevention.org" TargetMode="External"/><Relationship Id="rId4" Type="http://schemas.openxmlformats.org/officeDocument/2006/relationships/image" Target="../media/image28.png"/><Relationship Id="rId5" Type="http://schemas.openxmlformats.org/officeDocument/2006/relationships/image" Target="../media/image3.png"/><Relationship Id="rId6" Type="http://schemas.openxmlformats.org/officeDocument/2006/relationships/image" Target="../media/image29.png"/><Relationship Id="rId1" Type="http://schemas.openxmlformats.org/officeDocument/2006/relationships/slideLayout" Target="../slideLayouts/slideLayout5.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p:cNvSpPr>
            <a:spLocks noGrp="1" noChangeArrowheads="1"/>
          </p:cNvSpPr>
          <p:nvPr>
            <p:ph type="title"/>
          </p:nvPr>
        </p:nvSpPr>
        <p:spPr>
          <a:xfrm>
            <a:off x="228600" y="2401998"/>
            <a:ext cx="8686800" cy="3988629"/>
          </a:xfrm>
          <a:extLst/>
        </p:spPr>
        <p:txBody>
          <a:bodyPr/>
          <a:lstStyle/>
          <a:p>
            <a:pPr eaLnBrk="1" hangingPunct="1">
              <a:defRPr/>
            </a:pPr>
            <a:r>
              <a:rPr lang="en-US" sz="4800" dirty="0">
                <a:solidFill>
                  <a:schemeClr val="bg2">
                    <a:lumMod val="50000"/>
                  </a:schemeClr>
                </a:solidFill>
                <a:latin typeface="Arial"/>
                <a:ea typeface="ＭＳ Ｐゴシック" charset="0"/>
                <a:cs typeface="Arial"/>
              </a:rPr>
              <a:t>Tier 1</a:t>
            </a:r>
            <a:br>
              <a:rPr lang="en-US" sz="4800" dirty="0">
                <a:solidFill>
                  <a:schemeClr val="bg2">
                    <a:lumMod val="50000"/>
                  </a:schemeClr>
                </a:solidFill>
                <a:latin typeface="Arial"/>
                <a:ea typeface="ＭＳ Ｐゴシック" charset="0"/>
                <a:cs typeface="Arial"/>
              </a:rPr>
            </a:br>
            <a:r>
              <a:rPr lang="en-US" sz="4800" dirty="0" smtClean="0">
                <a:solidFill>
                  <a:schemeClr val="bg2">
                    <a:lumMod val="50000"/>
                  </a:schemeClr>
                </a:solidFill>
                <a:latin typeface="Arial"/>
                <a:ea typeface="ＭＳ Ｐゴシック" charset="0"/>
                <a:cs typeface="Arial"/>
              </a:rPr>
              <a:t>Response to Intervention for Behavior (RtI:B)</a:t>
            </a:r>
            <a:br>
              <a:rPr lang="en-US" sz="4800" dirty="0" smtClean="0">
                <a:solidFill>
                  <a:schemeClr val="bg2">
                    <a:lumMod val="50000"/>
                  </a:schemeClr>
                </a:solidFill>
                <a:latin typeface="Arial"/>
                <a:ea typeface="ＭＳ Ｐゴシック" charset="0"/>
                <a:cs typeface="Arial"/>
              </a:rPr>
            </a:br>
            <a:r>
              <a:rPr lang="en-US" sz="1800" dirty="0">
                <a:solidFill>
                  <a:schemeClr val="bg2">
                    <a:lumMod val="50000"/>
                  </a:schemeClr>
                </a:solidFill>
                <a:latin typeface="Arial"/>
                <a:ea typeface="ＭＳ Ｐゴシック" charset="0"/>
                <a:cs typeface="Arial"/>
              </a:rPr>
              <a:t/>
            </a:r>
            <a:br>
              <a:rPr lang="en-US" sz="1800" dirty="0">
                <a:solidFill>
                  <a:schemeClr val="bg2">
                    <a:lumMod val="50000"/>
                  </a:schemeClr>
                </a:solidFill>
                <a:latin typeface="Arial"/>
                <a:ea typeface="ＭＳ Ｐゴシック" charset="0"/>
                <a:cs typeface="Arial"/>
              </a:rPr>
            </a:br>
            <a:r>
              <a:rPr lang="en-US" sz="4800" dirty="0" smtClean="0">
                <a:solidFill>
                  <a:schemeClr val="bg2">
                    <a:lumMod val="50000"/>
                  </a:schemeClr>
                </a:solidFill>
                <a:latin typeface="Arial"/>
                <a:ea typeface="ＭＳ Ｐゴシック" charset="0"/>
                <a:cs typeface="Arial"/>
              </a:rPr>
              <a:t/>
            </a:r>
            <a:br>
              <a:rPr lang="en-US" sz="4800" dirty="0" smtClean="0">
                <a:solidFill>
                  <a:schemeClr val="bg2">
                    <a:lumMod val="50000"/>
                  </a:schemeClr>
                </a:solidFill>
                <a:latin typeface="Arial"/>
                <a:ea typeface="ＭＳ Ｐゴシック" charset="0"/>
                <a:cs typeface="Arial"/>
              </a:rPr>
            </a:br>
            <a:r>
              <a:rPr lang="en-US" sz="4800" dirty="0" smtClean="0">
                <a:solidFill>
                  <a:schemeClr val="bg2">
                    <a:lumMod val="50000"/>
                  </a:schemeClr>
                </a:solidFill>
                <a:latin typeface="Arial"/>
                <a:ea typeface="ＭＳ Ｐゴシック" charset="0"/>
                <a:cs typeface="Arial"/>
              </a:rPr>
              <a:t/>
            </a:r>
            <a:br>
              <a:rPr lang="en-US" sz="4800" dirty="0" smtClean="0">
                <a:solidFill>
                  <a:schemeClr val="bg2">
                    <a:lumMod val="50000"/>
                  </a:schemeClr>
                </a:solidFill>
                <a:latin typeface="Arial"/>
                <a:ea typeface="ＭＳ Ｐゴシック" charset="0"/>
                <a:cs typeface="Arial"/>
              </a:rPr>
            </a:br>
            <a:r>
              <a:rPr lang="en-US" sz="1000" dirty="0" smtClean="0">
                <a:solidFill>
                  <a:schemeClr val="bg2">
                    <a:lumMod val="50000"/>
                  </a:schemeClr>
                </a:solidFill>
                <a:latin typeface="Arial"/>
                <a:ea typeface="ＭＳ Ｐゴシック" charset="0"/>
                <a:cs typeface="Arial"/>
              </a:rPr>
              <a:t/>
            </a:r>
            <a:br>
              <a:rPr lang="en-US" sz="1000" dirty="0" smtClean="0">
                <a:solidFill>
                  <a:schemeClr val="bg2">
                    <a:lumMod val="50000"/>
                  </a:schemeClr>
                </a:solidFill>
                <a:latin typeface="Arial"/>
                <a:ea typeface="ＭＳ Ｐゴシック" charset="0"/>
                <a:cs typeface="Arial"/>
              </a:rPr>
            </a:br>
            <a:r>
              <a:rPr lang="en-US" sz="3200" dirty="0" smtClean="0">
                <a:solidFill>
                  <a:schemeClr val="bg1">
                    <a:lumMod val="50000"/>
                  </a:schemeClr>
                </a:solidFill>
                <a:latin typeface="Arial"/>
                <a:ea typeface="ＭＳ Ｐゴシック" charset="0"/>
                <a:cs typeface="Arial"/>
              </a:rPr>
              <a:t>Addressing </a:t>
            </a:r>
            <a:r>
              <a:rPr lang="en-US" sz="3200" dirty="0">
                <a:solidFill>
                  <a:schemeClr val="bg1">
                    <a:lumMod val="50000"/>
                  </a:schemeClr>
                </a:solidFill>
                <a:latin typeface="Arial"/>
                <a:ea typeface="ＭＳ Ｐゴシック" charset="0"/>
                <a:cs typeface="Arial"/>
              </a:rPr>
              <a:t>the Behavior of </a:t>
            </a:r>
            <a:r>
              <a:rPr lang="en-US" sz="3200" i="1" dirty="0">
                <a:solidFill>
                  <a:schemeClr val="bg1">
                    <a:lumMod val="50000"/>
                  </a:schemeClr>
                </a:solidFill>
                <a:latin typeface="Arial"/>
                <a:ea typeface="ＭＳ Ｐゴシック" charset="0"/>
                <a:cs typeface="Arial"/>
              </a:rPr>
              <a:t>All </a:t>
            </a:r>
            <a:r>
              <a:rPr lang="en-US" sz="3200" dirty="0">
                <a:solidFill>
                  <a:schemeClr val="bg1">
                    <a:lumMod val="50000"/>
                  </a:schemeClr>
                </a:solidFill>
                <a:latin typeface="Arial"/>
                <a:ea typeface="ＭＳ Ｐゴシック" charset="0"/>
                <a:cs typeface="Arial"/>
              </a:rPr>
              <a:t>Students</a:t>
            </a:r>
            <a:br>
              <a:rPr lang="en-US" sz="3200" dirty="0">
                <a:solidFill>
                  <a:schemeClr val="bg1">
                    <a:lumMod val="50000"/>
                  </a:schemeClr>
                </a:solidFill>
                <a:latin typeface="Arial"/>
                <a:ea typeface="ＭＳ Ｐゴシック" charset="0"/>
                <a:cs typeface="Arial"/>
              </a:rPr>
            </a:br>
            <a:r>
              <a:rPr lang="en-US" sz="3200" i="1" dirty="0">
                <a:solidFill>
                  <a:schemeClr val="bg1">
                    <a:lumMod val="50000"/>
                  </a:schemeClr>
                </a:solidFill>
                <a:latin typeface="Arial"/>
                <a:ea typeface="ＭＳ Ｐゴシック" charset="0"/>
                <a:cs typeface="Arial"/>
              </a:rPr>
              <a:t/>
            </a:r>
            <a:br>
              <a:rPr lang="en-US" sz="3200" i="1" dirty="0">
                <a:solidFill>
                  <a:schemeClr val="bg1">
                    <a:lumMod val="50000"/>
                  </a:schemeClr>
                </a:solidFill>
                <a:latin typeface="Arial"/>
                <a:ea typeface="ＭＳ Ｐゴシック" charset="0"/>
                <a:cs typeface="Arial"/>
              </a:rPr>
            </a:br>
            <a:endParaRPr lang="en-US" sz="3200" dirty="0">
              <a:solidFill>
                <a:srgbClr val="7F7F7F"/>
              </a:solidFill>
              <a:latin typeface="Arial"/>
              <a:ea typeface="ＭＳ Ｐゴシック" charset="0"/>
              <a:cs typeface="Arial"/>
            </a:endParaRPr>
          </a:p>
        </p:txBody>
      </p:sp>
      <p:pic>
        <p:nvPicPr>
          <p:cNvPr id="2" name="Picture 1" descr="RtIB-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37394" y="3143732"/>
            <a:ext cx="2159099" cy="1464978"/>
          </a:xfrm>
          <a:prstGeom prst="rect">
            <a:avLst/>
          </a:prstGeom>
        </p:spPr>
      </p:pic>
    </p:spTree>
    <p:extLst>
      <p:ext uri="{BB962C8B-B14F-4D97-AF65-F5344CB8AC3E}">
        <p14:creationId xmlns:p14="http://schemas.microsoft.com/office/powerpoint/2010/main" val="1989102458"/>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sz="4400" dirty="0" smtClean="0">
                <a:latin typeface="Arial"/>
                <a:cs typeface="Arial"/>
              </a:rPr>
              <a:t>District </a:t>
            </a:r>
            <a:r>
              <a:rPr lang="en-US" sz="4400" dirty="0" err="1" smtClean="0">
                <a:latin typeface="Arial"/>
                <a:cs typeface="Arial"/>
              </a:rPr>
              <a:t>RtI:B</a:t>
            </a:r>
            <a:r>
              <a:rPr lang="en-US" sz="4400" dirty="0" smtClean="0">
                <a:latin typeface="Arial"/>
                <a:cs typeface="Arial"/>
              </a:rPr>
              <a:t> Mission Statement </a:t>
            </a:r>
            <a:endParaRPr lang="en-US" sz="4400" dirty="0">
              <a:latin typeface="Arial"/>
              <a:cs typeface="Arial"/>
            </a:endParaRPr>
          </a:p>
        </p:txBody>
      </p:sp>
      <p:sp>
        <p:nvSpPr>
          <p:cNvPr id="3" name="Content Placeholder 2"/>
          <p:cNvSpPr>
            <a:spLocks noGrp="1"/>
          </p:cNvSpPr>
          <p:nvPr>
            <p:ph idx="1"/>
          </p:nvPr>
        </p:nvSpPr>
        <p:spPr/>
        <p:txBody>
          <a:bodyPr/>
          <a:lstStyle/>
          <a:p>
            <a:pPr marL="0" indent="0">
              <a:spcBef>
                <a:spcPts val="600"/>
              </a:spcBef>
              <a:buNone/>
              <a:defRPr/>
            </a:pPr>
            <a:r>
              <a:rPr lang="en-US" sz="2800" b="1" dirty="0">
                <a:solidFill>
                  <a:schemeClr val="bg2">
                    <a:lumMod val="50000"/>
                  </a:schemeClr>
                </a:solidFill>
                <a:latin typeface="Arial"/>
                <a:cs typeface="Arial"/>
              </a:rPr>
              <a:t>Tier 1 Training </a:t>
            </a:r>
            <a:r>
              <a:rPr lang="en-US" sz="2800" b="1" dirty="0">
                <a:solidFill>
                  <a:srgbClr val="577293"/>
                </a:solidFill>
                <a:latin typeface="Arial"/>
                <a:cs typeface="Arial"/>
              </a:rPr>
              <a:t>Across Broward</a:t>
            </a:r>
          </a:p>
          <a:p>
            <a:pPr marL="0" indent="0">
              <a:spcBef>
                <a:spcPts val="600"/>
              </a:spcBef>
              <a:buNone/>
              <a:defRPr/>
            </a:pPr>
            <a:endParaRPr lang="en-US" sz="2800" dirty="0">
              <a:solidFill>
                <a:srgbClr val="003A74"/>
              </a:solidFill>
              <a:latin typeface="Arial"/>
              <a:cs typeface="Arial"/>
            </a:endParaRPr>
          </a:p>
          <a:p>
            <a:pPr marL="0" indent="0" algn="just">
              <a:lnSpc>
                <a:spcPct val="120000"/>
              </a:lnSpc>
              <a:spcBef>
                <a:spcPts val="0"/>
              </a:spcBef>
              <a:buNone/>
              <a:defRPr/>
            </a:pPr>
            <a:r>
              <a:rPr lang="en-US" dirty="0">
                <a:latin typeface="Arial"/>
                <a:ea typeface="ＭＳ Ｐゴシック" charset="0"/>
                <a:cs typeface="Arial"/>
              </a:rPr>
              <a:t>To assist </a:t>
            </a:r>
            <a:r>
              <a:rPr lang="en-US" dirty="0" err="1">
                <a:latin typeface="Arial"/>
                <a:ea typeface="ＭＳ Ｐゴシック" charset="0"/>
                <a:cs typeface="Arial"/>
              </a:rPr>
              <a:t>RtI:B</a:t>
            </a:r>
            <a:r>
              <a:rPr lang="en-US" dirty="0">
                <a:latin typeface="Arial"/>
                <a:ea typeface="ＭＳ Ｐゴシック" charset="0"/>
                <a:cs typeface="Arial"/>
              </a:rPr>
              <a:t> teams in developing new, positively-oriented strategies that are grounded in research </a:t>
            </a:r>
            <a:r>
              <a:rPr lang="en-US" dirty="0" smtClean="0">
                <a:latin typeface="Arial"/>
                <a:ea typeface="ＭＳ Ｐゴシック" charset="0"/>
                <a:cs typeface="Arial"/>
              </a:rPr>
              <a:t>and </a:t>
            </a:r>
            <a:r>
              <a:rPr lang="en-US" dirty="0">
                <a:latin typeface="Arial"/>
                <a:ea typeface="ＭＳ Ｐゴシック" charset="0"/>
                <a:cs typeface="Arial"/>
              </a:rPr>
              <a:t>support at-risk students while helping ALL students become more successful learners and leaders.</a:t>
            </a:r>
            <a:endParaRPr lang="en-US" dirty="0">
              <a:latin typeface="Arial"/>
              <a:cs typeface="Arial"/>
            </a:endParaRPr>
          </a:p>
          <a:p>
            <a:pPr marL="0" indent="0">
              <a:buNone/>
            </a:pPr>
            <a:endParaRPr lang="en-US" dirty="0"/>
          </a:p>
        </p:txBody>
      </p:sp>
    </p:spTree>
    <p:extLst>
      <p:ext uri="{BB962C8B-B14F-4D97-AF65-F5344CB8AC3E}">
        <p14:creationId xmlns:p14="http://schemas.microsoft.com/office/powerpoint/2010/main" val="1531379025"/>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3"/>
          <p:cNvSpPr>
            <a:spLocks noGrp="1"/>
          </p:cNvSpPr>
          <p:nvPr>
            <p:ph type="title"/>
          </p:nvPr>
        </p:nvSpPr>
        <p:spPr>
          <a:xfrm>
            <a:off x="457200" y="326571"/>
            <a:ext cx="8229600" cy="1444853"/>
          </a:xfrm>
        </p:spPr>
        <p:txBody>
          <a:bodyPr/>
          <a:lstStyle/>
          <a:p>
            <a:pPr eaLnBrk="1" hangingPunct="1">
              <a:defRPr/>
            </a:pPr>
            <a:r>
              <a:rPr lang="en-US" sz="3600" dirty="0" smtClean="0">
                <a:latin typeface="Arial"/>
                <a:ea typeface="ＭＳ Ｐゴシック" charset="0"/>
                <a:cs typeface="Arial"/>
              </a:rPr>
              <a:t>Response to Intervention for Behavior</a:t>
            </a:r>
            <a:br>
              <a:rPr lang="en-US" sz="3600" dirty="0" smtClean="0">
                <a:latin typeface="Arial"/>
                <a:ea typeface="ＭＳ Ｐゴシック" charset="0"/>
                <a:cs typeface="Arial"/>
              </a:rPr>
            </a:br>
            <a:r>
              <a:rPr lang="en-US" sz="3600" dirty="0" smtClean="0">
                <a:latin typeface="Arial"/>
                <a:ea typeface="ＭＳ Ｐゴシック" charset="0"/>
                <a:cs typeface="Arial"/>
              </a:rPr>
              <a:t>RtI:B Webinar Series</a:t>
            </a:r>
            <a:endParaRPr lang="en-US" sz="3600" dirty="0">
              <a:latin typeface="Arial"/>
              <a:ea typeface="ＭＳ Ｐゴシック" charset="0"/>
              <a:cs typeface="Arial"/>
            </a:endParaRPr>
          </a:p>
        </p:txBody>
      </p:sp>
      <p:sp>
        <p:nvSpPr>
          <p:cNvPr id="32771" name="Content Placeholder 4"/>
          <p:cNvSpPr>
            <a:spLocks noGrp="1"/>
          </p:cNvSpPr>
          <p:nvPr>
            <p:ph idx="1"/>
          </p:nvPr>
        </p:nvSpPr>
        <p:spPr>
          <a:xfrm>
            <a:off x="696259" y="2177143"/>
            <a:ext cx="7696200" cy="3918857"/>
          </a:xfrm>
        </p:spPr>
        <p:txBody>
          <a:bodyPr>
            <a:normAutofit/>
          </a:bodyPr>
          <a:lstStyle/>
          <a:p>
            <a:pPr marL="0" indent="0" algn="ctr">
              <a:buNone/>
              <a:defRPr/>
            </a:pPr>
            <a:r>
              <a:rPr lang="en-US" b="1" dirty="0" smtClean="0">
                <a:solidFill>
                  <a:srgbClr val="234271"/>
                </a:solidFill>
                <a:latin typeface="Arial"/>
                <a:ea typeface="ＭＳ Ｐゴシック" charset="0"/>
                <a:cs typeface="Arial"/>
              </a:rPr>
              <a:t>Training Opportunity:</a:t>
            </a:r>
            <a:endParaRPr lang="en-US" b="1" dirty="0">
              <a:solidFill>
                <a:srgbClr val="234271"/>
              </a:solidFill>
              <a:latin typeface="Arial"/>
              <a:ea typeface="ＭＳ Ｐゴシック" charset="0"/>
              <a:cs typeface="Arial"/>
            </a:endParaRPr>
          </a:p>
          <a:p>
            <a:pPr marL="400050" lvl="1" indent="0">
              <a:buNone/>
              <a:defRPr/>
            </a:pPr>
            <a:r>
              <a:rPr lang="en-US" sz="2400" dirty="0" smtClean="0">
                <a:latin typeface="Arial"/>
                <a:ea typeface="ＭＳ Ｐゴシック" charset="0"/>
                <a:cs typeface="Arial"/>
              </a:rPr>
              <a:t>       To review all 10 critical </a:t>
            </a:r>
            <a:r>
              <a:rPr lang="en-US" sz="2400" dirty="0">
                <a:latin typeface="Arial"/>
                <a:ea typeface="ＭＳ Ｐゴシック" charset="0"/>
                <a:cs typeface="Arial"/>
              </a:rPr>
              <a:t>elements of Tier </a:t>
            </a:r>
            <a:r>
              <a:rPr lang="en-US" sz="2400" dirty="0" smtClean="0">
                <a:latin typeface="Arial"/>
                <a:ea typeface="ＭＳ Ｐゴシック" charset="0"/>
                <a:cs typeface="Arial"/>
              </a:rPr>
              <a:t>1 </a:t>
            </a:r>
          </a:p>
          <a:p>
            <a:pPr marL="400050" lvl="1" indent="0">
              <a:buNone/>
              <a:defRPr/>
            </a:pPr>
            <a:r>
              <a:rPr lang="en-US" sz="2400" dirty="0" smtClean="0">
                <a:latin typeface="Arial"/>
                <a:ea typeface="ＭＳ Ｐゴシック" charset="0"/>
                <a:cs typeface="Arial"/>
              </a:rPr>
              <a:t>      Behavior Curriculum via monthly webinars</a:t>
            </a:r>
          </a:p>
          <a:p>
            <a:pPr marL="400050" lvl="1" indent="0">
              <a:buNone/>
              <a:defRPr/>
            </a:pPr>
            <a:endParaRPr lang="en-US" sz="2400" dirty="0">
              <a:solidFill>
                <a:schemeClr val="tx2">
                  <a:lumMod val="75000"/>
                </a:schemeClr>
              </a:solidFill>
              <a:latin typeface="Arial"/>
              <a:ea typeface="ＭＳ Ｐゴシック" charset="0"/>
              <a:cs typeface="Arial"/>
            </a:endParaRPr>
          </a:p>
          <a:p>
            <a:pPr marL="400050" lvl="1" indent="0" algn="ctr">
              <a:buNone/>
              <a:defRPr/>
            </a:pPr>
            <a:r>
              <a:rPr lang="en-US" sz="2600" b="1" dirty="0" smtClean="0">
                <a:solidFill>
                  <a:srgbClr val="234271"/>
                </a:solidFill>
                <a:latin typeface="Arial"/>
                <a:ea typeface="ＭＳ Ｐゴシック" charset="0"/>
                <a:cs typeface="Arial"/>
              </a:rPr>
              <a:t>Today’s Webinar:</a:t>
            </a:r>
          </a:p>
          <a:p>
            <a:pPr marL="400050" lvl="1" indent="0" algn="ctr">
              <a:buNone/>
              <a:defRPr/>
            </a:pPr>
            <a:r>
              <a:rPr lang="en-US" sz="2600" dirty="0" smtClean="0">
                <a:latin typeface="Arial"/>
                <a:ea typeface="ＭＳ Ｐゴシック" charset="0"/>
                <a:cs typeface="Arial"/>
              </a:rPr>
              <a:t>Critical Element #2</a:t>
            </a:r>
          </a:p>
          <a:p>
            <a:pPr marL="400050" lvl="1" indent="0" algn="ctr">
              <a:buNone/>
              <a:defRPr/>
            </a:pPr>
            <a:r>
              <a:rPr lang="en-US" sz="2600" dirty="0" smtClean="0">
                <a:latin typeface="Arial"/>
                <a:ea typeface="ＭＳ Ｐゴシック" charset="0"/>
                <a:cs typeface="Arial"/>
              </a:rPr>
              <a:t>Faculty Commitment </a:t>
            </a:r>
          </a:p>
          <a:p>
            <a:pPr marL="400050" lvl="1" indent="0" eaLnBrk="1" hangingPunct="1">
              <a:buNone/>
              <a:defRPr/>
            </a:pPr>
            <a:endParaRPr lang="en-US" sz="2400" dirty="0" smtClean="0">
              <a:ea typeface="ＭＳ Ｐゴシック" charset="0"/>
              <a:cs typeface="Arial" charset="0"/>
            </a:endParaRPr>
          </a:p>
          <a:p>
            <a:pPr marL="400050" lvl="1" indent="0" eaLnBrk="1" hangingPunct="1">
              <a:buNone/>
              <a:defRPr/>
            </a:pPr>
            <a:endParaRPr lang="en-US" sz="2400" dirty="0" smtClean="0">
              <a:ea typeface="ＭＳ Ｐゴシック" charset="0"/>
              <a:cs typeface="Arial" charset="0"/>
            </a:endParaRPr>
          </a:p>
          <a:p>
            <a:pPr marL="400050" lvl="1" indent="0">
              <a:buNone/>
              <a:defRPr/>
            </a:pPr>
            <a:endParaRPr lang="en-US" sz="2400" dirty="0">
              <a:ea typeface="ＭＳ Ｐゴシック" charset="0"/>
              <a:cs typeface="Arial" charset="0"/>
            </a:endParaRPr>
          </a:p>
          <a:p>
            <a:pPr eaLnBrk="1" hangingPunct="1">
              <a:defRPr/>
            </a:pPr>
            <a:endParaRPr lang="en-US" dirty="0">
              <a:ea typeface="ＭＳ Ｐゴシック" charset="0"/>
              <a:cs typeface="+mn-cs"/>
            </a:endParaRPr>
          </a:p>
        </p:txBody>
      </p:sp>
      <p:sp>
        <p:nvSpPr>
          <p:cNvPr id="5" name="TextBox 4"/>
          <p:cNvSpPr txBox="1"/>
          <p:nvPr/>
        </p:nvSpPr>
        <p:spPr>
          <a:xfrm rot="21151683">
            <a:off x="359880" y="3956337"/>
            <a:ext cx="2423381" cy="1754327"/>
          </a:xfrm>
          <a:prstGeom prst="rect">
            <a:avLst/>
          </a:prstGeom>
          <a:solidFill>
            <a:schemeClr val="bg2"/>
          </a:solidFill>
          <a:ln w="38100">
            <a:solidFill>
              <a:schemeClr val="tx2"/>
            </a:solidFill>
            <a:prstDash val="dash"/>
          </a:ln>
        </p:spPr>
        <p:txBody>
          <a:bodyPr wrap="square" rtlCol="0" anchor="ctr" anchorCtr="0">
            <a:spAutoFit/>
          </a:bodyPr>
          <a:lstStyle/>
          <a:p>
            <a:pPr algn="ctr"/>
            <a:endParaRPr lang="en-US" sz="1000" dirty="0" smtClean="0">
              <a:solidFill>
                <a:srgbClr val="577293"/>
              </a:solidFill>
              <a:latin typeface="Arial" charset="0"/>
              <a:ea typeface="ＭＳ Ｐゴシック" charset="0"/>
              <a:cs typeface="Arial" charset="0"/>
            </a:endParaRPr>
          </a:p>
          <a:p>
            <a:pPr algn="ctr"/>
            <a:r>
              <a:rPr lang="en-US" sz="2200" dirty="0" smtClean="0">
                <a:solidFill>
                  <a:srgbClr val="577293"/>
                </a:solidFill>
                <a:latin typeface="Arial" charset="0"/>
                <a:ea typeface="ＭＳ Ｐゴシック" charset="0"/>
                <a:cs typeface="Arial" charset="0"/>
              </a:rPr>
              <a:t>Resource</a:t>
            </a:r>
            <a:r>
              <a:rPr lang="en-US" sz="2200" dirty="0">
                <a:solidFill>
                  <a:schemeClr val="bg1">
                    <a:lumMod val="50000"/>
                  </a:schemeClr>
                </a:solidFill>
                <a:latin typeface="Arial" charset="0"/>
                <a:ea typeface="ＭＳ Ｐゴシック" charset="0"/>
                <a:cs typeface="Arial" charset="0"/>
              </a:rPr>
              <a:t>: </a:t>
            </a:r>
            <a:r>
              <a:rPr lang="en-US" sz="2200" dirty="0" smtClean="0">
                <a:solidFill>
                  <a:schemeClr val="bg1">
                    <a:lumMod val="50000"/>
                  </a:schemeClr>
                </a:solidFill>
                <a:latin typeface="Arial" charset="0"/>
                <a:ea typeface="ＭＳ Ｐゴシック" charset="0"/>
                <a:cs typeface="Arial" charset="0"/>
              </a:rPr>
              <a:t>‘Webinar Schedule’ in Attachments</a:t>
            </a:r>
          </a:p>
          <a:p>
            <a:pPr algn="ctr"/>
            <a:endParaRPr lang="en-US" sz="1000" dirty="0">
              <a:solidFill>
                <a:srgbClr val="7F7F7F"/>
              </a:solidFill>
              <a:latin typeface="Arial" charset="0"/>
              <a:ea typeface="ＭＳ Ｐゴシック" charset="0"/>
              <a:cs typeface="Arial" charset="0"/>
            </a:endParaRPr>
          </a:p>
        </p:txBody>
      </p:sp>
    </p:spTree>
    <p:extLst>
      <p:ext uri="{BB962C8B-B14F-4D97-AF65-F5344CB8AC3E}">
        <p14:creationId xmlns:p14="http://schemas.microsoft.com/office/powerpoint/2010/main" val="246331423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sz="4300" dirty="0" err="1" smtClean="0">
                <a:latin typeface="Arial"/>
                <a:cs typeface="Arial"/>
              </a:rPr>
              <a:t>RtI:B</a:t>
            </a:r>
            <a:r>
              <a:rPr lang="en-US" sz="4300" dirty="0" smtClean="0">
                <a:latin typeface="Arial"/>
                <a:cs typeface="Arial"/>
              </a:rPr>
              <a:t> Tier 1 Ten Critical Elements</a:t>
            </a:r>
            <a:endParaRPr lang="en-US" sz="4300" dirty="0">
              <a:latin typeface="Arial"/>
              <a:cs typeface="Arial"/>
            </a:endParaRPr>
          </a:p>
        </p:txBody>
      </p:sp>
      <p:sp>
        <p:nvSpPr>
          <p:cNvPr id="3" name="Content Placeholder 2"/>
          <p:cNvSpPr>
            <a:spLocks noGrp="1"/>
          </p:cNvSpPr>
          <p:nvPr>
            <p:ph idx="1"/>
          </p:nvPr>
        </p:nvSpPr>
        <p:spPr/>
        <p:txBody>
          <a:bodyPr>
            <a:normAutofit/>
          </a:bodyPr>
          <a:lstStyle/>
          <a:p>
            <a:pPr marL="514350" indent="-514350">
              <a:lnSpc>
                <a:spcPct val="90000"/>
              </a:lnSpc>
              <a:buFont typeface="Century Gothic" charset="0"/>
              <a:buAutoNum type="arabicPeriod"/>
              <a:defRPr/>
            </a:pPr>
            <a:r>
              <a:rPr lang="en-US" dirty="0" err="1">
                <a:solidFill>
                  <a:srgbClr val="7F7F7F"/>
                </a:solidFill>
                <a:latin typeface="Arial" charset="0"/>
                <a:ea typeface="ＭＳ Ｐゴシック" charset="0"/>
                <a:cs typeface="Arial" charset="0"/>
              </a:rPr>
              <a:t>RtI:B</a:t>
            </a:r>
            <a:r>
              <a:rPr lang="en-US" dirty="0">
                <a:solidFill>
                  <a:srgbClr val="7F7F7F"/>
                </a:solidFill>
                <a:latin typeface="Arial" charset="0"/>
                <a:ea typeface="ＭＳ Ｐゴシック" charset="0"/>
                <a:cs typeface="Arial" charset="0"/>
              </a:rPr>
              <a:t> Team, Administrative Support</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Faculty </a:t>
            </a:r>
            <a:r>
              <a:rPr lang="en-US" dirty="0" smtClean="0">
                <a:solidFill>
                  <a:srgbClr val="7F7F7F"/>
                </a:solidFill>
                <a:latin typeface="Arial" charset="0"/>
                <a:ea typeface="ＭＳ Ｐゴシック" charset="0"/>
                <a:cs typeface="Arial" charset="0"/>
              </a:rPr>
              <a:t>Commitment</a:t>
            </a:r>
          </a:p>
          <a:p>
            <a:pPr marL="514350" indent="-514350">
              <a:lnSpc>
                <a:spcPct val="90000"/>
              </a:lnSpc>
              <a:buFont typeface="Century Gothic" charset="0"/>
              <a:buAutoNum type="arabicPeriod"/>
              <a:defRPr/>
            </a:pPr>
            <a:r>
              <a:rPr lang="en-US" dirty="0" smtClean="0">
                <a:solidFill>
                  <a:srgbClr val="7F7F7F"/>
                </a:solidFill>
                <a:latin typeface="Arial" charset="0"/>
                <a:ea typeface="ＭＳ Ｐゴシック" charset="0"/>
                <a:cs typeface="Arial" charset="0"/>
              </a:rPr>
              <a:t>Effective </a:t>
            </a:r>
            <a:r>
              <a:rPr lang="en-US" dirty="0">
                <a:solidFill>
                  <a:srgbClr val="7F7F7F"/>
                </a:solidFill>
                <a:latin typeface="Arial" charset="0"/>
                <a:ea typeface="ＭＳ Ｐゴシック" charset="0"/>
                <a:cs typeface="Arial" charset="0"/>
              </a:rPr>
              <a:t>Procedures for Discipline </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Data Entry &amp; Analysis</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Expectations &amp; Rules</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Reward/Recognition Program</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Lesson Plans for Teaching Behavior</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Implementation Plan</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Classroom PBS Systems (CHAMPs)</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Evaluation</a:t>
            </a:r>
          </a:p>
          <a:p>
            <a:pPr marL="0" indent="0">
              <a:lnSpc>
                <a:spcPct val="90000"/>
              </a:lnSpc>
              <a:buNone/>
              <a:defRPr/>
            </a:pPr>
            <a:endParaRPr lang="en-US" sz="1000" dirty="0">
              <a:solidFill>
                <a:srgbClr val="7F7F7F"/>
              </a:solidFill>
              <a:latin typeface="Arial" charset="0"/>
              <a:ea typeface="ＭＳ Ｐゴシック" charset="0"/>
              <a:cs typeface="Arial" charset="0"/>
            </a:endParaRPr>
          </a:p>
          <a:p>
            <a:pPr marL="0" indent="0">
              <a:buNone/>
            </a:pPr>
            <a:endParaRPr lang="en-US" dirty="0"/>
          </a:p>
        </p:txBody>
      </p:sp>
      <p:sp>
        <p:nvSpPr>
          <p:cNvPr id="6" name="TextBox 5"/>
          <p:cNvSpPr txBox="1"/>
          <p:nvPr/>
        </p:nvSpPr>
        <p:spPr>
          <a:xfrm>
            <a:off x="3884708" y="1807882"/>
            <a:ext cx="866589" cy="646331"/>
          </a:xfrm>
          <a:prstGeom prst="rect">
            <a:avLst/>
          </a:prstGeom>
          <a:noFill/>
        </p:spPr>
        <p:txBody>
          <a:bodyPr wrap="square" rtlCol="0">
            <a:spAutoFit/>
          </a:bodyPr>
          <a:lstStyle/>
          <a:p>
            <a:r>
              <a:rPr lang="en-US" sz="3600" dirty="0" smtClean="0">
                <a:solidFill>
                  <a:srgbClr val="FF6600"/>
                </a:solidFill>
                <a:latin typeface="Wingdings"/>
                <a:ea typeface="Wingdings"/>
                <a:cs typeface="Wingdings"/>
              </a:rPr>
              <a:t></a:t>
            </a:r>
            <a:endParaRPr lang="en-US" sz="3600" dirty="0">
              <a:solidFill>
                <a:srgbClr val="FF6600"/>
              </a:solidFill>
              <a:latin typeface="Arial" charset="0"/>
              <a:ea typeface="ＭＳ Ｐゴシック" charset="0"/>
              <a:cs typeface="Arial" charset="0"/>
            </a:endParaRPr>
          </a:p>
        </p:txBody>
      </p:sp>
      <p:sp>
        <p:nvSpPr>
          <p:cNvPr id="4" name="TextBox 3"/>
          <p:cNvSpPr txBox="1"/>
          <p:nvPr/>
        </p:nvSpPr>
        <p:spPr>
          <a:xfrm rot="488867">
            <a:off x="6002959" y="2444031"/>
            <a:ext cx="2740213" cy="1415772"/>
          </a:xfrm>
          <a:prstGeom prst="rect">
            <a:avLst/>
          </a:prstGeom>
          <a:solidFill>
            <a:schemeClr val="bg2"/>
          </a:solidFill>
          <a:ln w="38100">
            <a:solidFill>
              <a:schemeClr val="tx2"/>
            </a:solidFill>
            <a:prstDash val="dash"/>
          </a:ln>
        </p:spPr>
        <p:txBody>
          <a:bodyPr wrap="square" rtlCol="0" anchor="ctr" anchorCtr="0">
            <a:spAutoFit/>
          </a:bodyPr>
          <a:lstStyle/>
          <a:p>
            <a:pPr algn="ctr"/>
            <a:endParaRPr lang="en-US" sz="1000" dirty="0" smtClean="0">
              <a:solidFill>
                <a:srgbClr val="577293"/>
              </a:solidFill>
              <a:latin typeface="Arial" charset="0"/>
              <a:ea typeface="ＭＳ Ｐゴシック" charset="0"/>
              <a:cs typeface="Arial" charset="0"/>
            </a:endParaRPr>
          </a:p>
          <a:p>
            <a:pPr algn="ctr"/>
            <a:r>
              <a:rPr lang="en-US" sz="2200" dirty="0" smtClean="0">
                <a:solidFill>
                  <a:srgbClr val="577293"/>
                </a:solidFill>
                <a:latin typeface="Arial" charset="0"/>
                <a:ea typeface="ＭＳ Ｐゴシック" charset="0"/>
                <a:cs typeface="Arial" charset="0"/>
              </a:rPr>
              <a:t>Resource</a:t>
            </a:r>
            <a:r>
              <a:rPr lang="en-US" sz="2200" dirty="0">
                <a:solidFill>
                  <a:schemeClr val="bg1">
                    <a:lumMod val="50000"/>
                  </a:schemeClr>
                </a:solidFill>
                <a:latin typeface="Arial" charset="0"/>
                <a:ea typeface="ＭＳ Ｐゴシック" charset="0"/>
                <a:cs typeface="Arial" charset="0"/>
              </a:rPr>
              <a:t>: See ‘10 Critical Elements in attachments</a:t>
            </a:r>
            <a:r>
              <a:rPr lang="en-US" sz="2200" dirty="0" smtClean="0">
                <a:solidFill>
                  <a:schemeClr val="bg1">
                    <a:lumMod val="50000"/>
                  </a:schemeClr>
                </a:solidFill>
                <a:latin typeface="Arial" charset="0"/>
                <a:ea typeface="ＭＳ Ｐゴシック" charset="0"/>
                <a:cs typeface="Arial" charset="0"/>
              </a:rPr>
              <a:t>’</a:t>
            </a:r>
          </a:p>
          <a:p>
            <a:pPr algn="ctr"/>
            <a:endParaRPr lang="en-US" sz="1000" dirty="0">
              <a:solidFill>
                <a:srgbClr val="7F7F7F"/>
              </a:solidFill>
              <a:latin typeface="Arial" charset="0"/>
              <a:ea typeface="ＭＳ Ｐゴシック" charset="0"/>
              <a:cs typeface="Arial" charset="0"/>
            </a:endParaRPr>
          </a:p>
        </p:txBody>
      </p:sp>
    </p:spTree>
    <p:extLst>
      <p:ext uri="{BB962C8B-B14F-4D97-AF65-F5344CB8AC3E}">
        <p14:creationId xmlns:p14="http://schemas.microsoft.com/office/powerpoint/2010/main" val="116607809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sz="4400" dirty="0" smtClean="0">
                <a:latin typeface="Arial"/>
                <a:cs typeface="Arial"/>
              </a:rPr>
              <a:t>Faculty Commitment</a:t>
            </a:r>
            <a:endParaRPr lang="en-US" sz="4400" dirty="0">
              <a:latin typeface="Arial"/>
              <a:cs typeface="Arial"/>
            </a:endParaRPr>
          </a:p>
        </p:txBody>
      </p:sp>
      <p:sp>
        <p:nvSpPr>
          <p:cNvPr id="3" name="Content Placeholder 2"/>
          <p:cNvSpPr>
            <a:spLocks noGrp="1"/>
          </p:cNvSpPr>
          <p:nvPr>
            <p:ph idx="1"/>
          </p:nvPr>
        </p:nvSpPr>
        <p:spPr/>
        <p:txBody>
          <a:bodyPr>
            <a:normAutofit fontScale="92500"/>
          </a:bodyPr>
          <a:lstStyle/>
          <a:p>
            <a:pPr marL="57150" indent="0">
              <a:spcBef>
                <a:spcPts val="0"/>
              </a:spcBef>
              <a:spcAft>
                <a:spcPts val="600"/>
              </a:spcAft>
              <a:buNone/>
            </a:pPr>
            <a:r>
              <a:rPr lang="en-US" sz="2600" b="1" dirty="0" smtClean="0">
                <a:latin typeface="Arial"/>
                <a:cs typeface="Arial"/>
              </a:rPr>
              <a:t>Definition: </a:t>
            </a:r>
            <a:r>
              <a:rPr lang="en-US" dirty="0" smtClean="0">
                <a:latin typeface="Arial"/>
                <a:cs typeface="Arial"/>
              </a:rPr>
              <a:t>Open </a:t>
            </a:r>
            <a:r>
              <a:rPr lang="en-US" dirty="0">
                <a:latin typeface="Arial"/>
                <a:cs typeface="Arial"/>
              </a:rPr>
              <a:t>and honest communication is established among stakeholders to secure buy-in commitment to </a:t>
            </a:r>
            <a:r>
              <a:rPr lang="en-US" dirty="0" smtClean="0">
                <a:latin typeface="Arial"/>
                <a:cs typeface="Arial"/>
              </a:rPr>
              <a:t>change</a:t>
            </a:r>
          </a:p>
          <a:p>
            <a:pPr marL="57150" indent="0">
              <a:spcBef>
                <a:spcPts val="0"/>
              </a:spcBef>
              <a:spcAft>
                <a:spcPts val="600"/>
              </a:spcAft>
              <a:buNone/>
            </a:pPr>
            <a:endParaRPr lang="en-US" b="1" dirty="0" smtClean="0">
              <a:latin typeface="Arial"/>
              <a:cs typeface="Arial"/>
            </a:endParaRPr>
          </a:p>
          <a:p>
            <a:pPr marL="57150" indent="0">
              <a:spcBef>
                <a:spcPts val="0"/>
              </a:spcBef>
              <a:spcAft>
                <a:spcPts val="600"/>
              </a:spcAft>
              <a:buNone/>
            </a:pPr>
            <a:r>
              <a:rPr lang="en-US" b="1" dirty="0" smtClean="0">
                <a:latin typeface="Arial"/>
                <a:cs typeface="Arial"/>
              </a:rPr>
              <a:t>Purpose</a:t>
            </a:r>
            <a:r>
              <a:rPr lang="en-US" b="1" dirty="0">
                <a:latin typeface="Arial"/>
                <a:cs typeface="Arial"/>
              </a:rPr>
              <a:t>: </a:t>
            </a:r>
            <a:r>
              <a:rPr lang="en-US" dirty="0" smtClean="0">
                <a:latin typeface="Arial"/>
                <a:cs typeface="Arial"/>
              </a:rPr>
              <a:t>Prepare </a:t>
            </a:r>
            <a:r>
              <a:rPr lang="en-US" dirty="0">
                <a:latin typeface="Arial"/>
                <a:cs typeface="Arial"/>
              </a:rPr>
              <a:t>and plan for facilitating</a:t>
            </a:r>
            <a:br>
              <a:rPr lang="en-US" dirty="0">
                <a:latin typeface="Arial"/>
                <a:cs typeface="Arial"/>
              </a:rPr>
            </a:br>
            <a:r>
              <a:rPr lang="en-US" dirty="0">
                <a:latin typeface="Arial"/>
                <a:cs typeface="Arial"/>
              </a:rPr>
              <a:t>implementation of Faculty </a:t>
            </a:r>
            <a:r>
              <a:rPr lang="en-US" dirty="0" smtClean="0">
                <a:latin typeface="Arial"/>
                <a:cs typeface="Arial"/>
              </a:rPr>
              <a:t>Commitment</a:t>
            </a:r>
            <a:endParaRPr lang="en-US" sz="1900" b="1" dirty="0">
              <a:latin typeface="Arial"/>
              <a:cs typeface="Arial"/>
            </a:endParaRPr>
          </a:p>
          <a:p>
            <a:pPr marL="57150" indent="0">
              <a:spcBef>
                <a:spcPts val="0"/>
              </a:spcBef>
              <a:spcAft>
                <a:spcPts val="600"/>
              </a:spcAft>
              <a:buNone/>
            </a:pPr>
            <a:endParaRPr lang="en-US" sz="1900" b="1" dirty="0">
              <a:latin typeface="Arial"/>
              <a:cs typeface="Arial"/>
            </a:endParaRPr>
          </a:p>
          <a:p>
            <a:pPr marL="57150" indent="0">
              <a:spcBef>
                <a:spcPts val="0"/>
              </a:spcBef>
              <a:spcAft>
                <a:spcPts val="600"/>
              </a:spcAft>
              <a:buNone/>
            </a:pPr>
            <a:r>
              <a:rPr lang="en-US" b="1" dirty="0">
                <a:latin typeface="Arial"/>
                <a:cs typeface="Arial"/>
              </a:rPr>
              <a:t>You should be able to:</a:t>
            </a:r>
          </a:p>
          <a:p>
            <a:pPr fontAlgn="t"/>
            <a:r>
              <a:rPr lang="en-US" dirty="0" smtClean="0">
                <a:latin typeface="Arial"/>
                <a:cs typeface="Arial"/>
              </a:rPr>
              <a:t>Develop a plan to get 80% buy-in from faculty </a:t>
            </a:r>
          </a:p>
          <a:p>
            <a:pPr fontAlgn="t"/>
            <a:r>
              <a:rPr lang="en-US" dirty="0" smtClean="0">
                <a:latin typeface="Arial"/>
                <a:cs typeface="Arial"/>
              </a:rPr>
              <a:t>Share </a:t>
            </a:r>
            <a:r>
              <a:rPr lang="en-US" dirty="0">
                <a:latin typeface="Arial"/>
                <a:cs typeface="Arial"/>
              </a:rPr>
              <a:t>school-wide behavior data regularly with faculty</a:t>
            </a:r>
          </a:p>
          <a:p>
            <a:pPr fontAlgn="t"/>
            <a:r>
              <a:rPr lang="en-US" dirty="0" smtClean="0">
                <a:latin typeface="Arial"/>
                <a:cs typeface="Arial"/>
              </a:rPr>
              <a:t>Give </a:t>
            </a:r>
            <a:r>
              <a:rPr lang="en-US" dirty="0">
                <a:latin typeface="Arial"/>
                <a:cs typeface="Arial"/>
              </a:rPr>
              <a:t>faculty opportunities to provide feedback, to offer suggestions, and to make </a:t>
            </a:r>
            <a:r>
              <a:rPr lang="en-US" dirty="0" smtClean="0">
                <a:latin typeface="Arial"/>
                <a:cs typeface="Arial"/>
              </a:rPr>
              <a:t>choices in your Tier 1 system </a:t>
            </a:r>
            <a:endParaRPr lang="en-US" dirty="0">
              <a:latin typeface="Arial"/>
              <a:cs typeface="Arial"/>
            </a:endParaRPr>
          </a:p>
        </p:txBody>
      </p:sp>
    </p:spTree>
    <p:extLst>
      <p:ext uri="{BB962C8B-B14F-4D97-AF65-F5344CB8AC3E}">
        <p14:creationId xmlns:p14="http://schemas.microsoft.com/office/powerpoint/2010/main" val="282145965"/>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pPr>
              <a:lnSpc>
                <a:spcPct val="100000"/>
              </a:lnSpc>
            </a:pPr>
            <a:r>
              <a:rPr lang="en-US" sz="4400" dirty="0" smtClean="0">
                <a:latin typeface="Arial"/>
                <a:cs typeface="Arial"/>
              </a:rPr>
              <a:t>Schools using </a:t>
            </a:r>
            <a:r>
              <a:rPr lang="en-US" sz="4400" dirty="0" err="1" smtClean="0">
                <a:latin typeface="Arial"/>
                <a:cs typeface="Arial"/>
              </a:rPr>
              <a:t>RtI:B</a:t>
            </a:r>
            <a:r>
              <a:rPr lang="en-US" sz="4400" dirty="0" smtClean="0">
                <a:latin typeface="Arial"/>
                <a:cs typeface="Arial"/>
              </a:rPr>
              <a:t>/PBIS</a:t>
            </a:r>
            <a:r>
              <a:rPr lang="en-US" dirty="0" smtClean="0">
                <a:latin typeface="Arial"/>
                <a:cs typeface="Arial"/>
              </a:rPr>
              <a:t/>
            </a:r>
            <a:br>
              <a:rPr lang="en-US" dirty="0" smtClean="0">
                <a:latin typeface="Arial"/>
                <a:cs typeface="Arial"/>
              </a:rPr>
            </a:br>
            <a:r>
              <a:rPr lang="en-US" sz="2400" dirty="0" smtClean="0">
                <a:latin typeface="Arial"/>
                <a:cs typeface="Arial"/>
              </a:rPr>
              <a:t>August , 2014 </a:t>
            </a:r>
            <a:endParaRPr lang="en-US" dirty="0">
              <a:latin typeface="Arial"/>
              <a:cs typeface="Arial"/>
            </a:endParaRPr>
          </a:p>
        </p:txBody>
      </p:sp>
      <p:sp>
        <p:nvSpPr>
          <p:cNvPr id="5" name="Rounded Rectangle 4"/>
          <p:cNvSpPr/>
          <p:nvPr/>
        </p:nvSpPr>
        <p:spPr>
          <a:xfrm>
            <a:off x="6838844" y="915060"/>
            <a:ext cx="2133600" cy="60960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chemeClr val="tx1"/>
                </a:solidFill>
              </a:rPr>
              <a:t>21,611</a:t>
            </a:r>
            <a:endParaRPr lang="en-US" sz="3200" dirty="0">
              <a:solidFill>
                <a:schemeClr val="tx1"/>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144" y="1542143"/>
            <a:ext cx="8439690" cy="5087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3105565"/>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775" y="1133474"/>
            <a:ext cx="8934450" cy="5495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ounded Rectangle 5"/>
          <p:cNvSpPr/>
          <p:nvPr/>
        </p:nvSpPr>
        <p:spPr>
          <a:xfrm>
            <a:off x="6400800" y="1133474"/>
            <a:ext cx="2743200" cy="12192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tx1"/>
                </a:solidFill>
                <a:latin typeface="Arial"/>
                <a:cs typeface="Arial"/>
              </a:rPr>
              <a:t>14 States with more than 500 schools</a:t>
            </a:r>
            <a:endParaRPr lang="en-US" sz="2400" b="1" dirty="0">
              <a:solidFill>
                <a:schemeClr val="tx1"/>
              </a:solidFill>
              <a:latin typeface="Arial"/>
              <a:cs typeface="Arial"/>
            </a:endParaRPr>
          </a:p>
        </p:txBody>
      </p:sp>
      <p:sp>
        <p:nvSpPr>
          <p:cNvPr id="3" name="Title 2"/>
          <p:cNvSpPr>
            <a:spLocks noGrp="1"/>
          </p:cNvSpPr>
          <p:nvPr>
            <p:ph type="title"/>
          </p:nvPr>
        </p:nvSpPr>
        <p:spPr/>
        <p:txBody>
          <a:bodyPr anchor="ctr" anchorCtr="0"/>
          <a:lstStyle/>
          <a:p>
            <a:pPr>
              <a:lnSpc>
                <a:spcPct val="100000"/>
              </a:lnSpc>
            </a:pPr>
            <a:r>
              <a:rPr lang="en-US" sz="2000" dirty="0">
                <a:latin typeface="Arial"/>
                <a:cs typeface="Arial"/>
              </a:rPr>
              <a:t>Number of Schools Implementation </a:t>
            </a:r>
            <a:r>
              <a:rPr lang="en-US" sz="2000" dirty="0" err="1" smtClean="0">
                <a:latin typeface="Arial"/>
                <a:cs typeface="Arial"/>
              </a:rPr>
              <a:t>RtI:B</a:t>
            </a:r>
            <a:r>
              <a:rPr lang="en-US" sz="2000" dirty="0" smtClean="0">
                <a:latin typeface="Arial"/>
                <a:cs typeface="Arial"/>
              </a:rPr>
              <a:t>/PBIS </a:t>
            </a:r>
            <a:r>
              <a:rPr lang="en-US" sz="2000" dirty="0">
                <a:latin typeface="Arial"/>
                <a:cs typeface="Arial"/>
              </a:rPr>
              <a:t>(Tier I) by </a:t>
            </a:r>
            <a:r>
              <a:rPr lang="en-US" sz="2000" dirty="0" smtClean="0">
                <a:latin typeface="Arial"/>
                <a:cs typeface="Arial"/>
              </a:rPr>
              <a:t>State       </a:t>
            </a:r>
            <a:br>
              <a:rPr lang="en-US" sz="2000" dirty="0" smtClean="0">
                <a:latin typeface="Arial"/>
                <a:cs typeface="Arial"/>
              </a:rPr>
            </a:br>
            <a:r>
              <a:rPr lang="en-US" sz="2000" dirty="0" smtClean="0">
                <a:latin typeface="Arial"/>
                <a:cs typeface="Arial"/>
              </a:rPr>
              <a:t>August</a:t>
            </a:r>
            <a:r>
              <a:rPr lang="en-US" sz="2000" dirty="0">
                <a:latin typeface="Arial"/>
                <a:cs typeface="Arial"/>
              </a:rPr>
              <a:t>, </a:t>
            </a:r>
            <a:r>
              <a:rPr lang="en-US" sz="2000" dirty="0" smtClean="0">
                <a:latin typeface="Arial"/>
                <a:cs typeface="Arial"/>
              </a:rPr>
              <a:t>2014</a:t>
            </a:r>
            <a:endParaRPr lang="en-US" sz="2000" dirty="0">
              <a:latin typeface="Arial"/>
              <a:cs typeface="Arial"/>
            </a:endParaRPr>
          </a:p>
        </p:txBody>
      </p:sp>
      <p:sp>
        <p:nvSpPr>
          <p:cNvPr id="5" name="Oval 4"/>
          <p:cNvSpPr/>
          <p:nvPr/>
        </p:nvSpPr>
        <p:spPr>
          <a:xfrm>
            <a:off x="1822824" y="5348941"/>
            <a:ext cx="298823" cy="537883"/>
          </a:xfrm>
          <a:prstGeom prst="ellipse">
            <a:avLst/>
          </a:prstGeom>
          <a:noFill/>
          <a:ln w="19050">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32068690"/>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sz="4400" dirty="0" smtClean="0">
                <a:latin typeface="Arial"/>
                <a:cs typeface="Arial"/>
              </a:rPr>
              <a:t>Keys to Faculty Commitment</a:t>
            </a:r>
            <a:endParaRPr lang="en-US" sz="4400" dirty="0">
              <a:latin typeface="Arial"/>
              <a:cs typeface="Arial"/>
            </a:endParaRPr>
          </a:p>
        </p:txBody>
      </p:sp>
      <p:sp>
        <p:nvSpPr>
          <p:cNvPr id="3" name="Content Placeholder 2"/>
          <p:cNvSpPr>
            <a:spLocks noGrp="1"/>
          </p:cNvSpPr>
          <p:nvPr>
            <p:ph idx="1"/>
          </p:nvPr>
        </p:nvSpPr>
        <p:spPr/>
        <p:txBody>
          <a:bodyPr>
            <a:normAutofit lnSpcReduction="10000"/>
          </a:bodyPr>
          <a:lstStyle/>
          <a:p>
            <a:pPr marL="0" indent="0">
              <a:buNone/>
            </a:pPr>
            <a:r>
              <a:rPr lang="en-US" altLang="en-US" b="1" dirty="0">
                <a:solidFill>
                  <a:srgbClr val="003A74"/>
                </a:solidFill>
                <a:latin typeface="Arial" panose="020B0604020202020204" pitchFamily="34" charset="0"/>
                <a:cs typeface="Arial" panose="020B0604020202020204" pitchFamily="34" charset="0"/>
              </a:rPr>
              <a:t>Initial Buy-In</a:t>
            </a:r>
          </a:p>
          <a:p>
            <a:pPr marL="914400" lvl="1" indent="-514350">
              <a:buFont typeface="Century Gothic" panose="020B0502020202020204" pitchFamily="34" charset="0"/>
              <a:buAutoNum type="arabicPeriod"/>
            </a:pPr>
            <a:r>
              <a:rPr lang="en-US" altLang="en-US" sz="2000" dirty="0">
                <a:latin typeface="Arial" panose="020B0604020202020204" pitchFamily="34" charset="0"/>
                <a:cs typeface="Arial" panose="020B0604020202020204" pitchFamily="34" charset="0"/>
              </a:rPr>
              <a:t>Administrative support and modeling from leadership</a:t>
            </a:r>
          </a:p>
          <a:p>
            <a:pPr marL="914400" lvl="1" indent="-514350">
              <a:buFont typeface="Century Gothic" panose="020B0502020202020204" pitchFamily="34" charset="0"/>
              <a:buAutoNum type="arabicPeriod"/>
            </a:pPr>
            <a:r>
              <a:rPr lang="en-US" altLang="en-US" sz="2000" dirty="0">
                <a:latin typeface="Arial" panose="020B0604020202020204" pitchFamily="34" charset="0"/>
                <a:cs typeface="Arial" panose="020B0604020202020204" pitchFamily="34" charset="0"/>
              </a:rPr>
              <a:t>Clear vision of how changes will impact people personally</a:t>
            </a:r>
          </a:p>
          <a:p>
            <a:pPr marL="914400" lvl="1" indent="-514350">
              <a:buFont typeface="Century Gothic" panose="020B0502020202020204" pitchFamily="34" charset="0"/>
              <a:buAutoNum type="arabicPeriod"/>
            </a:pPr>
            <a:r>
              <a:rPr lang="en-US" altLang="en-US" sz="2000" dirty="0">
                <a:latin typeface="Arial" panose="020B0604020202020204" pitchFamily="34" charset="0"/>
                <a:cs typeface="Arial" panose="020B0604020202020204" pitchFamily="34" charset="0"/>
              </a:rPr>
              <a:t>Emphasize the benefits and compelling reasons for change </a:t>
            </a:r>
          </a:p>
          <a:p>
            <a:pPr marL="914400" lvl="1" indent="-514350">
              <a:buFont typeface="Century Gothic" panose="020B0502020202020204" pitchFamily="34" charset="0"/>
              <a:buAutoNum type="arabicPeriod"/>
            </a:pPr>
            <a:r>
              <a:rPr lang="en-US" altLang="en-US" sz="2000" dirty="0">
                <a:latin typeface="Arial" panose="020B0604020202020204" pitchFamily="34" charset="0"/>
                <a:cs typeface="Arial" panose="020B0604020202020204" pitchFamily="34" charset="0"/>
              </a:rPr>
              <a:t>Ensure stakeholder ownership</a:t>
            </a:r>
          </a:p>
          <a:p>
            <a:pPr marL="914400" lvl="1" indent="-514350">
              <a:buFont typeface="Century Gothic" panose="020B0502020202020204" pitchFamily="34" charset="0"/>
              <a:buAutoNum type="arabicPeriod"/>
            </a:pPr>
            <a:r>
              <a:rPr lang="en-US" altLang="en-US" sz="2000" dirty="0">
                <a:latin typeface="Arial" panose="020B0604020202020204" pitchFamily="34" charset="0"/>
                <a:cs typeface="Arial" panose="020B0604020202020204" pitchFamily="34" charset="0"/>
              </a:rPr>
              <a:t>Teach and reward all stakeholders</a:t>
            </a:r>
          </a:p>
          <a:p>
            <a:pPr marL="0" indent="0">
              <a:buNone/>
            </a:pPr>
            <a:r>
              <a:rPr lang="en-US" altLang="en-US" b="1" dirty="0">
                <a:latin typeface="Arial" panose="020B0604020202020204" pitchFamily="34" charset="0"/>
                <a:cs typeface="Arial" panose="020B0604020202020204" pitchFamily="34" charset="0"/>
              </a:rPr>
              <a:t>On-going Commitment</a:t>
            </a:r>
          </a:p>
          <a:p>
            <a:pPr marL="914400" lvl="1" indent="-514350">
              <a:buFont typeface="Century Gothic" panose="020B0502020202020204" pitchFamily="34" charset="0"/>
              <a:buAutoNum type="arabicPeriod"/>
            </a:pPr>
            <a:r>
              <a:rPr lang="en-US" altLang="en-US" sz="2000" dirty="0">
                <a:latin typeface="Arial" panose="020B0604020202020204" pitchFamily="34" charset="0"/>
                <a:cs typeface="Arial" panose="020B0604020202020204" pitchFamily="34" charset="0"/>
              </a:rPr>
              <a:t>Maintaining 80% buy-in; getting new staff, students, families on board </a:t>
            </a:r>
          </a:p>
          <a:p>
            <a:pPr marL="914400" lvl="1" indent="-514350">
              <a:buFont typeface="Century Gothic" panose="020B0502020202020204" pitchFamily="34" charset="0"/>
              <a:buAutoNum type="arabicPeriod"/>
            </a:pPr>
            <a:r>
              <a:rPr lang="en-US" altLang="en-US" sz="2000" dirty="0">
                <a:latin typeface="Arial" panose="020B0604020202020204" pitchFamily="34" charset="0"/>
                <a:cs typeface="Arial" panose="020B0604020202020204" pitchFamily="34" charset="0"/>
              </a:rPr>
              <a:t>3-5 years for full implementation; Not a one shot deal</a:t>
            </a:r>
          </a:p>
          <a:p>
            <a:pPr marL="914400" lvl="1" indent="-514350">
              <a:buFont typeface="Century Gothic" panose="020B0502020202020204" pitchFamily="34" charset="0"/>
              <a:buAutoNum type="arabicPeriod"/>
            </a:pPr>
            <a:r>
              <a:rPr lang="en-US" altLang="en-US" sz="2000" dirty="0">
                <a:latin typeface="Arial" panose="020B0604020202020204" pitchFamily="34" charset="0"/>
                <a:cs typeface="Arial" panose="020B0604020202020204" pitchFamily="34" charset="0"/>
              </a:rPr>
              <a:t>Include all stakeholders at all stages</a:t>
            </a:r>
          </a:p>
          <a:p>
            <a:pPr marL="914400" lvl="1" indent="-514350">
              <a:buFont typeface="Century Gothic" panose="020B0502020202020204" pitchFamily="34" charset="0"/>
              <a:buAutoNum type="arabicPeriod"/>
            </a:pPr>
            <a:r>
              <a:rPr lang="en-US" altLang="en-US" sz="2000" dirty="0">
                <a:latin typeface="Arial" panose="020B0604020202020204" pitchFamily="34" charset="0"/>
                <a:cs typeface="Arial" panose="020B0604020202020204" pitchFamily="34" charset="0"/>
              </a:rPr>
              <a:t>Philosophical shift so expect some resistance</a:t>
            </a:r>
          </a:p>
          <a:p>
            <a:pPr marL="914400" lvl="1" indent="-514350">
              <a:buFont typeface="Century Gothic" panose="020B0502020202020204" pitchFamily="34" charset="0"/>
              <a:buAutoNum type="arabicPeriod"/>
            </a:pPr>
            <a:r>
              <a:rPr lang="en-US" altLang="en-US" sz="2000" dirty="0">
                <a:latin typeface="Arial" panose="020B0604020202020204" pitchFamily="34" charset="0"/>
                <a:cs typeface="Arial" panose="020B0604020202020204" pitchFamily="34" charset="0"/>
              </a:rPr>
              <a:t>Continue to teach and reinforce </a:t>
            </a:r>
          </a:p>
          <a:p>
            <a:endParaRPr lang="en-US" dirty="0"/>
          </a:p>
        </p:txBody>
      </p:sp>
    </p:spTree>
    <p:extLst>
      <p:ext uri="{BB962C8B-B14F-4D97-AF65-F5344CB8AC3E}">
        <p14:creationId xmlns:p14="http://schemas.microsoft.com/office/powerpoint/2010/main" val="3216681730"/>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sz="4400" dirty="0" smtClean="0">
                <a:latin typeface="Arial"/>
                <a:cs typeface="Arial"/>
              </a:rPr>
              <a:t>Initial Buy-In</a:t>
            </a:r>
            <a:endParaRPr lang="en-US" sz="4400" dirty="0">
              <a:latin typeface="Arial"/>
              <a:cs typeface="Arial"/>
            </a:endParaRPr>
          </a:p>
        </p:txBody>
      </p:sp>
      <p:sp>
        <p:nvSpPr>
          <p:cNvPr id="3" name="Content Placeholder 2"/>
          <p:cNvSpPr>
            <a:spLocks noGrp="1"/>
          </p:cNvSpPr>
          <p:nvPr>
            <p:ph idx="1"/>
          </p:nvPr>
        </p:nvSpPr>
        <p:spPr/>
        <p:txBody>
          <a:bodyPr>
            <a:normAutofit/>
          </a:bodyPr>
          <a:lstStyle/>
          <a:p>
            <a:r>
              <a:rPr lang="en-US" dirty="0" smtClean="0">
                <a:latin typeface="Arial"/>
                <a:cs typeface="Arial"/>
              </a:rPr>
              <a:t>Share Main Messages of Tier 1 </a:t>
            </a:r>
            <a:r>
              <a:rPr lang="en-US" dirty="0" err="1" smtClean="0">
                <a:latin typeface="Arial"/>
                <a:cs typeface="Arial"/>
              </a:rPr>
              <a:t>RtI:B</a:t>
            </a:r>
            <a:r>
              <a:rPr lang="en-US" dirty="0" smtClean="0">
                <a:latin typeface="Arial"/>
                <a:cs typeface="Arial"/>
              </a:rPr>
              <a:t>/PBIS</a:t>
            </a:r>
          </a:p>
          <a:p>
            <a:r>
              <a:rPr lang="en-US" dirty="0">
                <a:latin typeface="Arial"/>
                <a:cs typeface="Arial"/>
              </a:rPr>
              <a:t>Staff </a:t>
            </a:r>
            <a:r>
              <a:rPr lang="en-US" dirty="0" smtClean="0">
                <a:latin typeface="Arial"/>
                <a:cs typeface="Arial"/>
              </a:rPr>
              <a:t>Surveys/Voting Process </a:t>
            </a:r>
          </a:p>
          <a:p>
            <a:pPr marL="0" indent="0">
              <a:buNone/>
            </a:pPr>
            <a:endParaRPr lang="en-US" dirty="0" smtClean="0">
              <a:latin typeface="Arial"/>
              <a:cs typeface="Arial"/>
            </a:endParaRPr>
          </a:p>
          <a:p>
            <a:pPr>
              <a:lnSpc>
                <a:spcPct val="90000"/>
              </a:lnSpc>
            </a:pPr>
            <a:r>
              <a:rPr lang="en-US" dirty="0" smtClean="0">
                <a:latin typeface="Arial"/>
                <a:cs typeface="Arial"/>
              </a:rPr>
              <a:t>Communication </a:t>
            </a:r>
            <a:r>
              <a:rPr lang="en-US" dirty="0">
                <a:latin typeface="Arial"/>
                <a:cs typeface="Arial"/>
              </a:rPr>
              <a:t>is essential in this process</a:t>
            </a:r>
          </a:p>
          <a:p>
            <a:pPr>
              <a:lnSpc>
                <a:spcPct val="90000"/>
              </a:lnSpc>
            </a:pPr>
            <a:r>
              <a:rPr lang="en-US" dirty="0">
                <a:latin typeface="Arial"/>
                <a:cs typeface="Arial"/>
              </a:rPr>
              <a:t>Open communication will allow faculty to feel as though they are part of the change process</a:t>
            </a:r>
          </a:p>
          <a:p>
            <a:pPr>
              <a:lnSpc>
                <a:spcPct val="90000"/>
              </a:lnSpc>
            </a:pPr>
            <a:r>
              <a:rPr lang="en-US" dirty="0">
                <a:latin typeface="Arial"/>
                <a:cs typeface="Arial"/>
              </a:rPr>
              <a:t>Faculty will begin to understand what is happening across campus</a:t>
            </a:r>
          </a:p>
          <a:p>
            <a:pPr>
              <a:lnSpc>
                <a:spcPct val="90000"/>
              </a:lnSpc>
            </a:pPr>
            <a:r>
              <a:rPr lang="en-US" dirty="0">
                <a:latin typeface="Arial"/>
                <a:cs typeface="Arial"/>
              </a:rPr>
              <a:t>Frequent communication opens dialogue for problem-solving across campus</a:t>
            </a:r>
          </a:p>
          <a:p>
            <a:endParaRPr lang="en-US" dirty="0"/>
          </a:p>
        </p:txBody>
      </p:sp>
    </p:spTree>
    <p:extLst>
      <p:ext uri="{BB962C8B-B14F-4D97-AF65-F5344CB8AC3E}">
        <p14:creationId xmlns:p14="http://schemas.microsoft.com/office/powerpoint/2010/main" val="3491738442"/>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sz="4400" dirty="0" smtClean="0">
                <a:latin typeface="Arial"/>
                <a:cs typeface="Arial"/>
              </a:rPr>
              <a:t>Main Messages</a:t>
            </a:r>
            <a:endParaRPr lang="en-US" sz="4400" dirty="0">
              <a:latin typeface="Arial"/>
              <a:cs typeface="Arial"/>
            </a:endParaRPr>
          </a:p>
        </p:txBody>
      </p:sp>
      <p:sp>
        <p:nvSpPr>
          <p:cNvPr id="3" name="Content Placeholder 2"/>
          <p:cNvSpPr>
            <a:spLocks noGrp="1"/>
          </p:cNvSpPr>
          <p:nvPr>
            <p:ph idx="1"/>
          </p:nvPr>
        </p:nvSpPr>
        <p:spPr/>
        <p:txBody>
          <a:bodyPr/>
          <a:lstStyle/>
          <a:p>
            <a:pPr marL="0" indent="0">
              <a:buNone/>
            </a:pPr>
            <a:r>
              <a:rPr lang="en-US" sz="2200" dirty="0" err="1" smtClean="0">
                <a:latin typeface="Arial"/>
                <a:cs typeface="Arial"/>
              </a:rPr>
              <a:t>RtI:B</a:t>
            </a:r>
            <a:r>
              <a:rPr lang="en-US" sz="2200" dirty="0" smtClean="0">
                <a:latin typeface="Arial"/>
                <a:cs typeface="Arial"/>
              </a:rPr>
              <a:t>/PBIS </a:t>
            </a:r>
            <a:r>
              <a:rPr lang="en-US" sz="2200" dirty="0">
                <a:latin typeface="Arial"/>
                <a:cs typeface="Arial"/>
              </a:rPr>
              <a:t>is a foundation for the next generation of education.</a:t>
            </a:r>
          </a:p>
          <a:p>
            <a:pPr marL="0" indent="0">
              <a:buNone/>
            </a:pPr>
            <a:endParaRPr lang="en-US" dirty="0"/>
          </a:p>
        </p:txBody>
      </p:sp>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3215" y="4064001"/>
            <a:ext cx="2734971" cy="18198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ounded Rectangle 4"/>
          <p:cNvSpPr/>
          <p:nvPr/>
        </p:nvSpPr>
        <p:spPr>
          <a:xfrm>
            <a:off x="1568824" y="2174983"/>
            <a:ext cx="5348941" cy="1617708"/>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rgbClr val="2F2B20"/>
                </a:solidFill>
                <a:latin typeface="Arial"/>
                <a:cs typeface="Arial"/>
              </a:rPr>
              <a:t>Effective</a:t>
            </a:r>
            <a:r>
              <a:rPr lang="en-US" sz="2400" b="1" dirty="0">
                <a:solidFill>
                  <a:srgbClr val="2F2B20"/>
                </a:solidFill>
                <a:latin typeface="Arial"/>
                <a:cs typeface="Arial"/>
              </a:rPr>
              <a:t>  (academic, behavior)</a:t>
            </a:r>
          </a:p>
          <a:p>
            <a:r>
              <a:rPr lang="en-US" sz="2800" b="1" dirty="0">
                <a:solidFill>
                  <a:srgbClr val="2F2B20"/>
                </a:solidFill>
                <a:latin typeface="Arial"/>
                <a:cs typeface="Arial"/>
              </a:rPr>
              <a:t>Equitable </a:t>
            </a:r>
            <a:r>
              <a:rPr lang="en-US" sz="2000" b="1" dirty="0">
                <a:solidFill>
                  <a:srgbClr val="2F2B20"/>
                </a:solidFill>
                <a:latin typeface="Arial"/>
                <a:cs typeface="Arial"/>
              </a:rPr>
              <a:t>(all students succeed)</a:t>
            </a:r>
            <a:r>
              <a:rPr lang="en-US" sz="2800" b="1" dirty="0">
                <a:solidFill>
                  <a:srgbClr val="2F2B20"/>
                </a:solidFill>
                <a:latin typeface="Arial"/>
                <a:cs typeface="Arial"/>
              </a:rPr>
              <a:t> Efficient   </a:t>
            </a:r>
            <a:r>
              <a:rPr lang="en-US" sz="2000" b="1" dirty="0">
                <a:solidFill>
                  <a:srgbClr val="2F2B20"/>
                </a:solidFill>
                <a:latin typeface="Arial"/>
                <a:cs typeface="Arial"/>
              </a:rPr>
              <a:t>(time, cost)</a:t>
            </a:r>
          </a:p>
        </p:txBody>
      </p:sp>
      <p:pic>
        <p:nvPicPr>
          <p:cNvPr id="9" name="Picture 8"/>
          <p:cNvPicPr>
            <a:picLocks noChangeAspect="1"/>
          </p:cNvPicPr>
          <p:nvPr/>
        </p:nvPicPr>
        <p:blipFill rotWithShape="1">
          <a:blip r:embed="rId4"/>
          <a:srcRect l="13686" r="7330"/>
          <a:stretch/>
        </p:blipFill>
        <p:spPr>
          <a:xfrm>
            <a:off x="3047995" y="4415838"/>
            <a:ext cx="3018118" cy="1273735"/>
          </a:xfrm>
          <a:prstGeom prst="rect">
            <a:avLst/>
          </a:prstGeom>
        </p:spPr>
      </p:pic>
      <p:pic>
        <p:nvPicPr>
          <p:cNvPr id="11" name="Picture 10"/>
          <p:cNvPicPr>
            <a:picLocks noChangeAspect="1"/>
          </p:cNvPicPr>
          <p:nvPr/>
        </p:nvPicPr>
        <p:blipFill>
          <a:blip r:embed="rId5"/>
          <a:stretch>
            <a:fillRect/>
          </a:stretch>
        </p:blipFill>
        <p:spPr>
          <a:xfrm>
            <a:off x="286610" y="4213412"/>
            <a:ext cx="2567155" cy="1697192"/>
          </a:xfrm>
          <a:prstGeom prst="rect">
            <a:avLst/>
          </a:prstGeom>
        </p:spPr>
      </p:pic>
    </p:spTree>
    <p:extLst>
      <p:ext uri="{BB962C8B-B14F-4D97-AF65-F5344CB8AC3E}">
        <p14:creationId xmlns:p14="http://schemas.microsoft.com/office/powerpoint/2010/main" val="309999743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sz="2800" dirty="0">
                <a:latin typeface="Arial"/>
                <a:cs typeface="Arial"/>
              </a:rPr>
              <a:t>Experimental Research on </a:t>
            </a:r>
            <a:r>
              <a:rPr lang="en-US" sz="2800" dirty="0" smtClean="0">
                <a:latin typeface="Arial"/>
                <a:cs typeface="Arial"/>
              </a:rPr>
              <a:t>Tier 1 </a:t>
            </a:r>
            <a:r>
              <a:rPr lang="en-US" sz="2800" dirty="0" err="1" smtClean="0">
                <a:latin typeface="Arial"/>
                <a:cs typeface="Arial"/>
              </a:rPr>
              <a:t>RtI:B</a:t>
            </a:r>
            <a:r>
              <a:rPr lang="en-US" sz="2800" dirty="0" smtClean="0">
                <a:latin typeface="Arial"/>
                <a:cs typeface="Arial"/>
              </a:rPr>
              <a:t>/ PBIS</a:t>
            </a:r>
            <a:endParaRPr lang="en-US" sz="2800" dirty="0">
              <a:latin typeface="Arial"/>
              <a:cs typeface="Arial"/>
            </a:endParaRPr>
          </a:p>
        </p:txBody>
      </p:sp>
      <p:sp>
        <p:nvSpPr>
          <p:cNvPr id="4" name="Content Placeholder 3"/>
          <p:cNvSpPr>
            <a:spLocks noGrp="1"/>
          </p:cNvSpPr>
          <p:nvPr>
            <p:ph idx="1"/>
          </p:nvPr>
        </p:nvSpPr>
        <p:spPr>
          <a:xfrm>
            <a:off x="457200" y="1420908"/>
            <a:ext cx="8229600" cy="4525963"/>
          </a:xfrm>
        </p:spPr>
        <p:txBody>
          <a:bodyPr>
            <a:noAutofit/>
          </a:bodyPr>
          <a:lstStyle/>
          <a:p>
            <a:pPr marL="454025" indent="-454025">
              <a:buNone/>
            </a:pPr>
            <a:r>
              <a:rPr lang="en-US" sz="1050" dirty="0" smtClean="0">
                <a:solidFill>
                  <a:schemeClr val="tx1">
                    <a:lumMod val="65000"/>
                    <a:lumOff val="35000"/>
                  </a:schemeClr>
                </a:solidFill>
                <a:latin typeface="Arial"/>
                <a:cs typeface="Arial"/>
              </a:rPr>
              <a:t>Bradshaw, C.P., </a:t>
            </a:r>
            <a:r>
              <a:rPr lang="en-US" sz="1050" dirty="0" err="1" smtClean="0">
                <a:solidFill>
                  <a:schemeClr val="tx1">
                    <a:lumMod val="65000"/>
                    <a:lumOff val="35000"/>
                  </a:schemeClr>
                </a:solidFill>
                <a:latin typeface="Arial"/>
                <a:cs typeface="Arial"/>
              </a:rPr>
              <a:t>Koth</a:t>
            </a:r>
            <a:r>
              <a:rPr lang="en-US" sz="1050" dirty="0" smtClean="0">
                <a:solidFill>
                  <a:schemeClr val="tx1">
                    <a:lumMod val="65000"/>
                    <a:lumOff val="35000"/>
                  </a:schemeClr>
                </a:solidFill>
                <a:latin typeface="Arial"/>
                <a:cs typeface="Arial"/>
              </a:rPr>
              <a:t>, C.W., Thornton, L.A., &amp; Leaf, P.J. (2009). Altering school climate through school-wide Positive Behavioral Interventions and Supports: Findings from a group-randomized effectiveness trial. </a:t>
            </a:r>
            <a:r>
              <a:rPr lang="en-US" sz="1050" i="1" dirty="0" smtClean="0">
                <a:solidFill>
                  <a:schemeClr val="tx1">
                    <a:lumMod val="65000"/>
                    <a:lumOff val="35000"/>
                  </a:schemeClr>
                </a:solidFill>
                <a:latin typeface="Arial"/>
                <a:cs typeface="Arial"/>
              </a:rPr>
              <a:t>Prevention Science, 10</a:t>
            </a:r>
            <a:r>
              <a:rPr lang="en-US" sz="1050" dirty="0" smtClean="0">
                <a:solidFill>
                  <a:schemeClr val="tx1">
                    <a:lumMod val="65000"/>
                    <a:lumOff val="35000"/>
                  </a:schemeClr>
                </a:solidFill>
                <a:latin typeface="Arial"/>
                <a:cs typeface="Arial"/>
              </a:rPr>
              <a:t>(2), 100-115</a:t>
            </a:r>
          </a:p>
          <a:p>
            <a:pPr marL="454025" indent="-454025">
              <a:buNone/>
            </a:pPr>
            <a:r>
              <a:rPr lang="en-US" sz="1050" dirty="0" smtClean="0">
                <a:solidFill>
                  <a:schemeClr val="tx1">
                    <a:lumMod val="65000"/>
                    <a:lumOff val="35000"/>
                  </a:schemeClr>
                </a:solidFill>
                <a:latin typeface="Arial"/>
                <a:cs typeface="Arial"/>
              </a:rPr>
              <a:t>Bradshaw</a:t>
            </a:r>
            <a:r>
              <a:rPr lang="en-US" sz="1050" b="1" dirty="0" smtClean="0">
                <a:solidFill>
                  <a:schemeClr val="tx1">
                    <a:lumMod val="65000"/>
                    <a:lumOff val="35000"/>
                  </a:schemeClr>
                </a:solidFill>
                <a:latin typeface="Arial"/>
                <a:cs typeface="Arial"/>
              </a:rPr>
              <a:t>,</a:t>
            </a:r>
            <a:r>
              <a:rPr lang="en-US" sz="1050" dirty="0" smtClean="0">
                <a:solidFill>
                  <a:schemeClr val="tx1">
                    <a:lumMod val="65000"/>
                    <a:lumOff val="35000"/>
                  </a:schemeClr>
                </a:solidFill>
                <a:latin typeface="Arial"/>
                <a:cs typeface="Arial"/>
              </a:rPr>
              <a:t> C.P., </a:t>
            </a:r>
            <a:r>
              <a:rPr lang="en-US" sz="1050" dirty="0" err="1" smtClean="0">
                <a:solidFill>
                  <a:schemeClr val="tx1">
                    <a:lumMod val="65000"/>
                    <a:lumOff val="35000"/>
                  </a:schemeClr>
                </a:solidFill>
                <a:latin typeface="Arial"/>
                <a:cs typeface="Arial"/>
              </a:rPr>
              <a:t>Koth</a:t>
            </a:r>
            <a:r>
              <a:rPr lang="en-US" sz="1050" dirty="0" smtClean="0">
                <a:solidFill>
                  <a:schemeClr val="tx1">
                    <a:lumMod val="65000"/>
                    <a:lumOff val="35000"/>
                  </a:schemeClr>
                </a:solidFill>
                <a:latin typeface="Arial"/>
                <a:cs typeface="Arial"/>
              </a:rPr>
              <a:t>, C.W., </a:t>
            </a:r>
            <a:r>
              <a:rPr lang="en-US" sz="1050" dirty="0" err="1" smtClean="0">
                <a:solidFill>
                  <a:schemeClr val="tx1">
                    <a:lumMod val="65000"/>
                    <a:lumOff val="35000"/>
                  </a:schemeClr>
                </a:solidFill>
                <a:latin typeface="Arial"/>
                <a:cs typeface="Arial"/>
              </a:rPr>
              <a:t>Bevans</a:t>
            </a:r>
            <a:r>
              <a:rPr lang="en-US" sz="1050" dirty="0" smtClean="0">
                <a:solidFill>
                  <a:schemeClr val="tx1">
                    <a:lumMod val="65000"/>
                    <a:lumOff val="35000"/>
                  </a:schemeClr>
                </a:solidFill>
                <a:latin typeface="Arial"/>
                <a:cs typeface="Arial"/>
              </a:rPr>
              <a:t>, K.B., Ialongo, N., &amp; Leaf, P.J. (2008). The impact of school-wide Positive Behavioral Interventions and Supports (PBIS) on the organizational health of elementary schools. </a:t>
            </a:r>
            <a:r>
              <a:rPr lang="en-US" sz="1050" i="1" dirty="0" smtClean="0">
                <a:solidFill>
                  <a:schemeClr val="tx1">
                    <a:lumMod val="65000"/>
                    <a:lumOff val="35000"/>
                  </a:schemeClr>
                </a:solidFill>
                <a:latin typeface="Arial"/>
                <a:cs typeface="Arial"/>
              </a:rPr>
              <a:t>School Psychology Quarterly, 23</a:t>
            </a:r>
            <a:r>
              <a:rPr lang="en-US" sz="1050" dirty="0" smtClean="0">
                <a:solidFill>
                  <a:schemeClr val="tx1">
                    <a:lumMod val="65000"/>
                    <a:lumOff val="35000"/>
                  </a:schemeClr>
                </a:solidFill>
                <a:latin typeface="Arial"/>
                <a:cs typeface="Arial"/>
              </a:rPr>
              <a:t>(4), 462-473.</a:t>
            </a:r>
          </a:p>
          <a:p>
            <a:pPr marL="454025" indent="-454025">
              <a:buNone/>
            </a:pPr>
            <a:r>
              <a:rPr lang="en-US" sz="1050" dirty="0" smtClean="0">
                <a:solidFill>
                  <a:schemeClr val="tx1">
                    <a:lumMod val="65000"/>
                    <a:lumOff val="35000"/>
                  </a:schemeClr>
                </a:solidFill>
                <a:latin typeface="Arial"/>
                <a:cs typeface="Arial"/>
              </a:rPr>
              <a:t>Bradshaw, C. P., Mitchell, M. M., &amp; Leaf, P. J. (2010). Examining the effects of School-Wide Positive Behavioral Interventions and Supports on student outcomes: Results from a randomized controlled effectiveness trial in elementary schools. </a:t>
            </a:r>
            <a:r>
              <a:rPr lang="en-US" sz="1050" i="1" dirty="0" smtClean="0">
                <a:solidFill>
                  <a:schemeClr val="tx1">
                    <a:lumMod val="65000"/>
                    <a:lumOff val="35000"/>
                  </a:schemeClr>
                </a:solidFill>
                <a:latin typeface="Arial"/>
                <a:cs typeface="Arial"/>
              </a:rPr>
              <a:t>Journal of Positive Behavior Interventions, 12, </a:t>
            </a:r>
            <a:r>
              <a:rPr lang="en-US" sz="1050" dirty="0" smtClean="0">
                <a:solidFill>
                  <a:schemeClr val="tx1">
                    <a:lumMod val="65000"/>
                    <a:lumOff val="35000"/>
                  </a:schemeClr>
                </a:solidFill>
                <a:latin typeface="Arial"/>
                <a:cs typeface="Arial"/>
              </a:rPr>
              <a:t>133-148.</a:t>
            </a:r>
          </a:p>
          <a:p>
            <a:pPr marL="454025" indent="-454025">
              <a:buNone/>
            </a:pPr>
            <a:r>
              <a:rPr lang="en-US" sz="1050" dirty="0" smtClean="0">
                <a:solidFill>
                  <a:schemeClr val="tx1">
                    <a:lumMod val="65000"/>
                    <a:lumOff val="35000"/>
                  </a:schemeClr>
                </a:solidFill>
                <a:latin typeface="Arial"/>
                <a:cs typeface="Arial"/>
              </a:rPr>
              <a:t>Bradshaw, C.P., </a:t>
            </a:r>
            <a:r>
              <a:rPr lang="en-US" sz="1050" dirty="0" err="1" smtClean="0">
                <a:solidFill>
                  <a:schemeClr val="tx1">
                    <a:lumMod val="65000"/>
                    <a:lumOff val="35000"/>
                  </a:schemeClr>
                </a:solidFill>
                <a:latin typeface="Arial"/>
                <a:cs typeface="Arial"/>
              </a:rPr>
              <a:t>Reinke</a:t>
            </a:r>
            <a:r>
              <a:rPr lang="en-US" sz="1050" dirty="0" smtClean="0">
                <a:solidFill>
                  <a:schemeClr val="tx1">
                    <a:lumMod val="65000"/>
                    <a:lumOff val="35000"/>
                  </a:schemeClr>
                </a:solidFill>
                <a:latin typeface="Arial"/>
                <a:cs typeface="Arial"/>
              </a:rPr>
              <a:t>, W. M., Brown, L. D., </a:t>
            </a:r>
            <a:r>
              <a:rPr lang="en-US" sz="1050" dirty="0" err="1" smtClean="0">
                <a:solidFill>
                  <a:schemeClr val="tx1">
                    <a:lumMod val="65000"/>
                    <a:lumOff val="35000"/>
                  </a:schemeClr>
                </a:solidFill>
                <a:latin typeface="Arial"/>
                <a:cs typeface="Arial"/>
              </a:rPr>
              <a:t>Bevans</a:t>
            </a:r>
            <a:r>
              <a:rPr lang="en-US" sz="1050" dirty="0" smtClean="0">
                <a:solidFill>
                  <a:schemeClr val="tx1">
                    <a:lumMod val="65000"/>
                    <a:lumOff val="35000"/>
                  </a:schemeClr>
                </a:solidFill>
                <a:latin typeface="Arial"/>
                <a:cs typeface="Arial"/>
              </a:rPr>
              <a:t>, K.B., &amp; Leaf, P.J. (2008). Implementation of school-wide Positive Behavioral Interventions and Supports (PBIS) in elementary schools: Observations from a randomized trial. </a:t>
            </a:r>
            <a:r>
              <a:rPr lang="en-US" sz="1050" i="1" dirty="0" smtClean="0">
                <a:solidFill>
                  <a:schemeClr val="tx1">
                    <a:lumMod val="65000"/>
                    <a:lumOff val="35000"/>
                  </a:schemeClr>
                </a:solidFill>
                <a:latin typeface="Arial"/>
                <a:cs typeface="Arial"/>
              </a:rPr>
              <a:t>Education &amp; Treatment of Children, 31, </a:t>
            </a:r>
            <a:r>
              <a:rPr lang="en-US" sz="1050" dirty="0" smtClean="0">
                <a:solidFill>
                  <a:schemeClr val="tx1">
                    <a:lumMod val="65000"/>
                    <a:lumOff val="35000"/>
                  </a:schemeClr>
                </a:solidFill>
                <a:latin typeface="Arial"/>
                <a:cs typeface="Arial"/>
              </a:rPr>
              <a:t>1-26.</a:t>
            </a:r>
          </a:p>
          <a:p>
            <a:pPr marL="454025" indent="-454025">
              <a:buNone/>
            </a:pPr>
            <a:r>
              <a:rPr lang="en-US" sz="1050" dirty="0">
                <a:solidFill>
                  <a:schemeClr val="tx1">
                    <a:lumMod val="65000"/>
                    <a:lumOff val="35000"/>
                  </a:schemeClr>
                </a:solidFill>
                <a:latin typeface="Arial"/>
                <a:cs typeface="Arial"/>
              </a:rPr>
              <a:t>Bradshaw, C., </a:t>
            </a:r>
            <a:r>
              <a:rPr lang="en-US" sz="1050" dirty="0" err="1">
                <a:solidFill>
                  <a:schemeClr val="tx1">
                    <a:lumMod val="65000"/>
                    <a:lumOff val="35000"/>
                  </a:schemeClr>
                </a:solidFill>
                <a:latin typeface="Arial"/>
                <a:cs typeface="Arial"/>
              </a:rPr>
              <a:t>Waasdorp</a:t>
            </a:r>
            <a:r>
              <a:rPr lang="en-US" sz="1050" dirty="0">
                <a:solidFill>
                  <a:schemeClr val="tx1">
                    <a:lumMod val="65000"/>
                    <a:lumOff val="35000"/>
                  </a:schemeClr>
                </a:solidFill>
                <a:latin typeface="Arial"/>
                <a:cs typeface="Arial"/>
              </a:rPr>
              <a:t>, T., Leaf. P., </a:t>
            </a:r>
            <a:r>
              <a:rPr lang="en-US" sz="1050" dirty="0" smtClean="0">
                <a:solidFill>
                  <a:schemeClr val="tx1">
                    <a:lumMod val="65000"/>
                    <a:lumOff val="35000"/>
                  </a:schemeClr>
                </a:solidFill>
                <a:latin typeface="Arial"/>
                <a:cs typeface="Arial"/>
              </a:rPr>
              <a:t>(2012 )Effects </a:t>
            </a:r>
            <a:r>
              <a:rPr lang="en-US" sz="1050" dirty="0">
                <a:solidFill>
                  <a:schemeClr val="tx1">
                    <a:lumMod val="65000"/>
                    <a:lumOff val="35000"/>
                  </a:schemeClr>
                </a:solidFill>
                <a:latin typeface="Arial"/>
                <a:cs typeface="Arial"/>
              </a:rPr>
              <a:t>of School-wide positive behavioral interventions and supports on child behavior problems and adjustment. </a:t>
            </a:r>
            <a:r>
              <a:rPr lang="en-US" sz="1050" i="1" dirty="0" smtClean="0">
                <a:solidFill>
                  <a:schemeClr val="tx1">
                    <a:lumMod val="65000"/>
                    <a:lumOff val="35000"/>
                  </a:schemeClr>
                </a:solidFill>
                <a:latin typeface="Arial"/>
                <a:cs typeface="Arial"/>
              </a:rPr>
              <a:t>Pediatrics</a:t>
            </a:r>
            <a:r>
              <a:rPr lang="en-US" sz="1050" dirty="0" smtClean="0">
                <a:solidFill>
                  <a:schemeClr val="tx1">
                    <a:lumMod val="65000"/>
                    <a:lumOff val="35000"/>
                  </a:schemeClr>
                </a:solidFill>
                <a:latin typeface="Arial"/>
                <a:cs typeface="Arial"/>
              </a:rPr>
              <a:t>, 130(5) 1136-1145.</a:t>
            </a:r>
            <a:endParaRPr lang="en-US" sz="1050" dirty="0">
              <a:solidFill>
                <a:schemeClr val="tx1">
                  <a:lumMod val="65000"/>
                  <a:lumOff val="35000"/>
                </a:schemeClr>
              </a:solidFill>
              <a:latin typeface="Arial"/>
              <a:cs typeface="Arial"/>
            </a:endParaRPr>
          </a:p>
          <a:p>
            <a:pPr marL="454025" indent="-454025">
              <a:buNone/>
            </a:pPr>
            <a:r>
              <a:rPr lang="en-US" sz="1050" dirty="0" smtClean="0">
                <a:solidFill>
                  <a:schemeClr val="tx1">
                    <a:lumMod val="65000"/>
                    <a:lumOff val="35000"/>
                  </a:schemeClr>
                </a:solidFill>
                <a:latin typeface="Arial"/>
                <a:cs typeface="Arial"/>
              </a:rPr>
              <a:t>Horner, R., Sugai, G., Smolkowski, K., Eber, L., </a:t>
            </a:r>
            <a:r>
              <a:rPr lang="en-US" sz="1050" dirty="0" err="1" smtClean="0">
                <a:solidFill>
                  <a:schemeClr val="tx1">
                    <a:lumMod val="65000"/>
                    <a:lumOff val="35000"/>
                  </a:schemeClr>
                </a:solidFill>
                <a:latin typeface="Arial"/>
                <a:cs typeface="Arial"/>
              </a:rPr>
              <a:t>Nakasato</a:t>
            </a:r>
            <a:r>
              <a:rPr lang="en-US" sz="1050" dirty="0" smtClean="0">
                <a:solidFill>
                  <a:schemeClr val="tx1">
                    <a:lumMod val="65000"/>
                    <a:lumOff val="35000"/>
                  </a:schemeClr>
                </a:solidFill>
                <a:latin typeface="Arial"/>
                <a:cs typeface="Arial"/>
              </a:rPr>
              <a:t>, J., Todd, A., &amp; Esperanza, J., (2009). A randomized, wait-list controlled effectiveness trial assessing school-wide positive behavior support in elementary schools. </a:t>
            </a:r>
            <a:r>
              <a:rPr lang="en-US" sz="1050" i="1" dirty="0" smtClean="0">
                <a:solidFill>
                  <a:schemeClr val="tx1">
                    <a:lumMod val="65000"/>
                    <a:lumOff val="35000"/>
                  </a:schemeClr>
                </a:solidFill>
                <a:latin typeface="Arial"/>
                <a:cs typeface="Arial"/>
              </a:rPr>
              <a:t>Journal of Positive Behavior Interventions, 11,</a:t>
            </a:r>
            <a:r>
              <a:rPr lang="en-US" sz="1050" dirty="0" smtClean="0">
                <a:solidFill>
                  <a:schemeClr val="tx1">
                    <a:lumMod val="65000"/>
                    <a:lumOff val="35000"/>
                  </a:schemeClr>
                </a:solidFill>
                <a:latin typeface="Arial"/>
                <a:cs typeface="Arial"/>
              </a:rPr>
              <a:t> 133-145.</a:t>
            </a:r>
          </a:p>
          <a:p>
            <a:pPr marL="454025" indent="-454025">
              <a:buNone/>
            </a:pPr>
            <a:r>
              <a:rPr lang="en-US" sz="1050" dirty="0" smtClean="0">
                <a:solidFill>
                  <a:schemeClr val="tx1">
                    <a:lumMod val="65000"/>
                    <a:lumOff val="35000"/>
                  </a:schemeClr>
                </a:solidFill>
                <a:latin typeface="Arial"/>
                <a:cs typeface="Arial"/>
              </a:rPr>
              <a:t>Horner, R. H., Sugai, G., &amp; Anderson, C. M. (2010). Examining the evidence base for school-wide positive behavior support. </a:t>
            </a:r>
            <a:r>
              <a:rPr lang="en-US" sz="1050" i="1" dirty="0" smtClean="0">
                <a:solidFill>
                  <a:schemeClr val="tx1">
                    <a:lumMod val="65000"/>
                    <a:lumOff val="35000"/>
                  </a:schemeClr>
                </a:solidFill>
                <a:latin typeface="Arial"/>
                <a:cs typeface="Arial"/>
              </a:rPr>
              <a:t>Focus on Exceptionality, 42</a:t>
            </a:r>
            <a:r>
              <a:rPr lang="en-US" sz="1050" dirty="0" smtClean="0">
                <a:solidFill>
                  <a:schemeClr val="tx1">
                    <a:lumMod val="65000"/>
                    <a:lumOff val="35000"/>
                  </a:schemeClr>
                </a:solidFill>
                <a:latin typeface="Arial"/>
                <a:cs typeface="Arial"/>
              </a:rPr>
              <a:t>(8), 1-14.</a:t>
            </a:r>
          </a:p>
          <a:p>
            <a:pPr marL="0" lvl="0" indent="0" fontAlgn="base">
              <a:spcBef>
                <a:spcPct val="0"/>
              </a:spcBef>
              <a:spcAft>
                <a:spcPct val="0"/>
              </a:spcAft>
              <a:buClrTx/>
              <a:buSzTx/>
              <a:buNone/>
            </a:pPr>
            <a:r>
              <a:rPr lang="en-US" sz="1050" dirty="0">
                <a:solidFill>
                  <a:schemeClr val="tx1">
                    <a:lumMod val="65000"/>
                    <a:lumOff val="35000"/>
                  </a:schemeClr>
                </a:solidFill>
                <a:latin typeface="Arial"/>
                <a:cs typeface="Arial"/>
              </a:rPr>
              <a:t>Ross, S. W., Endrulat, N. R., &amp; Horner, R. H.  (2012). Adult outcomes of school-wide positive behavior support. </a:t>
            </a:r>
          </a:p>
          <a:p>
            <a:pPr marL="0" lvl="0" indent="0" fontAlgn="base">
              <a:spcBef>
                <a:spcPct val="0"/>
              </a:spcBef>
              <a:spcAft>
                <a:spcPct val="0"/>
              </a:spcAft>
              <a:buClrTx/>
              <a:buSzTx/>
              <a:buNone/>
            </a:pPr>
            <a:r>
              <a:rPr lang="en-US" sz="1050" dirty="0">
                <a:solidFill>
                  <a:schemeClr val="tx1">
                    <a:lumMod val="65000"/>
                    <a:lumOff val="35000"/>
                  </a:schemeClr>
                </a:solidFill>
                <a:latin typeface="Arial"/>
                <a:cs typeface="Arial"/>
              </a:rPr>
              <a:t>            </a:t>
            </a:r>
            <a:r>
              <a:rPr lang="en-US" sz="1050" i="1" dirty="0">
                <a:solidFill>
                  <a:schemeClr val="tx1">
                    <a:lumMod val="65000"/>
                    <a:lumOff val="35000"/>
                  </a:schemeClr>
                </a:solidFill>
                <a:latin typeface="Arial"/>
                <a:cs typeface="Arial"/>
              </a:rPr>
              <a:t>Journal of Positive Behavioral Interventions</a:t>
            </a:r>
            <a:r>
              <a:rPr lang="en-US" sz="1050" dirty="0">
                <a:solidFill>
                  <a:schemeClr val="tx1">
                    <a:lumMod val="65000"/>
                    <a:lumOff val="35000"/>
                  </a:schemeClr>
                </a:solidFill>
                <a:latin typeface="Arial"/>
                <a:cs typeface="Arial"/>
              </a:rPr>
              <a:t>. 14(2) 118-128.</a:t>
            </a:r>
          </a:p>
          <a:p>
            <a:pPr marL="0" lvl="0" indent="0" fontAlgn="base">
              <a:spcBef>
                <a:spcPct val="0"/>
              </a:spcBef>
              <a:spcAft>
                <a:spcPct val="0"/>
              </a:spcAft>
              <a:buClrTx/>
              <a:buSzTx/>
              <a:buNone/>
            </a:pPr>
            <a:r>
              <a:rPr lang="en-US" sz="1050" dirty="0" err="1" smtClean="0">
                <a:solidFill>
                  <a:schemeClr val="tx1">
                    <a:lumMod val="65000"/>
                    <a:lumOff val="35000"/>
                  </a:schemeClr>
                </a:solidFill>
                <a:latin typeface="Arial"/>
                <a:cs typeface="Arial"/>
              </a:rPr>
              <a:t>Waasdorp</a:t>
            </a:r>
            <a:r>
              <a:rPr lang="en-US" sz="1050" dirty="0" smtClean="0">
                <a:solidFill>
                  <a:schemeClr val="tx1">
                    <a:lumMod val="65000"/>
                    <a:lumOff val="35000"/>
                  </a:schemeClr>
                </a:solidFill>
                <a:latin typeface="Arial"/>
                <a:cs typeface="Arial"/>
              </a:rPr>
              <a:t>, T., Bradshaw, C., &amp; Leaf , P., (2012) The </a:t>
            </a:r>
            <a:r>
              <a:rPr lang="en-US" sz="1050" dirty="0">
                <a:solidFill>
                  <a:schemeClr val="tx1">
                    <a:lumMod val="65000"/>
                    <a:lumOff val="35000"/>
                  </a:schemeClr>
                </a:solidFill>
                <a:latin typeface="Arial"/>
                <a:cs typeface="Arial"/>
              </a:rPr>
              <a:t>Impact of </a:t>
            </a:r>
            <a:r>
              <a:rPr lang="en-US" sz="1050" dirty="0" err="1">
                <a:solidFill>
                  <a:schemeClr val="tx1">
                    <a:lumMod val="65000"/>
                    <a:lumOff val="35000"/>
                  </a:schemeClr>
                </a:solidFill>
                <a:latin typeface="Arial"/>
                <a:cs typeface="Arial"/>
              </a:rPr>
              <a:t>Schoolwide</a:t>
            </a:r>
            <a:r>
              <a:rPr lang="en-US" sz="1050" dirty="0">
                <a:solidFill>
                  <a:schemeClr val="tx1">
                    <a:lumMod val="65000"/>
                    <a:lumOff val="35000"/>
                  </a:schemeClr>
                </a:solidFill>
                <a:latin typeface="Arial"/>
                <a:cs typeface="Arial"/>
              </a:rPr>
              <a:t> Positive Behavioral Interventions </a:t>
            </a:r>
            <a:r>
              <a:rPr lang="en-US" sz="1050" dirty="0" smtClean="0">
                <a:solidFill>
                  <a:schemeClr val="tx1">
                    <a:lumMod val="65000"/>
                    <a:lumOff val="35000"/>
                  </a:schemeClr>
                </a:solidFill>
                <a:latin typeface="Arial"/>
                <a:cs typeface="Arial"/>
              </a:rPr>
              <a:t>and</a:t>
            </a:r>
          </a:p>
          <a:p>
            <a:pPr marL="0" lvl="0" indent="0" fontAlgn="base">
              <a:spcBef>
                <a:spcPct val="0"/>
              </a:spcBef>
              <a:spcAft>
                <a:spcPct val="0"/>
              </a:spcAft>
              <a:buClrTx/>
              <a:buSzTx/>
              <a:buNone/>
            </a:pPr>
            <a:r>
              <a:rPr lang="en-US" sz="1050" dirty="0">
                <a:solidFill>
                  <a:schemeClr val="tx1">
                    <a:lumMod val="65000"/>
                    <a:lumOff val="35000"/>
                  </a:schemeClr>
                </a:solidFill>
                <a:latin typeface="Arial"/>
                <a:cs typeface="Arial"/>
              </a:rPr>
              <a:t> </a:t>
            </a:r>
            <a:r>
              <a:rPr lang="en-US" sz="1050" dirty="0" smtClean="0">
                <a:solidFill>
                  <a:schemeClr val="tx1">
                    <a:lumMod val="65000"/>
                    <a:lumOff val="35000"/>
                  </a:schemeClr>
                </a:solidFill>
                <a:latin typeface="Arial"/>
                <a:cs typeface="Arial"/>
              </a:rPr>
              <a:t>        </a:t>
            </a:r>
            <a:r>
              <a:rPr lang="en-US" sz="1050" dirty="0">
                <a:solidFill>
                  <a:schemeClr val="tx1">
                    <a:lumMod val="65000"/>
                    <a:lumOff val="35000"/>
                  </a:schemeClr>
                </a:solidFill>
                <a:latin typeface="Arial"/>
                <a:cs typeface="Arial"/>
              </a:rPr>
              <a:t>Supports </a:t>
            </a:r>
            <a:r>
              <a:rPr lang="en-US" sz="1050" dirty="0" smtClean="0">
                <a:solidFill>
                  <a:schemeClr val="tx1">
                    <a:lumMod val="65000"/>
                    <a:lumOff val="35000"/>
                  </a:schemeClr>
                </a:solidFill>
                <a:latin typeface="Arial"/>
                <a:cs typeface="Arial"/>
              </a:rPr>
              <a:t>on </a:t>
            </a:r>
            <a:r>
              <a:rPr lang="en-US" sz="1050" dirty="0">
                <a:solidFill>
                  <a:schemeClr val="tx1">
                    <a:lumMod val="65000"/>
                    <a:lumOff val="35000"/>
                  </a:schemeClr>
                </a:solidFill>
                <a:latin typeface="Arial"/>
                <a:cs typeface="Arial"/>
              </a:rPr>
              <a:t>Bullying and Peer Rejection: </a:t>
            </a:r>
            <a:r>
              <a:rPr lang="en-US" sz="1050" dirty="0" smtClean="0">
                <a:solidFill>
                  <a:schemeClr val="tx1">
                    <a:lumMod val="65000"/>
                    <a:lumOff val="35000"/>
                  </a:schemeClr>
                </a:solidFill>
                <a:latin typeface="Arial"/>
                <a:cs typeface="Arial"/>
              </a:rPr>
              <a:t>A Randomized </a:t>
            </a:r>
            <a:r>
              <a:rPr lang="en-US" sz="1050" dirty="0">
                <a:solidFill>
                  <a:schemeClr val="tx1">
                    <a:lumMod val="65000"/>
                    <a:lumOff val="35000"/>
                  </a:schemeClr>
                </a:solidFill>
                <a:latin typeface="Arial"/>
                <a:cs typeface="Arial"/>
              </a:rPr>
              <a:t>Controlled Effectiveness </a:t>
            </a:r>
            <a:r>
              <a:rPr lang="en-US" sz="1050" dirty="0" smtClean="0">
                <a:solidFill>
                  <a:schemeClr val="tx1">
                    <a:lumMod val="65000"/>
                    <a:lumOff val="35000"/>
                  </a:schemeClr>
                </a:solidFill>
                <a:latin typeface="Arial"/>
                <a:cs typeface="Arial"/>
              </a:rPr>
              <a:t>Trial</a:t>
            </a:r>
            <a:r>
              <a:rPr lang="en-US" sz="1050" b="1" dirty="0" smtClean="0">
                <a:solidFill>
                  <a:schemeClr val="tx1">
                    <a:lumMod val="65000"/>
                    <a:lumOff val="35000"/>
                  </a:schemeClr>
                </a:solidFill>
                <a:latin typeface="Arial"/>
                <a:cs typeface="Arial"/>
              </a:rPr>
              <a:t>.</a:t>
            </a:r>
            <a:r>
              <a:rPr lang="en-US" sz="1050" dirty="0" smtClean="0">
                <a:solidFill>
                  <a:schemeClr val="tx1">
                    <a:lumMod val="65000"/>
                    <a:lumOff val="35000"/>
                  </a:schemeClr>
                </a:solidFill>
                <a:latin typeface="Arial"/>
                <a:cs typeface="Arial"/>
              </a:rPr>
              <a:t> </a:t>
            </a:r>
            <a:r>
              <a:rPr lang="en-US" sz="1050" i="1" dirty="0" smtClean="0">
                <a:solidFill>
                  <a:schemeClr val="tx1">
                    <a:lumMod val="65000"/>
                    <a:lumOff val="35000"/>
                  </a:schemeClr>
                </a:solidFill>
                <a:latin typeface="Arial"/>
                <a:cs typeface="Arial"/>
              </a:rPr>
              <a:t>Archive of </a:t>
            </a:r>
          </a:p>
          <a:p>
            <a:pPr marL="0" lvl="0" indent="0" fontAlgn="base">
              <a:spcBef>
                <a:spcPct val="0"/>
              </a:spcBef>
              <a:spcAft>
                <a:spcPct val="0"/>
              </a:spcAft>
              <a:buClrTx/>
              <a:buSzTx/>
              <a:buNone/>
            </a:pPr>
            <a:r>
              <a:rPr lang="en-US" sz="1050" i="1" dirty="0">
                <a:solidFill>
                  <a:schemeClr val="tx1">
                    <a:lumMod val="65000"/>
                    <a:lumOff val="35000"/>
                  </a:schemeClr>
                </a:solidFill>
                <a:latin typeface="Arial"/>
                <a:cs typeface="Arial"/>
              </a:rPr>
              <a:t> </a:t>
            </a:r>
            <a:r>
              <a:rPr lang="en-US" sz="1050" i="1" dirty="0" smtClean="0">
                <a:solidFill>
                  <a:schemeClr val="tx1">
                    <a:lumMod val="65000"/>
                    <a:lumOff val="35000"/>
                  </a:schemeClr>
                </a:solidFill>
                <a:latin typeface="Arial"/>
                <a:cs typeface="Arial"/>
              </a:rPr>
              <a:t>        Pediatric Adolescent Medicine.</a:t>
            </a:r>
            <a:r>
              <a:rPr lang="en-US" sz="1050" dirty="0" smtClean="0">
                <a:solidFill>
                  <a:schemeClr val="tx1">
                    <a:lumMod val="65000"/>
                    <a:lumOff val="35000"/>
                  </a:schemeClr>
                </a:solidFill>
                <a:latin typeface="Arial"/>
                <a:cs typeface="Arial"/>
              </a:rPr>
              <a:t> </a:t>
            </a:r>
            <a:r>
              <a:rPr lang="en-US" sz="1050" dirty="0">
                <a:solidFill>
                  <a:schemeClr val="tx1">
                    <a:lumMod val="65000"/>
                    <a:lumOff val="35000"/>
                  </a:schemeClr>
                </a:solidFill>
                <a:latin typeface="Arial"/>
                <a:cs typeface="Arial"/>
              </a:rPr>
              <a:t>2012;166(2):149-156 </a:t>
            </a:r>
            <a:endParaRPr lang="en-US" sz="1050" dirty="0" smtClean="0">
              <a:solidFill>
                <a:schemeClr val="tx1">
                  <a:lumMod val="65000"/>
                  <a:lumOff val="35000"/>
                </a:schemeClr>
              </a:solidFill>
              <a:latin typeface="Arial"/>
              <a:cs typeface="Arial"/>
            </a:endParaRPr>
          </a:p>
          <a:p>
            <a:pPr marL="0" lvl="0" indent="0" fontAlgn="base">
              <a:spcBef>
                <a:spcPct val="0"/>
              </a:spcBef>
              <a:spcAft>
                <a:spcPct val="0"/>
              </a:spcAft>
              <a:buClrTx/>
              <a:buSzTx/>
              <a:buNone/>
            </a:pPr>
            <a:r>
              <a:rPr lang="en-US" sz="1050" dirty="0">
                <a:solidFill>
                  <a:schemeClr val="tx1">
                    <a:lumMod val="65000"/>
                    <a:lumOff val="35000"/>
                  </a:schemeClr>
                </a:solidFill>
                <a:latin typeface="Arial"/>
                <a:cs typeface="Arial"/>
              </a:rPr>
              <a:t>Bradshaw, C. P., Pas, E. T., </a:t>
            </a:r>
            <a:r>
              <a:rPr lang="en-US" sz="1050" dirty="0" err="1">
                <a:solidFill>
                  <a:schemeClr val="tx1">
                    <a:lumMod val="65000"/>
                    <a:lumOff val="35000"/>
                  </a:schemeClr>
                </a:solidFill>
                <a:latin typeface="Arial"/>
                <a:cs typeface="Arial"/>
              </a:rPr>
              <a:t>Goldweber</a:t>
            </a:r>
            <a:r>
              <a:rPr lang="en-US" sz="1050" dirty="0">
                <a:solidFill>
                  <a:schemeClr val="tx1">
                    <a:lumMod val="65000"/>
                    <a:lumOff val="35000"/>
                  </a:schemeClr>
                </a:solidFill>
                <a:latin typeface="Arial"/>
                <a:cs typeface="Arial"/>
              </a:rPr>
              <a:t>, A., Rosenberg, M., &amp; Leaf, P. (2012). Integrating </a:t>
            </a:r>
            <a:r>
              <a:rPr lang="en-US" sz="1050" dirty="0" err="1" smtClean="0">
                <a:solidFill>
                  <a:schemeClr val="tx1">
                    <a:lumMod val="65000"/>
                    <a:lumOff val="35000"/>
                  </a:schemeClr>
                </a:solidFill>
                <a:latin typeface="Arial"/>
                <a:cs typeface="Arial"/>
              </a:rPr>
              <a:t>schoolwide</a:t>
            </a:r>
            <a:r>
              <a:rPr lang="en-US" sz="1050" dirty="0" smtClean="0">
                <a:solidFill>
                  <a:schemeClr val="tx1">
                    <a:lumMod val="65000"/>
                    <a:lumOff val="35000"/>
                  </a:schemeClr>
                </a:solidFill>
                <a:latin typeface="Arial"/>
                <a:cs typeface="Arial"/>
              </a:rPr>
              <a:t> Positive </a:t>
            </a:r>
            <a:r>
              <a:rPr lang="en-US" sz="1050" dirty="0">
                <a:solidFill>
                  <a:schemeClr val="tx1">
                    <a:lumMod val="65000"/>
                    <a:lumOff val="35000"/>
                  </a:schemeClr>
                </a:solidFill>
                <a:latin typeface="Arial"/>
                <a:cs typeface="Arial"/>
              </a:rPr>
              <a:t>Behavioral Interventions and </a:t>
            </a:r>
            <a:endParaRPr lang="en-US" sz="1050" dirty="0" smtClean="0">
              <a:solidFill>
                <a:schemeClr val="tx1">
                  <a:lumMod val="65000"/>
                  <a:lumOff val="35000"/>
                </a:schemeClr>
              </a:solidFill>
              <a:latin typeface="Arial"/>
              <a:cs typeface="Arial"/>
            </a:endParaRPr>
          </a:p>
          <a:p>
            <a:pPr marL="0" indent="0" fontAlgn="base">
              <a:spcBef>
                <a:spcPct val="0"/>
              </a:spcBef>
              <a:spcAft>
                <a:spcPct val="0"/>
              </a:spcAft>
              <a:buClrTx/>
              <a:buNone/>
            </a:pPr>
            <a:r>
              <a:rPr lang="en-US" sz="1050" dirty="0" smtClean="0">
                <a:solidFill>
                  <a:schemeClr val="tx1">
                    <a:lumMod val="65000"/>
                    <a:lumOff val="35000"/>
                  </a:schemeClr>
                </a:solidFill>
                <a:latin typeface="Arial"/>
                <a:cs typeface="Arial"/>
              </a:rPr>
              <a:t>           Supports </a:t>
            </a:r>
            <a:r>
              <a:rPr lang="en-US" sz="1050" dirty="0">
                <a:solidFill>
                  <a:schemeClr val="tx1">
                    <a:lumMod val="65000"/>
                    <a:lumOff val="35000"/>
                  </a:schemeClr>
                </a:solidFill>
                <a:latin typeface="Arial"/>
                <a:cs typeface="Arial"/>
              </a:rPr>
              <a:t>with tier 2 coaching to student support teams: </a:t>
            </a:r>
            <a:r>
              <a:rPr lang="en-US" sz="1050" dirty="0" smtClean="0">
                <a:solidFill>
                  <a:schemeClr val="tx1">
                    <a:lumMod val="65000"/>
                    <a:lumOff val="35000"/>
                  </a:schemeClr>
                </a:solidFill>
                <a:latin typeface="Arial"/>
                <a:cs typeface="Arial"/>
              </a:rPr>
              <a:t>The </a:t>
            </a:r>
            <a:r>
              <a:rPr lang="en-US" sz="1050" dirty="0" err="1" smtClean="0">
                <a:solidFill>
                  <a:schemeClr val="tx1">
                    <a:lumMod val="65000"/>
                    <a:lumOff val="35000"/>
                  </a:schemeClr>
                </a:solidFill>
                <a:latin typeface="Arial"/>
                <a:cs typeface="Arial"/>
              </a:rPr>
              <a:t>PBISplus</a:t>
            </a:r>
            <a:r>
              <a:rPr lang="en-US" sz="1050" dirty="0" smtClean="0">
                <a:solidFill>
                  <a:schemeClr val="tx1">
                    <a:lumMod val="65000"/>
                    <a:lumOff val="35000"/>
                  </a:schemeClr>
                </a:solidFill>
                <a:latin typeface="Arial"/>
                <a:cs typeface="Arial"/>
              </a:rPr>
              <a:t> </a:t>
            </a:r>
            <a:r>
              <a:rPr lang="en-US" sz="1050" dirty="0">
                <a:solidFill>
                  <a:schemeClr val="tx1">
                    <a:lumMod val="65000"/>
                    <a:lumOff val="35000"/>
                  </a:schemeClr>
                </a:solidFill>
                <a:latin typeface="Arial"/>
                <a:cs typeface="Arial"/>
              </a:rPr>
              <a:t>Model. Advances in School Mental Health Promotion, 5(3), </a:t>
            </a:r>
            <a:endParaRPr lang="en-US" sz="1050" dirty="0" smtClean="0">
              <a:solidFill>
                <a:schemeClr val="tx1">
                  <a:lumMod val="65000"/>
                  <a:lumOff val="35000"/>
                </a:schemeClr>
              </a:solidFill>
              <a:latin typeface="Arial"/>
              <a:cs typeface="Arial"/>
            </a:endParaRPr>
          </a:p>
          <a:p>
            <a:pPr marL="0" indent="0" fontAlgn="base">
              <a:spcBef>
                <a:spcPct val="0"/>
              </a:spcBef>
              <a:spcAft>
                <a:spcPct val="0"/>
              </a:spcAft>
              <a:buClrTx/>
              <a:buNone/>
            </a:pPr>
            <a:r>
              <a:rPr lang="en-US" sz="1050" dirty="0">
                <a:solidFill>
                  <a:schemeClr val="tx1">
                    <a:lumMod val="65000"/>
                    <a:lumOff val="35000"/>
                  </a:schemeClr>
                </a:solidFill>
                <a:latin typeface="Arial"/>
                <a:cs typeface="Arial"/>
              </a:rPr>
              <a:t> </a:t>
            </a:r>
            <a:r>
              <a:rPr lang="en-US" sz="1050" dirty="0" smtClean="0">
                <a:solidFill>
                  <a:schemeClr val="tx1">
                    <a:lumMod val="65000"/>
                    <a:lumOff val="35000"/>
                  </a:schemeClr>
                </a:solidFill>
                <a:latin typeface="Arial"/>
                <a:cs typeface="Arial"/>
              </a:rPr>
              <a:t>          177-193</a:t>
            </a:r>
            <a:r>
              <a:rPr lang="en-US" sz="1050" dirty="0">
                <a:solidFill>
                  <a:schemeClr val="tx1">
                    <a:lumMod val="65000"/>
                    <a:lumOff val="35000"/>
                  </a:schemeClr>
                </a:solidFill>
                <a:latin typeface="Arial"/>
                <a:cs typeface="Arial"/>
              </a:rPr>
              <a:t>. </a:t>
            </a:r>
            <a:r>
              <a:rPr lang="en-US" sz="1050" dirty="0" smtClean="0">
                <a:solidFill>
                  <a:schemeClr val="tx1">
                    <a:lumMod val="65000"/>
                    <a:lumOff val="35000"/>
                  </a:schemeClr>
                </a:solidFill>
                <a:latin typeface="Arial"/>
                <a:cs typeface="Arial"/>
              </a:rPr>
              <a:t>doi:10.1080/1754730x.2012.707429 </a:t>
            </a:r>
          </a:p>
          <a:p>
            <a:pPr marL="0" indent="0" fontAlgn="base">
              <a:spcBef>
                <a:spcPct val="0"/>
              </a:spcBef>
              <a:spcAft>
                <a:spcPct val="0"/>
              </a:spcAft>
              <a:buClrTx/>
              <a:buNone/>
            </a:pPr>
            <a:r>
              <a:rPr lang="en-US" sz="1050" dirty="0" smtClean="0">
                <a:solidFill>
                  <a:schemeClr val="tx1">
                    <a:lumMod val="65000"/>
                    <a:lumOff val="35000"/>
                  </a:schemeClr>
                </a:solidFill>
                <a:latin typeface="Arial"/>
                <a:cs typeface="Arial"/>
              </a:rPr>
              <a:t>Freeman, J., Simonsen, B., </a:t>
            </a:r>
            <a:r>
              <a:rPr lang="en-US" sz="1050" dirty="0" err="1" smtClean="0">
                <a:solidFill>
                  <a:schemeClr val="tx1">
                    <a:lumMod val="65000"/>
                    <a:lumOff val="35000"/>
                  </a:schemeClr>
                </a:solidFill>
                <a:latin typeface="Arial"/>
                <a:cs typeface="Arial"/>
              </a:rPr>
              <a:t>McCoach</a:t>
            </a:r>
            <a:r>
              <a:rPr lang="en-US" sz="1050" dirty="0" smtClean="0">
                <a:solidFill>
                  <a:schemeClr val="tx1">
                    <a:lumMod val="65000"/>
                    <a:lumOff val="35000"/>
                  </a:schemeClr>
                </a:solidFill>
                <a:latin typeface="Arial"/>
                <a:cs typeface="Arial"/>
              </a:rPr>
              <a:t> D.B., Sugai, G., Lombardi, A., &amp; Horner, ( submitted) Implementation Effects of School-wide  </a:t>
            </a:r>
          </a:p>
          <a:p>
            <a:pPr marL="0" lvl="0" indent="0" fontAlgn="base">
              <a:spcBef>
                <a:spcPct val="0"/>
              </a:spcBef>
              <a:spcAft>
                <a:spcPct val="0"/>
              </a:spcAft>
              <a:buClrTx/>
              <a:buSzTx/>
              <a:buNone/>
            </a:pPr>
            <a:r>
              <a:rPr lang="en-US" sz="1050" dirty="0">
                <a:solidFill>
                  <a:schemeClr val="tx1">
                    <a:lumMod val="65000"/>
                    <a:lumOff val="35000"/>
                  </a:schemeClr>
                </a:solidFill>
                <a:latin typeface="Arial"/>
                <a:cs typeface="Arial"/>
              </a:rPr>
              <a:t>  </a:t>
            </a:r>
            <a:r>
              <a:rPr lang="en-US" sz="1050" dirty="0" smtClean="0">
                <a:solidFill>
                  <a:schemeClr val="tx1">
                    <a:lumMod val="65000"/>
                    <a:lumOff val="35000"/>
                  </a:schemeClr>
                </a:solidFill>
                <a:latin typeface="Arial"/>
                <a:cs typeface="Arial"/>
              </a:rPr>
              <a:t>          Positive Behavior Interventions and Supports on Academic, Attendance, and Behavior Outcomes in High Schools.</a:t>
            </a:r>
            <a:endParaRPr lang="en-US" sz="1050" dirty="0">
              <a:solidFill>
                <a:schemeClr val="tx1">
                  <a:lumMod val="65000"/>
                  <a:lumOff val="35000"/>
                </a:schemeClr>
              </a:solidFill>
              <a:latin typeface="Arial"/>
              <a:cs typeface="Arial"/>
            </a:endParaRPr>
          </a:p>
          <a:p>
            <a:pPr marL="454025" indent="-454025">
              <a:buNone/>
            </a:pPr>
            <a:endParaRPr lang="en-US" sz="1050" dirty="0" smtClean="0">
              <a:latin typeface="Arial"/>
              <a:cs typeface="Arial"/>
            </a:endParaRPr>
          </a:p>
          <a:p>
            <a:pPr marL="454025" indent="-454025">
              <a:buNone/>
            </a:pPr>
            <a:endParaRPr lang="en-US" sz="1050" dirty="0" smtClean="0">
              <a:latin typeface="Arial"/>
              <a:cs typeface="Arial"/>
            </a:endParaRPr>
          </a:p>
          <a:p>
            <a:pPr marL="454025" indent="-454025">
              <a:buNone/>
            </a:pPr>
            <a:endParaRPr lang="en-US" sz="1050" dirty="0" smtClean="0">
              <a:latin typeface="Arial"/>
              <a:cs typeface="Arial"/>
            </a:endParaRPr>
          </a:p>
        </p:txBody>
      </p:sp>
      <p:sp>
        <p:nvSpPr>
          <p:cNvPr id="8" name="Rounded Rectangle 7"/>
          <p:cNvSpPr/>
          <p:nvPr/>
        </p:nvSpPr>
        <p:spPr bwMode="auto">
          <a:xfrm>
            <a:off x="1230072" y="1472739"/>
            <a:ext cx="6725674" cy="4623283"/>
          </a:xfrm>
          <a:prstGeom prst="roundRect">
            <a:avLst/>
          </a:prstGeom>
          <a:gradFill>
            <a:gsLst>
              <a:gs pos="0">
                <a:srgbClr val="5E9EFF"/>
              </a:gs>
              <a:gs pos="39999">
                <a:srgbClr val="85C2FF"/>
              </a:gs>
              <a:gs pos="70000">
                <a:srgbClr val="C4D6EB"/>
              </a:gs>
              <a:gs pos="100000">
                <a:srgbClr val="FFEBFA"/>
              </a:gs>
            </a:gsLst>
            <a:lin ang="16200000" scaled="0"/>
          </a:gradFill>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US" sz="2300" dirty="0" smtClean="0">
                <a:solidFill>
                  <a:srgbClr val="2F2B20"/>
                </a:solidFill>
                <a:latin typeface="Arial"/>
                <a:cs typeface="Arial"/>
              </a:rPr>
              <a:t>School-Wide PBIS </a:t>
            </a:r>
            <a:r>
              <a:rPr lang="en-US" sz="2300" dirty="0">
                <a:solidFill>
                  <a:srgbClr val="2F2B20"/>
                </a:solidFill>
                <a:latin typeface="Arial"/>
                <a:cs typeface="Arial"/>
              </a:rPr>
              <a:t>Experimentally Related to:</a:t>
            </a:r>
          </a:p>
          <a:p>
            <a:pPr algn="ctr" defTabSz="914099" fontAlgn="base">
              <a:spcBef>
                <a:spcPct val="0"/>
              </a:spcBef>
              <a:spcAft>
                <a:spcPct val="0"/>
              </a:spcAft>
            </a:pPr>
            <a:endParaRPr lang="en-US" sz="2300" dirty="0">
              <a:solidFill>
                <a:srgbClr val="2F2B20"/>
              </a:solidFill>
              <a:latin typeface="Arial"/>
              <a:cs typeface="Arial"/>
            </a:endParaRPr>
          </a:p>
          <a:p>
            <a:pPr marL="457200" indent="-457200" defTabSz="914099" fontAlgn="base">
              <a:spcBef>
                <a:spcPct val="0"/>
              </a:spcBef>
              <a:spcAft>
                <a:spcPct val="0"/>
              </a:spcAft>
              <a:buFontTx/>
              <a:buAutoNum type="arabicPeriod"/>
            </a:pPr>
            <a:r>
              <a:rPr lang="en-US" sz="2300" dirty="0">
                <a:solidFill>
                  <a:srgbClr val="2F2B20"/>
                </a:solidFill>
                <a:latin typeface="Arial"/>
                <a:cs typeface="Arial"/>
              </a:rPr>
              <a:t>Reduction in </a:t>
            </a:r>
            <a:r>
              <a:rPr lang="en-US" sz="2300" b="1" dirty="0">
                <a:solidFill>
                  <a:srgbClr val="7030A0"/>
                </a:solidFill>
                <a:latin typeface="Arial"/>
                <a:cs typeface="Arial"/>
              </a:rPr>
              <a:t>problem behavior</a:t>
            </a:r>
          </a:p>
          <a:p>
            <a:pPr marL="457200" indent="-457200" defTabSz="914099" fontAlgn="base">
              <a:spcBef>
                <a:spcPct val="0"/>
              </a:spcBef>
              <a:spcAft>
                <a:spcPct val="0"/>
              </a:spcAft>
              <a:buFontTx/>
              <a:buAutoNum type="arabicPeriod"/>
            </a:pPr>
            <a:r>
              <a:rPr lang="en-US" sz="2300" dirty="0">
                <a:solidFill>
                  <a:srgbClr val="2F2B20"/>
                </a:solidFill>
                <a:latin typeface="Arial"/>
                <a:cs typeface="Arial"/>
              </a:rPr>
              <a:t>Increased </a:t>
            </a:r>
            <a:r>
              <a:rPr lang="en-US" sz="2300" b="1" dirty="0">
                <a:solidFill>
                  <a:srgbClr val="7030A0"/>
                </a:solidFill>
                <a:latin typeface="Arial"/>
                <a:cs typeface="Arial"/>
              </a:rPr>
              <a:t>academic performance</a:t>
            </a:r>
          </a:p>
          <a:p>
            <a:pPr marL="457200" indent="-457200" defTabSz="914099" fontAlgn="base">
              <a:spcBef>
                <a:spcPct val="0"/>
              </a:spcBef>
              <a:spcAft>
                <a:spcPct val="0"/>
              </a:spcAft>
              <a:buFontTx/>
              <a:buAutoNum type="arabicPeriod"/>
            </a:pPr>
            <a:r>
              <a:rPr lang="en-US" sz="2300" dirty="0">
                <a:solidFill>
                  <a:srgbClr val="2F2B20"/>
                </a:solidFill>
                <a:latin typeface="Arial"/>
                <a:cs typeface="Arial"/>
              </a:rPr>
              <a:t>Increased </a:t>
            </a:r>
            <a:r>
              <a:rPr lang="en-US" sz="2300" b="1" dirty="0">
                <a:solidFill>
                  <a:srgbClr val="7030A0"/>
                </a:solidFill>
                <a:latin typeface="Arial"/>
                <a:cs typeface="Arial"/>
              </a:rPr>
              <a:t>attendance</a:t>
            </a:r>
          </a:p>
          <a:p>
            <a:pPr marL="457200" indent="-457200" defTabSz="914099" fontAlgn="base">
              <a:spcBef>
                <a:spcPct val="0"/>
              </a:spcBef>
              <a:spcAft>
                <a:spcPct val="0"/>
              </a:spcAft>
              <a:buFontTx/>
              <a:buAutoNum type="arabicPeriod"/>
            </a:pPr>
            <a:r>
              <a:rPr lang="en-US" sz="2300" dirty="0">
                <a:solidFill>
                  <a:srgbClr val="2F2B20"/>
                </a:solidFill>
                <a:latin typeface="Arial"/>
                <a:cs typeface="Arial"/>
              </a:rPr>
              <a:t>Improved perception of </a:t>
            </a:r>
            <a:r>
              <a:rPr lang="en-US" sz="2300" b="1" dirty="0">
                <a:solidFill>
                  <a:srgbClr val="7030A0"/>
                </a:solidFill>
                <a:latin typeface="Arial"/>
                <a:cs typeface="Arial"/>
              </a:rPr>
              <a:t>safety</a:t>
            </a:r>
          </a:p>
          <a:p>
            <a:pPr marL="457200" indent="-457200" defTabSz="914099" fontAlgn="base">
              <a:spcBef>
                <a:spcPct val="0"/>
              </a:spcBef>
              <a:spcAft>
                <a:spcPct val="0"/>
              </a:spcAft>
              <a:buFontTx/>
              <a:buAutoNum type="arabicPeriod"/>
            </a:pPr>
            <a:r>
              <a:rPr lang="en-US" sz="2300" dirty="0">
                <a:solidFill>
                  <a:srgbClr val="2F2B20"/>
                </a:solidFill>
                <a:latin typeface="Arial"/>
                <a:cs typeface="Arial"/>
              </a:rPr>
              <a:t>Reduction in </a:t>
            </a:r>
            <a:r>
              <a:rPr lang="en-US" sz="2300" b="1" dirty="0">
                <a:solidFill>
                  <a:srgbClr val="7030A0"/>
                </a:solidFill>
                <a:latin typeface="Arial"/>
                <a:cs typeface="Arial"/>
              </a:rPr>
              <a:t>bullying behaviors</a:t>
            </a:r>
          </a:p>
          <a:p>
            <a:pPr marL="457200" indent="-457200" defTabSz="914099" fontAlgn="base">
              <a:spcBef>
                <a:spcPct val="0"/>
              </a:spcBef>
              <a:spcAft>
                <a:spcPct val="0"/>
              </a:spcAft>
              <a:buFontTx/>
              <a:buAutoNum type="arabicPeriod"/>
            </a:pPr>
            <a:r>
              <a:rPr lang="en-US" sz="2300" dirty="0">
                <a:solidFill>
                  <a:srgbClr val="2F2B20"/>
                </a:solidFill>
                <a:latin typeface="Arial"/>
                <a:cs typeface="Arial"/>
              </a:rPr>
              <a:t>Improved </a:t>
            </a:r>
            <a:r>
              <a:rPr lang="en-US" sz="2300" b="1" dirty="0">
                <a:solidFill>
                  <a:srgbClr val="7030A0"/>
                </a:solidFill>
                <a:latin typeface="Arial"/>
                <a:cs typeface="Arial"/>
              </a:rPr>
              <a:t>organizational efficiency</a:t>
            </a:r>
          </a:p>
          <a:p>
            <a:pPr marL="457200" indent="-457200" defTabSz="914099" fontAlgn="base">
              <a:spcBef>
                <a:spcPct val="0"/>
              </a:spcBef>
              <a:spcAft>
                <a:spcPct val="0"/>
              </a:spcAft>
              <a:buFontTx/>
              <a:buAutoNum type="arabicPeriod"/>
            </a:pPr>
            <a:r>
              <a:rPr lang="en-US" sz="2300" dirty="0">
                <a:solidFill>
                  <a:srgbClr val="2F2B20"/>
                </a:solidFill>
                <a:latin typeface="Arial"/>
                <a:cs typeface="Arial"/>
              </a:rPr>
              <a:t>Reduction in </a:t>
            </a:r>
            <a:r>
              <a:rPr lang="en-US" sz="2300" b="1" dirty="0">
                <a:solidFill>
                  <a:srgbClr val="7030A0"/>
                </a:solidFill>
                <a:latin typeface="Arial"/>
                <a:cs typeface="Arial"/>
              </a:rPr>
              <a:t>staff turnover</a:t>
            </a:r>
          </a:p>
          <a:p>
            <a:pPr marL="457200" indent="-457200" defTabSz="914099" fontAlgn="base">
              <a:spcBef>
                <a:spcPct val="0"/>
              </a:spcBef>
              <a:spcAft>
                <a:spcPct val="0"/>
              </a:spcAft>
              <a:buFontTx/>
              <a:buAutoNum type="arabicPeriod"/>
            </a:pPr>
            <a:r>
              <a:rPr lang="en-US" sz="2300" dirty="0">
                <a:solidFill>
                  <a:srgbClr val="2F2B20"/>
                </a:solidFill>
                <a:latin typeface="Arial"/>
                <a:cs typeface="Arial"/>
              </a:rPr>
              <a:t>Increased perception of </a:t>
            </a:r>
            <a:r>
              <a:rPr lang="en-US" sz="2300" b="1" dirty="0">
                <a:solidFill>
                  <a:srgbClr val="7030A0"/>
                </a:solidFill>
                <a:latin typeface="Arial"/>
                <a:cs typeface="Arial"/>
              </a:rPr>
              <a:t>teacher efficacy</a:t>
            </a:r>
          </a:p>
          <a:p>
            <a:pPr marL="457200" indent="-457200" defTabSz="914099" fontAlgn="base">
              <a:spcBef>
                <a:spcPct val="0"/>
              </a:spcBef>
              <a:spcAft>
                <a:spcPct val="0"/>
              </a:spcAft>
              <a:buFontTx/>
              <a:buAutoNum type="arabicPeriod"/>
            </a:pPr>
            <a:r>
              <a:rPr lang="en-US" sz="2300" dirty="0">
                <a:solidFill>
                  <a:srgbClr val="2F2B20"/>
                </a:solidFill>
                <a:latin typeface="Arial"/>
                <a:cs typeface="Arial"/>
              </a:rPr>
              <a:t>Improved </a:t>
            </a:r>
            <a:r>
              <a:rPr lang="en-US" sz="2300" b="1" dirty="0">
                <a:solidFill>
                  <a:srgbClr val="7030A0"/>
                </a:solidFill>
                <a:latin typeface="Arial"/>
                <a:cs typeface="Arial"/>
              </a:rPr>
              <a:t>Social Emotional competence</a:t>
            </a:r>
          </a:p>
        </p:txBody>
      </p:sp>
    </p:spTree>
    <p:extLst>
      <p:ext uri="{BB962C8B-B14F-4D97-AF65-F5344CB8AC3E}">
        <p14:creationId xmlns:p14="http://schemas.microsoft.com/office/powerpoint/2010/main" val="2269942373"/>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9" name="Text Box 9"/>
          <p:cNvSpPr txBox="1">
            <a:spLocks noChangeArrowheads="1"/>
          </p:cNvSpPr>
          <p:nvPr/>
        </p:nvSpPr>
        <p:spPr bwMode="auto">
          <a:xfrm>
            <a:off x="3036131" y="5000926"/>
            <a:ext cx="3147054" cy="1200328"/>
          </a:xfrm>
          <a:prstGeom prst="rect">
            <a:avLst/>
          </a:prstGeom>
          <a:noFill/>
          <a:ln w="9525">
            <a:noFill/>
            <a:miter lim="800000"/>
            <a:headEnd/>
            <a:tailEnd/>
          </a:ln>
        </p:spPr>
        <p:txBody>
          <a:bodyPr wrap="square">
            <a:spAutoFit/>
          </a:bodyPr>
          <a:lstStyle/>
          <a:p>
            <a:pPr algn="ctr"/>
            <a:r>
              <a:rPr lang="en-US" sz="2400" b="1" dirty="0" smtClean="0">
                <a:solidFill>
                  <a:srgbClr val="0070C0"/>
                </a:solidFill>
                <a:latin typeface="Arial" pitchFamily="34" charset="0"/>
                <a:cs typeface="Arial" pitchFamily="34" charset="0"/>
              </a:rPr>
              <a:t>Culturally Knowledgeable</a:t>
            </a:r>
            <a:endParaRPr lang="en-US" sz="2400" b="1" dirty="0">
              <a:solidFill>
                <a:srgbClr val="0070C0"/>
              </a:solidFill>
              <a:latin typeface="Arial" pitchFamily="34" charset="0"/>
              <a:cs typeface="Arial" pitchFamily="34" charset="0"/>
            </a:endParaRPr>
          </a:p>
          <a:p>
            <a:pPr algn="ctr"/>
            <a:r>
              <a:rPr lang="en-US" sz="2400" dirty="0">
                <a:latin typeface="Arial" pitchFamily="34" charset="0"/>
                <a:cs typeface="Arial" pitchFamily="34" charset="0"/>
              </a:rPr>
              <a:t>Staff Behavior</a:t>
            </a:r>
          </a:p>
        </p:txBody>
      </p:sp>
      <p:sp>
        <p:nvSpPr>
          <p:cNvPr id="40970" name="Text Box 10"/>
          <p:cNvSpPr txBox="1">
            <a:spLocks noChangeArrowheads="1"/>
          </p:cNvSpPr>
          <p:nvPr/>
        </p:nvSpPr>
        <p:spPr bwMode="auto">
          <a:xfrm>
            <a:off x="6371115" y="2114371"/>
            <a:ext cx="2439664" cy="1938992"/>
          </a:xfrm>
          <a:prstGeom prst="rect">
            <a:avLst/>
          </a:prstGeom>
          <a:noFill/>
          <a:ln w="9525">
            <a:noFill/>
            <a:miter lim="800000"/>
            <a:headEnd/>
            <a:tailEnd/>
          </a:ln>
        </p:spPr>
        <p:txBody>
          <a:bodyPr wrap="square">
            <a:spAutoFit/>
          </a:bodyPr>
          <a:lstStyle/>
          <a:p>
            <a:pPr algn="ctr"/>
            <a:r>
              <a:rPr lang="en-US" sz="2400" b="1" i="1" dirty="0" smtClean="0">
                <a:solidFill>
                  <a:srgbClr val="0070C0"/>
                </a:solidFill>
                <a:latin typeface="Arial" pitchFamily="34" charset="0"/>
                <a:cs typeface="Arial" pitchFamily="34" charset="0"/>
              </a:rPr>
              <a:t>Culturally Relevant </a:t>
            </a:r>
          </a:p>
          <a:p>
            <a:pPr algn="ctr"/>
            <a:r>
              <a:rPr lang="en-US" sz="2400" dirty="0" smtClean="0">
                <a:latin typeface="Arial" pitchFamily="34" charset="0"/>
                <a:cs typeface="Arial" pitchFamily="34" charset="0"/>
              </a:rPr>
              <a:t>Support for</a:t>
            </a:r>
            <a:endParaRPr lang="en-US" sz="2400" dirty="0">
              <a:latin typeface="Arial" pitchFamily="34" charset="0"/>
              <a:cs typeface="Arial" pitchFamily="34" charset="0"/>
            </a:endParaRPr>
          </a:p>
          <a:p>
            <a:pPr algn="ctr"/>
            <a:r>
              <a:rPr lang="en-US" sz="2400" dirty="0">
                <a:latin typeface="Arial" pitchFamily="34" charset="0"/>
                <a:cs typeface="Arial" pitchFamily="34" charset="0"/>
              </a:rPr>
              <a:t>Student </a:t>
            </a:r>
          </a:p>
          <a:p>
            <a:pPr algn="ctr"/>
            <a:r>
              <a:rPr lang="en-US" sz="2400" dirty="0">
                <a:latin typeface="Arial" pitchFamily="34" charset="0"/>
                <a:cs typeface="Arial" pitchFamily="34" charset="0"/>
              </a:rPr>
              <a:t>Behavior</a:t>
            </a:r>
          </a:p>
        </p:txBody>
      </p:sp>
      <p:grpSp>
        <p:nvGrpSpPr>
          <p:cNvPr id="3" name="Group 2"/>
          <p:cNvGrpSpPr/>
          <p:nvPr/>
        </p:nvGrpSpPr>
        <p:grpSpPr>
          <a:xfrm>
            <a:off x="2636023" y="1308962"/>
            <a:ext cx="3731058" cy="3635187"/>
            <a:chOff x="2353720" y="1295400"/>
            <a:chExt cx="4221786" cy="4113305"/>
          </a:xfrm>
        </p:grpSpPr>
        <p:sp>
          <p:nvSpPr>
            <p:cNvPr id="41986" name="Oval 2"/>
            <p:cNvSpPr>
              <a:spLocks noChangeArrowheads="1"/>
            </p:cNvSpPr>
            <p:nvPr/>
          </p:nvSpPr>
          <p:spPr bwMode="auto">
            <a:xfrm>
              <a:off x="2353720" y="1295400"/>
              <a:ext cx="4221786" cy="4113305"/>
            </a:xfrm>
            <a:prstGeom prst="ellipse">
              <a:avLst/>
            </a:prstGeom>
            <a:solidFill>
              <a:schemeClr val="bg1">
                <a:alpha val="50195"/>
              </a:schemeClr>
            </a:solidFill>
            <a:ln w="63500">
              <a:solidFill>
                <a:srgbClr val="333399"/>
              </a:solidFill>
              <a:round/>
              <a:headEnd/>
              <a:tailEnd/>
            </a:ln>
          </p:spPr>
          <p:txBody>
            <a:bodyPr wrap="none" anchor="ctr"/>
            <a:lstStyle/>
            <a:p>
              <a:endParaRPr lang="en-US"/>
            </a:p>
          </p:txBody>
        </p:sp>
        <p:grpSp>
          <p:nvGrpSpPr>
            <p:cNvPr id="2" name="Group 1"/>
            <p:cNvGrpSpPr/>
            <p:nvPr/>
          </p:nvGrpSpPr>
          <p:grpSpPr>
            <a:xfrm>
              <a:off x="2547472" y="1600200"/>
              <a:ext cx="3863680" cy="3065503"/>
              <a:chOff x="2547472" y="1600200"/>
              <a:chExt cx="3863680" cy="3065503"/>
            </a:xfrm>
          </p:grpSpPr>
          <p:sp>
            <p:nvSpPr>
              <p:cNvPr id="41988" name="Oval 4"/>
              <p:cNvSpPr>
                <a:spLocks noChangeArrowheads="1"/>
              </p:cNvSpPr>
              <p:nvPr/>
            </p:nvSpPr>
            <p:spPr bwMode="auto">
              <a:xfrm>
                <a:off x="4586938" y="2072341"/>
                <a:ext cx="1824214" cy="1763407"/>
              </a:xfrm>
              <a:prstGeom prst="ellipse">
                <a:avLst/>
              </a:prstGeom>
              <a:noFill/>
              <a:ln w="63500">
                <a:solidFill>
                  <a:srgbClr val="FF99CC"/>
                </a:solidFill>
                <a:round/>
                <a:headEnd/>
                <a:tailEnd/>
              </a:ln>
            </p:spPr>
            <p:txBody>
              <a:bodyPr wrap="none" anchor="ctr"/>
              <a:lstStyle/>
              <a:p>
                <a:endParaRPr lang="en-US"/>
              </a:p>
            </p:txBody>
          </p:sp>
          <p:sp>
            <p:nvSpPr>
              <p:cNvPr id="41989" name="Oval 5"/>
              <p:cNvSpPr>
                <a:spLocks noChangeArrowheads="1"/>
              </p:cNvSpPr>
              <p:nvPr/>
            </p:nvSpPr>
            <p:spPr bwMode="auto">
              <a:xfrm>
                <a:off x="2547472" y="2075331"/>
                <a:ext cx="1763406" cy="1763406"/>
              </a:xfrm>
              <a:prstGeom prst="ellipse">
                <a:avLst/>
              </a:prstGeom>
              <a:noFill/>
              <a:ln w="63500">
                <a:solidFill>
                  <a:srgbClr val="00FFCC"/>
                </a:solidFill>
                <a:round/>
                <a:headEnd/>
                <a:tailEnd/>
              </a:ln>
            </p:spPr>
            <p:txBody>
              <a:bodyPr wrap="none" anchor="ctr"/>
              <a:lstStyle/>
              <a:p>
                <a:endParaRPr lang="en-US"/>
              </a:p>
            </p:txBody>
          </p:sp>
          <p:sp>
            <p:nvSpPr>
              <p:cNvPr id="41990" name="Text Box 6"/>
              <p:cNvSpPr txBox="1">
                <a:spLocks noChangeArrowheads="1"/>
              </p:cNvSpPr>
              <p:nvPr/>
            </p:nvSpPr>
            <p:spPr bwMode="auto">
              <a:xfrm>
                <a:off x="3349422" y="4204038"/>
                <a:ext cx="2126132" cy="461665"/>
              </a:xfrm>
              <a:prstGeom prst="rect">
                <a:avLst/>
              </a:prstGeom>
              <a:noFill/>
              <a:ln w="9525">
                <a:noFill/>
                <a:miter lim="800000"/>
                <a:headEnd/>
                <a:tailEnd/>
              </a:ln>
            </p:spPr>
            <p:txBody>
              <a:bodyPr wrap="square">
                <a:spAutoFit/>
              </a:bodyPr>
              <a:lstStyle/>
              <a:p>
                <a:pPr algn="ctr"/>
                <a:r>
                  <a:rPr lang="en-US" sz="2000" dirty="0">
                    <a:latin typeface="Arial" pitchFamily="34" charset="0"/>
                    <a:cs typeface="Arial" pitchFamily="34" charset="0"/>
                  </a:rPr>
                  <a:t>SYSTEMS</a:t>
                </a:r>
              </a:p>
            </p:txBody>
          </p:sp>
          <p:sp>
            <p:nvSpPr>
              <p:cNvPr id="41992" name="Text Box 8"/>
              <p:cNvSpPr txBox="1">
                <a:spLocks noChangeArrowheads="1"/>
              </p:cNvSpPr>
              <p:nvPr/>
            </p:nvSpPr>
            <p:spPr bwMode="auto">
              <a:xfrm rot="18286328" flipH="1">
                <a:off x="2799423" y="2670042"/>
                <a:ext cx="1087251" cy="461665"/>
              </a:xfrm>
              <a:prstGeom prst="rect">
                <a:avLst/>
              </a:prstGeom>
              <a:noFill/>
              <a:ln w="9525">
                <a:noFill/>
                <a:miter lim="800000"/>
                <a:headEnd/>
                <a:tailEnd/>
              </a:ln>
            </p:spPr>
            <p:txBody>
              <a:bodyPr wrap="square">
                <a:spAutoFit/>
              </a:bodyPr>
              <a:lstStyle/>
              <a:p>
                <a:pPr algn="ctr"/>
                <a:r>
                  <a:rPr lang="en-US" sz="2000" dirty="0">
                    <a:latin typeface="Arial" pitchFamily="34" charset="0"/>
                    <a:cs typeface="Arial" pitchFamily="34" charset="0"/>
                  </a:rPr>
                  <a:t>DATA</a:t>
                </a:r>
              </a:p>
            </p:txBody>
          </p:sp>
          <p:sp>
            <p:nvSpPr>
              <p:cNvPr id="41995" name="Text Box 11"/>
              <p:cNvSpPr txBox="1">
                <a:spLocks noChangeArrowheads="1"/>
              </p:cNvSpPr>
              <p:nvPr/>
            </p:nvSpPr>
            <p:spPr bwMode="auto">
              <a:xfrm>
                <a:off x="3481293" y="1600200"/>
                <a:ext cx="1967524" cy="461665"/>
              </a:xfrm>
              <a:prstGeom prst="rect">
                <a:avLst/>
              </a:prstGeom>
              <a:noFill/>
              <a:ln w="9525">
                <a:noFill/>
                <a:miter lim="800000"/>
                <a:headEnd/>
                <a:tailEnd/>
              </a:ln>
            </p:spPr>
            <p:txBody>
              <a:bodyPr wrap="square">
                <a:spAutoFit/>
              </a:bodyPr>
              <a:lstStyle/>
              <a:p>
                <a:r>
                  <a:rPr lang="en-US" sz="2000" dirty="0">
                    <a:latin typeface="Arial" pitchFamily="34" charset="0"/>
                    <a:cs typeface="Arial" pitchFamily="34" charset="0"/>
                  </a:rPr>
                  <a:t>OUTCOMES</a:t>
                </a:r>
              </a:p>
            </p:txBody>
          </p:sp>
        </p:grpSp>
      </p:grpSp>
      <p:sp>
        <p:nvSpPr>
          <p:cNvPr id="40972" name="Text Box 12"/>
          <p:cNvSpPr txBox="1">
            <a:spLocks noChangeArrowheads="1"/>
          </p:cNvSpPr>
          <p:nvPr/>
        </p:nvSpPr>
        <p:spPr bwMode="auto">
          <a:xfrm>
            <a:off x="2519203" y="93693"/>
            <a:ext cx="3830140" cy="1200328"/>
          </a:xfrm>
          <a:prstGeom prst="rect">
            <a:avLst/>
          </a:prstGeom>
          <a:noFill/>
          <a:ln w="9525">
            <a:noFill/>
            <a:miter lim="800000"/>
            <a:headEnd/>
            <a:tailEnd/>
          </a:ln>
        </p:spPr>
        <p:txBody>
          <a:bodyPr wrap="square">
            <a:spAutoFit/>
          </a:bodyPr>
          <a:lstStyle/>
          <a:p>
            <a:pPr algn="ctr"/>
            <a:r>
              <a:rPr lang="en-US" sz="2400" b="1" i="1" dirty="0" smtClean="0">
                <a:solidFill>
                  <a:srgbClr val="0070C0"/>
                </a:solidFill>
                <a:latin typeface="Arial" pitchFamily="34" charset="0"/>
                <a:cs typeface="Arial" pitchFamily="34" charset="0"/>
              </a:rPr>
              <a:t>Culturally Equitable </a:t>
            </a:r>
            <a:r>
              <a:rPr lang="en-US" sz="2400" dirty="0" smtClean="0">
                <a:latin typeface="Arial" pitchFamily="34" charset="0"/>
                <a:cs typeface="Arial" pitchFamily="34" charset="0"/>
              </a:rPr>
              <a:t>Academic &amp;</a:t>
            </a:r>
          </a:p>
          <a:p>
            <a:pPr algn="ctr"/>
            <a:r>
              <a:rPr lang="en-US" sz="2400" dirty="0" smtClean="0">
                <a:latin typeface="Arial" pitchFamily="34" charset="0"/>
                <a:cs typeface="Arial" pitchFamily="34" charset="0"/>
              </a:rPr>
              <a:t>Social Competence</a:t>
            </a:r>
            <a:endParaRPr lang="en-US" sz="2400" dirty="0">
              <a:latin typeface="Arial" pitchFamily="34" charset="0"/>
              <a:cs typeface="Arial" pitchFamily="34" charset="0"/>
            </a:endParaRPr>
          </a:p>
        </p:txBody>
      </p:sp>
      <p:sp>
        <p:nvSpPr>
          <p:cNvPr id="40973" name="Text Box 13"/>
          <p:cNvSpPr txBox="1">
            <a:spLocks noChangeArrowheads="1"/>
          </p:cNvSpPr>
          <p:nvPr/>
        </p:nvSpPr>
        <p:spPr bwMode="auto">
          <a:xfrm>
            <a:off x="599656" y="2136977"/>
            <a:ext cx="1919547" cy="1569660"/>
          </a:xfrm>
          <a:prstGeom prst="rect">
            <a:avLst/>
          </a:prstGeom>
          <a:noFill/>
          <a:ln w="9525">
            <a:noFill/>
            <a:miter lim="800000"/>
            <a:headEnd/>
            <a:tailEnd/>
          </a:ln>
        </p:spPr>
        <p:txBody>
          <a:bodyPr wrap="square">
            <a:spAutoFit/>
          </a:bodyPr>
          <a:lstStyle/>
          <a:p>
            <a:pPr algn="ctr"/>
            <a:r>
              <a:rPr lang="en-US" sz="2400" b="1" i="1" dirty="0" smtClean="0">
                <a:solidFill>
                  <a:srgbClr val="0070C0"/>
                </a:solidFill>
                <a:latin typeface="Arial" pitchFamily="34" charset="0"/>
                <a:cs typeface="Arial" pitchFamily="34" charset="0"/>
              </a:rPr>
              <a:t>Culturally Valid</a:t>
            </a:r>
            <a:endParaRPr lang="en-US" sz="2400" b="1" i="1" dirty="0">
              <a:solidFill>
                <a:srgbClr val="0070C0"/>
              </a:solidFill>
              <a:latin typeface="Arial" pitchFamily="34" charset="0"/>
              <a:cs typeface="Arial" pitchFamily="34" charset="0"/>
            </a:endParaRPr>
          </a:p>
          <a:p>
            <a:pPr algn="ctr"/>
            <a:r>
              <a:rPr lang="en-US" sz="2400" dirty="0">
                <a:latin typeface="Arial" pitchFamily="34" charset="0"/>
                <a:cs typeface="Arial" pitchFamily="34" charset="0"/>
              </a:rPr>
              <a:t>Decision</a:t>
            </a:r>
          </a:p>
          <a:p>
            <a:pPr algn="ctr"/>
            <a:r>
              <a:rPr lang="en-US" sz="2400" dirty="0">
                <a:latin typeface="Arial" pitchFamily="34" charset="0"/>
                <a:cs typeface="Arial" pitchFamily="34" charset="0"/>
              </a:rPr>
              <a:t>Making</a:t>
            </a:r>
          </a:p>
        </p:txBody>
      </p:sp>
      <p:sp>
        <p:nvSpPr>
          <p:cNvPr id="41998" name="Rectangle 14"/>
          <p:cNvSpPr>
            <a:spLocks noChangeArrowheads="1"/>
          </p:cNvSpPr>
          <p:nvPr/>
        </p:nvSpPr>
        <p:spPr bwMode="auto">
          <a:xfrm>
            <a:off x="333187" y="357209"/>
            <a:ext cx="1945828" cy="748438"/>
          </a:xfrm>
          <a:prstGeom prst="rect">
            <a:avLst/>
          </a:prstGeom>
          <a:solidFill>
            <a:srgbClr val="CCFFCC"/>
          </a:solidFill>
          <a:ln w="9525">
            <a:solidFill>
              <a:schemeClr val="tx1"/>
            </a:solidFill>
            <a:miter lim="800000"/>
            <a:headEnd/>
            <a:tailEnd/>
          </a:ln>
        </p:spPr>
        <p:txBody>
          <a:bodyPr anchor="ctr"/>
          <a:lstStyle/>
          <a:p>
            <a:pPr algn="ctr" eaLnBrk="1" hangingPunct="1"/>
            <a:r>
              <a:rPr lang="en-US" sz="2400" dirty="0">
                <a:latin typeface="Arial"/>
                <a:cs typeface="Arial"/>
              </a:rPr>
              <a:t>School-wide </a:t>
            </a:r>
            <a:r>
              <a:rPr lang="en-US" sz="2400" dirty="0" err="1" smtClean="0">
                <a:latin typeface="Arial"/>
                <a:cs typeface="Arial"/>
              </a:rPr>
              <a:t>RtI:B</a:t>
            </a:r>
            <a:r>
              <a:rPr lang="en-US" sz="2400" dirty="0" smtClean="0">
                <a:latin typeface="Arial"/>
                <a:cs typeface="Arial"/>
              </a:rPr>
              <a:t>/PBIS </a:t>
            </a:r>
            <a:endParaRPr lang="en-US" sz="2400" dirty="0">
              <a:latin typeface="Arial"/>
              <a:cs typeface="Arial"/>
            </a:endParaRPr>
          </a:p>
        </p:txBody>
      </p:sp>
      <p:sp>
        <p:nvSpPr>
          <p:cNvPr id="41991" name="Text Box 7"/>
          <p:cNvSpPr txBox="1">
            <a:spLocks noChangeArrowheads="1"/>
          </p:cNvSpPr>
          <p:nvPr/>
        </p:nvSpPr>
        <p:spPr bwMode="auto">
          <a:xfrm rot="2909973">
            <a:off x="4410212" y="2521017"/>
            <a:ext cx="2178567" cy="400110"/>
          </a:xfrm>
          <a:prstGeom prst="rect">
            <a:avLst/>
          </a:prstGeom>
          <a:noFill/>
          <a:ln w="9525">
            <a:noFill/>
            <a:miter lim="800000"/>
            <a:headEnd/>
            <a:tailEnd/>
          </a:ln>
        </p:spPr>
        <p:txBody>
          <a:bodyPr wrap="square">
            <a:spAutoFit/>
          </a:bodyPr>
          <a:lstStyle/>
          <a:p>
            <a:pPr algn="ctr"/>
            <a:r>
              <a:rPr lang="en-US" sz="2000" dirty="0">
                <a:latin typeface="Arial" pitchFamily="34" charset="0"/>
                <a:cs typeface="Arial" pitchFamily="34" charset="0"/>
              </a:rPr>
              <a:t>PRACTICES</a:t>
            </a:r>
          </a:p>
        </p:txBody>
      </p:sp>
      <p:sp>
        <p:nvSpPr>
          <p:cNvPr id="41987" name="Oval 3"/>
          <p:cNvSpPr>
            <a:spLocks noChangeArrowheads="1"/>
          </p:cNvSpPr>
          <p:nvPr/>
        </p:nvSpPr>
        <p:spPr bwMode="auto">
          <a:xfrm>
            <a:off x="3629492" y="3330152"/>
            <a:ext cx="1674625" cy="1510787"/>
          </a:xfrm>
          <a:prstGeom prst="ellipse">
            <a:avLst/>
          </a:prstGeom>
          <a:noFill/>
          <a:ln w="63500">
            <a:solidFill>
              <a:srgbClr val="99CC00"/>
            </a:solidFill>
            <a:round/>
            <a:headEnd/>
            <a:tailEnd/>
          </a:ln>
        </p:spPr>
        <p:txBody>
          <a:bodyPr wrap="none" anchor="ctr"/>
          <a:lstStyle/>
          <a:p>
            <a:pPr algn="ctr"/>
            <a:endParaRPr lang="en-US" sz="2400">
              <a:latin typeface="Arial" pitchFamily="34" charset="0"/>
              <a:cs typeface="Arial" pitchFamily="34" charset="0"/>
            </a:endParaRPr>
          </a:p>
        </p:txBody>
      </p:sp>
    </p:spTree>
    <p:extLst>
      <p:ext uri="{BB962C8B-B14F-4D97-AF65-F5344CB8AC3E}">
        <p14:creationId xmlns:p14="http://schemas.microsoft.com/office/powerpoint/2010/main" val="166265453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59" name="Group 3"/>
          <p:cNvGraphicFramePr>
            <a:graphicFrameLocks noGrp="1"/>
          </p:cNvGraphicFramePr>
          <p:nvPr>
            <p:ph type="tbl" idx="1"/>
            <p:extLst>
              <p:ext uri="{D42A27DB-BD31-4B8C-83A1-F6EECF244321}">
                <p14:modId xmlns:p14="http://schemas.microsoft.com/office/powerpoint/2010/main" val="3961361634"/>
              </p:ext>
            </p:extLst>
          </p:nvPr>
        </p:nvGraphicFramePr>
        <p:xfrm>
          <a:off x="334682" y="1801908"/>
          <a:ext cx="8458200" cy="4419602"/>
        </p:xfrm>
        <a:graphic>
          <a:graphicData uri="http://schemas.openxmlformats.org/drawingml/2006/table">
            <a:tbl>
              <a:tblPr/>
              <a:tblGrid>
                <a:gridCol w="2768600"/>
                <a:gridCol w="2768600"/>
                <a:gridCol w="2921000"/>
              </a:tblGrid>
              <a:tr h="9572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charset="0"/>
                        </a:rPr>
                        <a:t>1000 Referrals/yr</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2000 Referrals/</a:t>
                      </a:r>
                      <a:r>
                        <a:rPr kumimoji="0" lang="en-US" sz="2800" b="1" i="0" u="none" strike="noStrike" cap="none" normalizeH="0" baseline="0" dirty="0" err="1" smtClean="0">
                          <a:ln>
                            <a:noFill/>
                          </a:ln>
                          <a:solidFill>
                            <a:schemeClr val="tx1"/>
                          </a:solidFill>
                          <a:effectLst/>
                          <a:latin typeface="Arial" charset="0"/>
                        </a:rPr>
                        <a:t>yr</a:t>
                      </a:r>
                      <a:endParaRPr kumimoji="0" lang="en-US" sz="28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9572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charset="0"/>
                        </a:rPr>
                        <a:t>Administrator Time</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500 Hours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charset="0"/>
                        </a:rPr>
                        <a:t>1000 Hours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836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charset="0"/>
                        </a:rPr>
                        <a:t>Teacher Time</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charset="0"/>
                        </a:rPr>
                        <a:t>250 Hours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charset="0"/>
                        </a:rPr>
                        <a:t>500 Hours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835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charset="0"/>
                        </a:rPr>
                        <a:t>Student Time</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750 Hours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charset="0"/>
                        </a:rPr>
                        <a:t>1500 Hours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833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Arial" charset="0"/>
                        </a:rPr>
                        <a:t>Totals</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rgbClr val="FF0000"/>
                          </a:solidFill>
                          <a:effectLst/>
                          <a:latin typeface="Arial" charset="0"/>
                        </a:rPr>
                        <a:t>1500 Hours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rgbClr val="FF0000"/>
                          </a:solidFill>
                          <a:effectLst/>
                          <a:latin typeface="Arial" charset="0"/>
                        </a:rPr>
                        <a:t>3000 Hours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
        <p:nvSpPr>
          <p:cNvPr id="2" name="Title 1"/>
          <p:cNvSpPr>
            <a:spLocks noGrp="1"/>
          </p:cNvSpPr>
          <p:nvPr>
            <p:ph type="title"/>
          </p:nvPr>
        </p:nvSpPr>
        <p:spPr/>
        <p:txBody>
          <a:bodyPr anchor="ctr" anchorCtr="0"/>
          <a:lstStyle/>
          <a:p>
            <a:r>
              <a:rPr lang="en-US" sz="4400" dirty="0" smtClean="0">
                <a:latin typeface="Arial"/>
                <a:ea typeface="ＭＳ Ｐゴシック" pitchFamily="29" charset="-128"/>
                <a:cs typeface="Arial"/>
              </a:rPr>
              <a:t>Time </a:t>
            </a:r>
            <a:r>
              <a:rPr lang="en-US" sz="4400" dirty="0">
                <a:latin typeface="Arial"/>
                <a:ea typeface="ＭＳ Ｐゴシック" pitchFamily="29" charset="-128"/>
                <a:cs typeface="Arial"/>
              </a:rPr>
              <a:t>Cost of a</a:t>
            </a:r>
            <a:br>
              <a:rPr lang="en-US" sz="4400" dirty="0">
                <a:latin typeface="Arial"/>
                <a:ea typeface="ＭＳ Ｐゴシック" pitchFamily="29" charset="-128"/>
                <a:cs typeface="Arial"/>
              </a:rPr>
            </a:br>
            <a:r>
              <a:rPr lang="en-US" sz="4400" dirty="0">
                <a:latin typeface="Arial"/>
                <a:ea typeface="ＭＳ Ｐゴシック" pitchFamily="29" charset="-128"/>
                <a:cs typeface="Arial"/>
              </a:rPr>
              <a:t>Discipline </a:t>
            </a:r>
            <a:r>
              <a:rPr lang="en-US" sz="4400" dirty="0" smtClean="0">
                <a:latin typeface="Arial"/>
                <a:ea typeface="ＭＳ Ｐゴシック" pitchFamily="29" charset="-128"/>
                <a:cs typeface="Arial"/>
              </a:rPr>
              <a:t>Referral</a:t>
            </a:r>
            <a:endParaRPr lang="en-US" sz="4400" dirty="0">
              <a:latin typeface="Arial"/>
              <a:cs typeface="Arial"/>
            </a:endParaRPr>
          </a:p>
        </p:txBody>
      </p:sp>
    </p:spTree>
    <p:extLst>
      <p:ext uri="{BB962C8B-B14F-4D97-AF65-F5344CB8AC3E}">
        <p14:creationId xmlns:p14="http://schemas.microsoft.com/office/powerpoint/2010/main" val="2131699905"/>
      </p:ext>
    </p:extLst>
  </p:cSld>
  <p:clrMapOvr>
    <a:masterClrMapping/>
  </p:clrMapOvr>
  <p:transition xmlns:p14="http://schemas.microsoft.com/office/powerpoint/2010/main" advTm="38000"/>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03" name="TextBox 3"/>
          <p:cNvSpPr txBox="1">
            <a:spLocks noChangeArrowheads="1"/>
          </p:cNvSpPr>
          <p:nvPr/>
        </p:nvSpPr>
        <p:spPr bwMode="auto">
          <a:xfrm>
            <a:off x="19050" y="1188942"/>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800">
                <a:solidFill>
                  <a:srgbClr val="004C8A"/>
                </a:solidFill>
                <a:latin typeface="Century Gothic" panose="020B0502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r>
              <a:rPr lang="en-US" altLang="en-US" sz="2000" dirty="0">
                <a:latin typeface="Arial"/>
                <a:ea typeface="ＭＳ Ｐゴシック" panose="020B0600070205080204" pitchFamily="34" charset="-128"/>
                <a:cs typeface="Arial"/>
                <a:hlinkClick r:id="rId3"/>
              </a:rPr>
              <a:t>http://www.pbismaryland.org</a:t>
            </a:r>
            <a:r>
              <a:rPr lang="en-US" altLang="en-US" sz="2000" dirty="0">
                <a:latin typeface="Arial"/>
                <a:ea typeface="ＭＳ Ｐゴシック" panose="020B0600070205080204" pitchFamily="34" charset="-128"/>
                <a:cs typeface="Arial"/>
              </a:rPr>
              <a:t> .... </a:t>
            </a:r>
            <a:r>
              <a:rPr lang="ja-JP" altLang="en-US" sz="2000" dirty="0">
                <a:latin typeface="Arial"/>
                <a:ea typeface="ＭＳ Ｐゴシック" panose="020B0600070205080204" pitchFamily="34" charset="-128"/>
                <a:cs typeface="Arial"/>
              </a:rPr>
              <a:t>“</a:t>
            </a:r>
            <a:r>
              <a:rPr lang="en-US" altLang="ja-JP" sz="2000" dirty="0">
                <a:latin typeface="Arial"/>
                <a:ea typeface="ＭＳ Ｐゴシック" panose="020B0600070205080204" pitchFamily="34" charset="-128"/>
                <a:cs typeface="Arial"/>
              </a:rPr>
              <a:t>Cost/Benefit Worksheet</a:t>
            </a:r>
            <a:r>
              <a:rPr lang="ja-JP" altLang="en-US" sz="2000" dirty="0">
                <a:latin typeface="Arial"/>
                <a:ea typeface="ＭＳ Ｐゴシック" panose="020B0600070205080204" pitchFamily="34" charset="-128"/>
                <a:cs typeface="Arial"/>
              </a:rPr>
              <a:t>”</a:t>
            </a:r>
            <a:endParaRPr lang="en-US" altLang="en-US" sz="2000" dirty="0">
              <a:latin typeface="Arial"/>
              <a:ea typeface="ＭＳ Ｐゴシック" panose="020B0600070205080204" pitchFamily="34" charset="-128"/>
              <a:cs typeface="Arial"/>
            </a:endParaRPr>
          </a:p>
        </p:txBody>
      </p:sp>
      <p:pic>
        <p:nvPicPr>
          <p:cNvPr id="40960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150" y="1591738"/>
            <a:ext cx="2191497" cy="464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09605" name="Group 9"/>
          <p:cNvGrpSpPr>
            <a:grpSpLocks/>
          </p:cNvGrpSpPr>
          <p:nvPr/>
        </p:nvGrpSpPr>
        <p:grpSpPr bwMode="auto">
          <a:xfrm>
            <a:off x="2895600" y="1479177"/>
            <a:ext cx="5867400" cy="5181600"/>
            <a:chOff x="3124200" y="1238250"/>
            <a:chExt cx="5486400" cy="2895600"/>
          </a:xfrm>
        </p:grpSpPr>
        <p:pic>
          <p:nvPicPr>
            <p:cNvPr id="409606"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24200" y="1447800"/>
              <a:ext cx="544387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07" name="Rectangle 8"/>
            <p:cNvSpPr>
              <a:spLocks noChangeArrowheads="1"/>
            </p:cNvSpPr>
            <p:nvPr/>
          </p:nvSpPr>
          <p:spPr bwMode="auto">
            <a:xfrm>
              <a:off x="8458200" y="1238250"/>
              <a:ext cx="152400" cy="2895600"/>
            </a:xfrm>
            <a:prstGeom prst="rect">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defRPr sz="2800">
                  <a:solidFill>
                    <a:srgbClr val="004C8A"/>
                  </a:solidFill>
                  <a:latin typeface="Century Gothic" panose="020B0502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endParaRPr lang="en-US" altLang="en-US">
                <a:solidFill>
                  <a:srgbClr val="8CC63F"/>
                </a:solidFill>
              </a:endParaRPr>
            </a:p>
          </p:txBody>
        </p:sp>
      </p:grpSp>
      <p:sp>
        <p:nvSpPr>
          <p:cNvPr id="2" name="Slide Number Placeholder 1"/>
          <p:cNvSpPr>
            <a:spLocks noGrp="1"/>
          </p:cNvSpPr>
          <p:nvPr>
            <p:ph type="sldNum" sz="quarter" idx="4294967295"/>
          </p:nvPr>
        </p:nvSpPr>
        <p:spPr>
          <a:xfrm>
            <a:off x="6324600" y="6367992"/>
            <a:ext cx="609600" cy="365125"/>
          </a:xfrm>
          <a:prstGeom prst="rect">
            <a:avLst/>
          </a:prstGeom>
        </p:spPr>
        <p:txBody>
          <a:bodyPr/>
          <a:lstStyle/>
          <a:p>
            <a:fld id="{0A34F8DD-7804-4F7D-91B6-26F9462BFA1A}" type="slidenum">
              <a:rPr lang="en-US" smtClean="0"/>
              <a:pPr/>
              <a:t>14</a:t>
            </a:fld>
            <a:endParaRPr lang="en-US"/>
          </a:p>
        </p:txBody>
      </p:sp>
      <p:sp>
        <p:nvSpPr>
          <p:cNvPr id="3" name="Title 2"/>
          <p:cNvSpPr>
            <a:spLocks noGrp="1"/>
          </p:cNvSpPr>
          <p:nvPr>
            <p:ph type="title"/>
          </p:nvPr>
        </p:nvSpPr>
        <p:spPr/>
        <p:txBody>
          <a:bodyPr anchor="ctr" anchorCtr="0"/>
          <a:lstStyle/>
          <a:p>
            <a:r>
              <a:rPr lang="en-US" sz="4400" dirty="0" smtClean="0">
                <a:latin typeface="Arial"/>
                <a:cs typeface="Arial"/>
              </a:rPr>
              <a:t>Time Regained with </a:t>
            </a:r>
            <a:r>
              <a:rPr lang="en-US" sz="4400" dirty="0" err="1" smtClean="0">
                <a:latin typeface="Arial"/>
                <a:cs typeface="Arial"/>
              </a:rPr>
              <a:t>RtI:B</a:t>
            </a:r>
            <a:r>
              <a:rPr lang="en-US" sz="4400" dirty="0" smtClean="0">
                <a:latin typeface="Arial"/>
                <a:cs typeface="Arial"/>
              </a:rPr>
              <a:t>/PBIS</a:t>
            </a:r>
            <a:endParaRPr lang="en-US" sz="4400" dirty="0">
              <a:latin typeface="Arial"/>
              <a:cs typeface="Arial"/>
            </a:endParaRPr>
          </a:p>
        </p:txBody>
      </p:sp>
    </p:spTree>
    <p:extLst>
      <p:ext uri="{BB962C8B-B14F-4D97-AF65-F5344CB8AC3E}">
        <p14:creationId xmlns:p14="http://schemas.microsoft.com/office/powerpoint/2010/main" val="131595519"/>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4400" dirty="0">
                <a:latin typeface="Arial"/>
                <a:cs typeface="Arial"/>
              </a:rPr>
              <a:t>Strategies for </a:t>
            </a:r>
            <a:r>
              <a:rPr lang="en-US" sz="4400" dirty="0" smtClean="0">
                <a:latin typeface="Arial"/>
                <a:cs typeface="Arial"/>
              </a:rPr>
              <a:t>Faculty </a:t>
            </a:r>
            <a:r>
              <a:rPr lang="en-US" sz="4400" dirty="0">
                <a:latin typeface="Arial"/>
                <a:cs typeface="Arial"/>
              </a:rPr>
              <a:t>Commitment</a:t>
            </a:r>
          </a:p>
        </p:txBody>
      </p:sp>
      <p:sp>
        <p:nvSpPr>
          <p:cNvPr id="185347" name="Content Placeholder 2"/>
          <p:cNvSpPr>
            <a:spLocks noGrp="1"/>
          </p:cNvSpPr>
          <p:nvPr>
            <p:ph idx="1"/>
          </p:nvPr>
        </p:nvSpPr>
        <p:spPr/>
        <p:txBody>
          <a:bodyPr>
            <a:normAutofit fontScale="92500" lnSpcReduction="10000"/>
          </a:bodyPr>
          <a:lstStyle/>
          <a:p>
            <a:pPr marL="514350" indent="-514350" eaLnBrk="1" hangingPunct="1">
              <a:buFont typeface="+mj-lt"/>
              <a:buAutoNum type="arabicPeriod"/>
              <a:defRPr/>
            </a:pPr>
            <a:r>
              <a:rPr lang="en-US" dirty="0" smtClean="0">
                <a:solidFill>
                  <a:srgbClr val="234271"/>
                </a:solidFill>
                <a:latin typeface="Arial"/>
                <a:cs typeface="Arial"/>
              </a:rPr>
              <a:t>Skits, videos, role-plays</a:t>
            </a:r>
          </a:p>
          <a:p>
            <a:pPr marL="514350" indent="-514350">
              <a:buFont typeface="+mj-lt"/>
              <a:buAutoNum type="arabicPeriod"/>
              <a:defRPr/>
            </a:pPr>
            <a:r>
              <a:rPr lang="en-US" dirty="0">
                <a:solidFill>
                  <a:srgbClr val="234271"/>
                </a:solidFill>
                <a:latin typeface="Arial"/>
                <a:cs typeface="Arial"/>
              </a:rPr>
              <a:t>Create a </a:t>
            </a:r>
            <a:r>
              <a:rPr lang="en-US" dirty="0" smtClean="0">
                <a:solidFill>
                  <a:srgbClr val="234271"/>
                </a:solidFill>
                <a:latin typeface="Arial"/>
                <a:cs typeface="Arial"/>
              </a:rPr>
              <a:t>Teacher </a:t>
            </a:r>
            <a:r>
              <a:rPr lang="en-US" dirty="0">
                <a:solidFill>
                  <a:srgbClr val="234271"/>
                </a:solidFill>
                <a:latin typeface="Arial"/>
                <a:cs typeface="Arial"/>
              </a:rPr>
              <a:t>Tool Kit </a:t>
            </a:r>
            <a:endParaRPr lang="en-US" dirty="0" smtClean="0">
              <a:solidFill>
                <a:srgbClr val="234271"/>
              </a:solidFill>
              <a:latin typeface="Arial"/>
              <a:cs typeface="Arial"/>
            </a:endParaRPr>
          </a:p>
          <a:p>
            <a:pPr marL="514350" indent="-514350" eaLnBrk="1" hangingPunct="1">
              <a:buFont typeface="+mj-lt"/>
              <a:buAutoNum type="arabicPeriod"/>
              <a:defRPr/>
            </a:pPr>
            <a:r>
              <a:rPr lang="en-US" dirty="0" smtClean="0">
                <a:solidFill>
                  <a:srgbClr val="234271"/>
                </a:solidFill>
                <a:latin typeface="Arial"/>
                <a:cs typeface="Arial"/>
              </a:rPr>
              <a:t>Surveys (students, families, staff)</a:t>
            </a:r>
          </a:p>
          <a:p>
            <a:pPr marL="1371600" lvl="2" indent="-457200" eaLnBrk="1" hangingPunct="1">
              <a:spcBef>
                <a:spcPts val="0"/>
              </a:spcBef>
              <a:buFont typeface="+mj-lt"/>
              <a:buAutoNum type="alphaLcPeriod"/>
              <a:defRPr/>
            </a:pPr>
            <a:r>
              <a:rPr lang="en-US" sz="2200" dirty="0" smtClean="0">
                <a:latin typeface="Arial"/>
                <a:cs typeface="Arial"/>
              </a:rPr>
              <a:t>Obtain feedback</a:t>
            </a:r>
          </a:p>
          <a:p>
            <a:pPr marL="1371600" lvl="2" indent="-457200" eaLnBrk="1" hangingPunct="1">
              <a:spcBef>
                <a:spcPts val="0"/>
              </a:spcBef>
              <a:buFont typeface="+mj-lt"/>
              <a:buAutoNum type="alphaLcPeriod"/>
              <a:defRPr/>
            </a:pPr>
            <a:r>
              <a:rPr lang="en-US" sz="2200" dirty="0" smtClean="0">
                <a:latin typeface="Arial"/>
                <a:cs typeface="Arial"/>
              </a:rPr>
              <a:t>Create involvement without holding more meetings</a:t>
            </a:r>
          </a:p>
          <a:p>
            <a:pPr marL="1371600" lvl="2" indent="-457200" eaLnBrk="1" hangingPunct="1">
              <a:spcBef>
                <a:spcPts val="0"/>
              </a:spcBef>
              <a:buFont typeface="+mj-lt"/>
              <a:buAutoNum type="alphaLcPeriod"/>
              <a:defRPr/>
            </a:pPr>
            <a:r>
              <a:rPr lang="en-US" sz="2200" dirty="0" smtClean="0">
                <a:latin typeface="Arial"/>
                <a:cs typeface="Arial"/>
              </a:rPr>
              <a:t>Generates new ideas</a:t>
            </a:r>
          </a:p>
          <a:p>
            <a:pPr marL="1371600" lvl="2" indent="-457200" eaLnBrk="1" hangingPunct="1">
              <a:spcBef>
                <a:spcPts val="0"/>
              </a:spcBef>
              <a:buFont typeface="+mj-lt"/>
              <a:buAutoNum type="alphaLcPeriod"/>
              <a:defRPr/>
            </a:pPr>
            <a:r>
              <a:rPr lang="en-US" sz="2200" dirty="0" smtClean="0">
                <a:latin typeface="Arial"/>
                <a:cs typeface="Arial"/>
              </a:rPr>
              <a:t>Build a sense of </a:t>
            </a:r>
            <a:r>
              <a:rPr lang="ja-JP" altLang="en-US" sz="2200" dirty="0" smtClean="0">
                <a:latin typeface="Arial"/>
                <a:ea typeface="MS PGothic" pitchFamily="34" charset="-128"/>
                <a:cs typeface="Arial"/>
              </a:rPr>
              <a:t>“</a:t>
            </a:r>
            <a:r>
              <a:rPr lang="en-US" altLang="ja-JP" sz="2200" dirty="0" smtClean="0">
                <a:latin typeface="Arial"/>
                <a:ea typeface="MS PGothic" pitchFamily="34" charset="-128"/>
                <a:cs typeface="Arial"/>
              </a:rPr>
              <a:t>whole school</a:t>
            </a:r>
            <a:r>
              <a:rPr lang="ja-JP" altLang="en-US" sz="2200" dirty="0" smtClean="0">
                <a:latin typeface="Arial"/>
                <a:ea typeface="MS PGothic" pitchFamily="34" charset="-128"/>
                <a:cs typeface="Arial"/>
              </a:rPr>
              <a:t>”</a:t>
            </a:r>
            <a:r>
              <a:rPr lang="en-US" altLang="ja-JP" sz="2200" dirty="0" smtClean="0">
                <a:latin typeface="Arial"/>
                <a:ea typeface="MS PGothic" pitchFamily="34" charset="-128"/>
                <a:cs typeface="Arial"/>
              </a:rPr>
              <a:t> ownership</a:t>
            </a:r>
          </a:p>
          <a:p>
            <a:pPr marL="1371600" lvl="2" indent="-457200" eaLnBrk="1" hangingPunct="1">
              <a:spcBef>
                <a:spcPts val="0"/>
              </a:spcBef>
              <a:buFont typeface="+mj-lt"/>
              <a:buAutoNum type="alphaLcPeriod"/>
              <a:defRPr/>
            </a:pPr>
            <a:r>
              <a:rPr lang="en-US" sz="2200" dirty="0" smtClean="0">
                <a:latin typeface="Arial"/>
                <a:ea typeface="MS PGothic" pitchFamily="34" charset="-128"/>
                <a:cs typeface="Arial"/>
              </a:rPr>
              <a:t>S</a:t>
            </a:r>
            <a:r>
              <a:rPr lang="en-US" sz="2200" dirty="0" smtClean="0">
                <a:latin typeface="Arial"/>
                <a:cs typeface="Arial"/>
              </a:rPr>
              <a:t>hare results quickly and frequently</a:t>
            </a:r>
          </a:p>
          <a:p>
            <a:pPr marL="514350" indent="-514350">
              <a:buFont typeface="+mj-lt"/>
              <a:buAutoNum type="arabicPeriod"/>
              <a:defRPr/>
            </a:pPr>
            <a:r>
              <a:rPr lang="en-US" dirty="0">
                <a:solidFill>
                  <a:srgbClr val="234271"/>
                </a:solidFill>
                <a:latin typeface="Arial"/>
                <a:cs typeface="Arial"/>
              </a:rPr>
              <a:t>Reward Staff </a:t>
            </a:r>
            <a:endParaRPr lang="en-US" dirty="0" smtClean="0">
              <a:solidFill>
                <a:srgbClr val="234271"/>
              </a:solidFill>
              <a:latin typeface="Arial"/>
              <a:cs typeface="Arial"/>
            </a:endParaRPr>
          </a:p>
          <a:p>
            <a:pPr marL="514350" indent="-514350" eaLnBrk="1" hangingPunct="1">
              <a:buFont typeface="+mj-lt"/>
              <a:buAutoNum type="arabicPeriod"/>
              <a:defRPr/>
            </a:pPr>
            <a:r>
              <a:rPr lang="en-US" dirty="0" smtClean="0">
                <a:solidFill>
                  <a:schemeClr val="tx2">
                    <a:lumMod val="75000"/>
                  </a:schemeClr>
                </a:solidFill>
                <a:latin typeface="Arial"/>
                <a:cs typeface="Arial"/>
              </a:rPr>
              <a:t>Share the data</a:t>
            </a:r>
          </a:p>
          <a:p>
            <a:pPr marL="1371600" lvl="2" indent="-457200" eaLnBrk="1" hangingPunct="1">
              <a:lnSpc>
                <a:spcPct val="90000"/>
              </a:lnSpc>
              <a:buFont typeface="+mj-lt"/>
              <a:buAutoNum type="alphaLcPeriod"/>
              <a:defRPr/>
            </a:pPr>
            <a:r>
              <a:rPr lang="en-US" sz="2200" dirty="0" smtClean="0">
                <a:latin typeface="Arial"/>
                <a:cs typeface="Arial"/>
              </a:rPr>
              <a:t>Survey results</a:t>
            </a:r>
          </a:p>
          <a:p>
            <a:pPr marL="1371600" lvl="2" indent="-457200" eaLnBrk="1" hangingPunct="1">
              <a:lnSpc>
                <a:spcPct val="90000"/>
              </a:lnSpc>
              <a:buFont typeface="+mj-lt"/>
              <a:buAutoNum type="alphaLcPeriod"/>
              <a:defRPr/>
            </a:pPr>
            <a:r>
              <a:rPr lang="en-US" sz="2200" dirty="0" smtClean="0">
                <a:latin typeface="Arial"/>
                <a:cs typeface="Arial"/>
              </a:rPr>
              <a:t>Visuals are a powerful tool</a:t>
            </a:r>
          </a:p>
          <a:p>
            <a:pPr marL="1371600" lvl="2" indent="-457200" eaLnBrk="1" hangingPunct="1">
              <a:lnSpc>
                <a:spcPct val="90000"/>
              </a:lnSpc>
              <a:buFont typeface="+mj-lt"/>
              <a:buAutoNum type="alphaLcPeriod"/>
              <a:defRPr/>
            </a:pPr>
            <a:r>
              <a:rPr lang="en-US" sz="2200" dirty="0" smtClean="0">
                <a:latin typeface="Arial"/>
                <a:cs typeface="Arial"/>
              </a:rPr>
              <a:t>Progress reporting</a:t>
            </a:r>
          </a:p>
          <a:p>
            <a:pPr marL="0" indent="0" eaLnBrk="1" hangingPunct="1">
              <a:buNone/>
              <a:defRPr/>
            </a:pPr>
            <a:endParaRPr lang="en-US" b="1" dirty="0" smtClean="0">
              <a:solidFill>
                <a:srgbClr val="003A74"/>
              </a:solidFill>
            </a:endParaRPr>
          </a:p>
          <a:p>
            <a:pPr marL="457200" indent="-457200" eaLnBrk="1" hangingPunct="1">
              <a:buFontTx/>
              <a:buChar char="•"/>
              <a:defRPr/>
            </a:pPr>
            <a:endParaRPr lang="en-US" dirty="0" smtClean="0">
              <a:cs typeface="Arial" pitchFamily="34" charset="0"/>
            </a:endParaRPr>
          </a:p>
        </p:txBody>
      </p:sp>
      <p:sp>
        <p:nvSpPr>
          <p:cNvPr id="2" name="Slide Number Placeholder 1"/>
          <p:cNvSpPr>
            <a:spLocks noGrp="1"/>
          </p:cNvSpPr>
          <p:nvPr>
            <p:ph type="sldNum" sz="quarter" idx="4294967295"/>
          </p:nvPr>
        </p:nvSpPr>
        <p:spPr>
          <a:xfrm>
            <a:off x="8534400" y="6367463"/>
            <a:ext cx="609600" cy="365125"/>
          </a:xfrm>
          <a:prstGeom prst="rect">
            <a:avLst/>
          </a:prstGeom>
        </p:spPr>
        <p:txBody>
          <a:bodyPr/>
          <a:lstStyle/>
          <a:p>
            <a:fld id="{0A34F8DD-7804-4F7D-91B6-26F9462BFA1A}" type="slidenum">
              <a:rPr lang="en-US" smtClean="0"/>
              <a:pPr/>
              <a:t>15</a:t>
            </a:fld>
            <a:endParaRPr lang="en-US"/>
          </a:p>
        </p:txBody>
      </p:sp>
    </p:spTree>
    <p:extLst>
      <p:ext uri="{BB962C8B-B14F-4D97-AF65-F5344CB8AC3E}">
        <p14:creationId xmlns:p14="http://schemas.microsoft.com/office/powerpoint/2010/main" val="3875301238"/>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dirty="0" smtClean="0"/>
              <a:t>Make it FUN!</a:t>
            </a:r>
            <a:endParaRPr lang="en-US" dirty="0"/>
          </a:p>
        </p:txBody>
      </p:sp>
      <p:sp>
        <p:nvSpPr>
          <p:cNvPr id="3" name="Content Placeholder 2"/>
          <p:cNvSpPr>
            <a:spLocks noGrp="1"/>
          </p:cNvSpPr>
          <p:nvPr>
            <p:ph idx="1"/>
          </p:nvPr>
        </p:nvSpPr>
        <p:spPr/>
        <p:txBody>
          <a:bodyPr>
            <a:normAutofit fontScale="92500" lnSpcReduction="20000"/>
          </a:bodyPr>
          <a:lstStyle/>
          <a:p>
            <a:endParaRPr lang="en-US" sz="2600" dirty="0" smtClean="0">
              <a:solidFill>
                <a:srgbClr val="234271"/>
              </a:solidFill>
              <a:latin typeface="Arial"/>
              <a:cs typeface="Arial"/>
            </a:endParaRPr>
          </a:p>
          <a:p>
            <a:r>
              <a:rPr lang="en-US" sz="2600" dirty="0" smtClean="0">
                <a:solidFill>
                  <a:srgbClr val="234271"/>
                </a:solidFill>
                <a:latin typeface="Arial"/>
                <a:cs typeface="Arial"/>
              </a:rPr>
              <a:t>Skits</a:t>
            </a:r>
          </a:p>
          <a:p>
            <a:r>
              <a:rPr lang="en-US" sz="2600" dirty="0" smtClean="0">
                <a:solidFill>
                  <a:srgbClr val="234271"/>
                </a:solidFill>
                <a:latin typeface="Arial"/>
                <a:cs typeface="Arial"/>
              </a:rPr>
              <a:t>Games</a:t>
            </a:r>
          </a:p>
          <a:p>
            <a:r>
              <a:rPr lang="en-US" sz="2600" dirty="0" smtClean="0">
                <a:solidFill>
                  <a:srgbClr val="234271"/>
                </a:solidFill>
                <a:latin typeface="Arial"/>
                <a:cs typeface="Arial"/>
              </a:rPr>
              <a:t>Role Plays</a:t>
            </a:r>
          </a:p>
          <a:p>
            <a:r>
              <a:rPr lang="en-US" sz="2600" dirty="0" smtClean="0">
                <a:solidFill>
                  <a:srgbClr val="234271"/>
                </a:solidFill>
                <a:latin typeface="Arial"/>
                <a:cs typeface="Arial"/>
              </a:rPr>
              <a:t>Collaboration </a:t>
            </a:r>
          </a:p>
          <a:p>
            <a:r>
              <a:rPr lang="en-US" sz="2600" dirty="0" smtClean="0">
                <a:solidFill>
                  <a:srgbClr val="234271"/>
                </a:solidFill>
                <a:latin typeface="Arial"/>
                <a:cs typeface="Arial"/>
              </a:rPr>
              <a:t>Activities </a:t>
            </a:r>
            <a:endParaRPr lang="en-US" sz="2600" dirty="0">
              <a:solidFill>
                <a:srgbClr val="234271"/>
              </a:solidFill>
              <a:latin typeface="Arial"/>
              <a:cs typeface="Arial"/>
            </a:endParaRPr>
          </a:p>
          <a:p>
            <a:endParaRPr lang="en-US" dirty="0" smtClean="0">
              <a:solidFill>
                <a:srgbClr val="234271"/>
              </a:solidFill>
              <a:latin typeface="Arial"/>
              <a:cs typeface="Arial"/>
            </a:endParaRPr>
          </a:p>
          <a:p>
            <a:endParaRPr lang="en-US" dirty="0">
              <a:solidFill>
                <a:srgbClr val="234271"/>
              </a:solidFill>
              <a:latin typeface="Arial"/>
              <a:cs typeface="Arial"/>
            </a:endParaRPr>
          </a:p>
          <a:p>
            <a:pPr marL="0" indent="0">
              <a:buNone/>
            </a:pPr>
            <a:endParaRPr lang="en-US" dirty="0" smtClean="0">
              <a:solidFill>
                <a:srgbClr val="234271"/>
              </a:solidFill>
              <a:latin typeface="Arial"/>
              <a:cs typeface="Arial"/>
            </a:endParaRPr>
          </a:p>
          <a:p>
            <a:pPr marL="0" indent="0">
              <a:buNone/>
            </a:pPr>
            <a:endParaRPr lang="en-US" dirty="0" smtClean="0">
              <a:solidFill>
                <a:srgbClr val="234271"/>
              </a:solidFill>
              <a:latin typeface="Arial"/>
              <a:cs typeface="Arial"/>
            </a:endParaRPr>
          </a:p>
          <a:p>
            <a:pPr marL="0" indent="0">
              <a:buNone/>
            </a:pPr>
            <a:endParaRPr lang="en-US" dirty="0" smtClean="0">
              <a:solidFill>
                <a:srgbClr val="234271"/>
              </a:solidFill>
              <a:latin typeface="Arial"/>
              <a:cs typeface="Arial"/>
            </a:endParaRPr>
          </a:p>
          <a:p>
            <a:r>
              <a:rPr lang="en-US" dirty="0" smtClean="0">
                <a:solidFill>
                  <a:srgbClr val="234271"/>
                </a:solidFill>
                <a:latin typeface="Arial"/>
                <a:cs typeface="Arial"/>
              </a:rPr>
              <a:t>Show </a:t>
            </a:r>
            <a:r>
              <a:rPr lang="en-US" dirty="0" err="1" smtClean="0">
                <a:solidFill>
                  <a:srgbClr val="234271"/>
                </a:solidFill>
                <a:latin typeface="Arial"/>
                <a:cs typeface="Arial"/>
              </a:rPr>
              <a:t>RtI:B</a:t>
            </a:r>
            <a:r>
              <a:rPr lang="en-US" dirty="0" smtClean="0">
                <a:solidFill>
                  <a:srgbClr val="234271"/>
                </a:solidFill>
                <a:latin typeface="Arial"/>
                <a:cs typeface="Arial"/>
              </a:rPr>
              <a:t> Videos- Access from Drop </a:t>
            </a:r>
            <a:r>
              <a:rPr lang="en-US" dirty="0">
                <a:solidFill>
                  <a:srgbClr val="234271"/>
                </a:solidFill>
                <a:latin typeface="Arial"/>
                <a:cs typeface="Arial"/>
              </a:rPr>
              <a:t>B</a:t>
            </a:r>
            <a:r>
              <a:rPr lang="en-US" dirty="0" smtClean="0">
                <a:solidFill>
                  <a:srgbClr val="234271"/>
                </a:solidFill>
                <a:latin typeface="Arial"/>
                <a:cs typeface="Arial"/>
              </a:rPr>
              <a:t>ox link </a:t>
            </a:r>
            <a:endParaRPr lang="en-US" dirty="0">
              <a:solidFill>
                <a:srgbClr val="234271"/>
              </a:solidFill>
              <a:latin typeface="Arial"/>
              <a:cs typeface="Arial"/>
            </a:endParaRPr>
          </a:p>
          <a:p>
            <a:pPr marL="0" indent="0">
              <a:buNone/>
            </a:pPr>
            <a:r>
              <a:rPr lang="en-US" sz="1700" dirty="0" smtClean="0">
                <a:solidFill>
                  <a:srgbClr val="234271"/>
                </a:solidFill>
                <a:latin typeface="Arial"/>
                <a:cs typeface="Arial"/>
              </a:rPr>
              <a:t>https</a:t>
            </a:r>
            <a:r>
              <a:rPr lang="en-US" sz="1700" dirty="0">
                <a:solidFill>
                  <a:srgbClr val="234271"/>
                </a:solidFill>
                <a:latin typeface="Arial"/>
                <a:cs typeface="Arial"/>
              </a:rPr>
              <a:t>://</a:t>
            </a:r>
            <a:r>
              <a:rPr lang="en-US" sz="1700" dirty="0" err="1">
                <a:solidFill>
                  <a:srgbClr val="234271"/>
                </a:solidFill>
                <a:latin typeface="Arial"/>
                <a:cs typeface="Arial"/>
              </a:rPr>
              <a:t>www.dropbox.com</a:t>
            </a:r>
            <a:r>
              <a:rPr lang="en-US" sz="1700" dirty="0">
                <a:solidFill>
                  <a:srgbClr val="234271"/>
                </a:solidFill>
                <a:latin typeface="Arial"/>
                <a:cs typeface="Arial"/>
              </a:rPr>
              <a:t>/</a:t>
            </a:r>
            <a:r>
              <a:rPr lang="en-US" sz="1700" dirty="0" err="1">
                <a:solidFill>
                  <a:srgbClr val="234271"/>
                </a:solidFill>
                <a:latin typeface="Arial"/>
                <a:cs typeface="Arial"/>
              </a:rPr>
              <a:t>sh</a:t>
            </a:r>
            <a:r>
              <a:rPr lang="en-US" sz="1700" dirty="0">
                <a:solidFill>
                  <a:srgbClr val="234271"/>
                </a:solidFill>
                <a:latin typeface="Arial"/>
                <a:cs typeface="Arial"/>
              </a:rPr>
              <a:t>/zorjx1gt9qoj5al/AAAVSvMY0gSV31m7y_eHcnj6a?dl=0</a:t>
            </a:r>
          </a:p>
          <a:p>
            <a:endParaRPr lang="en-US" dirty="0"/>
          </a:p>
        </p:txBody>
      </p:sp>
      <p:grpSp>
        <p:nvGrpSpPr>
          <p:cNvPr id="6" name="Group 5"/>
          <p:cNvGrpSpPr/>
          <p:nvPr/>
        </p:nvGrpSpPr>
        <p:grpSpPr>
          <a:xfrm>
            <a:off x="4152624" y="1839255"/>
            <a:ext cx="3884705" cy="2716567"/>
            <a:chOff x="4152624" y="1674904"/>
            <a:chExt cx="3884705" cy="2716567"/>
          </a:xfrm>
        </p:grpSpPr>
        <p:pic>
          <p:nvPicPr>
            <p:cNvPr id="4" name="Picture 3"/>
            <p:cNvPicPr>
              <a:picLocks noChangeAspect="1"/>
            </p:cNvPicPr>
            <p:nvPr/>
          </p:nvPicPr>
          <p:blipFill>
            <a:blip r:embed="rId3"/>
            <a:stretch>
              <a:fillRect/>
            </a:stretch>
          </p:blipFill>
          <p:spPr>
            <a:xfrm>
              <a:off x="4496267" y="1674904"/>
              <a:ext cx="3192266" cy="2329329"/>
            </a:xfrm>
            <a:prstGeom prst="rect">
              <a:avLst/>
            </a:prstGeom>
          </p:spPr>
        </p:pic>
        <p:sp>
          <p:nvSpPr>
            <p:cNvPr id="5" name="TextBox 4"/>
            <p:cNvSpPr txBox="1"/>
            <p:nvPr/>
          </p:nvSpPr>
          <p:spPr>
            <a:xfrm>
              <a:off x="4152624" y="4052917"/>
              <a:ext cx="3884705" cy="338554"/>
            </a:xfrm>
            <a:prstGeom prst="rect">
              <a:avLst/>
            </a:prstGeom>
            <a:noFill/>
          </p:spPr>
          <p:txBody>
            <a:bodyPr wrap="square" rtlCol="0">
              <a:spAutoFit/>
            </a:bodyPr>
            <a:lstStyle/>
            <a:p>
              <a:pPr algn="ctr"/>
              <a:r>
                <a:rPr lang="en-US" sz="1600" dirty="0" smtClean="0">
                  <a:latin typeface="Arial"/>
                  <a:cs typeface="Arial"/>
                </a:rPr>
                <a:t>Photo Credit: Margate Middle School </a:t>
              </a:r>
              <a:endParaRPr lang="en-US" sz="1600" dirty="0">
                <a:latin typeface="Arial"/>
                <a:cs typeface="Arial"/>
              </a:endParaRPr>
            </a:p>
          </p:txBody>
        </p:sp>
      </p:grpSp>
      <p:sp>
        <p:nvSpPr>
          <p:cNvPr id="7" name="TextBox 6"/>
          <p:cNvSpPr txBox="1"/>
          <p:nvPr/>
        </p:nvSpPr>
        <p:spPr>
          <a:xfrm>
            <a:off x="943874" y="4013632"/>
            <a:ext cx="2423381" cy="1323439"/>
          </a:xfrm>
          <a:prstGeom prst="rect">
            <a:avLst/>
          </a:prstGeom>
          <a:solidFill>
            <a:schemeClr val="bg2"/>
          </a:solidFill>
          <a:ln w="38100">
            <a:solidFill>
              <a:schemeClr val="tx2"/>
            </a:solidFill>
            <a:prstDash val="dash"/>
          </a:ln>
        </p:spPr>
        <p:txBody>
          <a:bodyPr wrap="square" rtlCol="0" anchor="ctr" anchorCtr="0">
            <a:spAutoFit/>
          </a:bodyPr>
          <a:lstStyle/>
          <a:p>
            <a:pPr algn="ctr"/>
            <a:endParaRPr lang="en-US" sz="1000" dirty="0" smtClean="0">
              <a:solidFill>
                <a:srgbClr val="577293"/>
              </a:solidFill>
              <a:latin typeface="Arial" charset="0"/>
              <a:ea typeface="ＭＳ Ｐゴシック" charset="0"/>
              <a:cs typeface="Arial" charset="0"/>
            </a:endParaRPr>
          </a:p>
          <a:p>
            <a:pPr algn="ctr"/>
            <a:r>
              <a:rPr lang="en-US" sz="2000" dirty="0" smtClean="0">
                <a:solidFill>
                  <a:srgbClr val="577293"/>
                </a:solidFill>
                <a:latin typeface="Arial" charset="0"/>
                <a:ea typeface="ＭＳ Ｐゴシック" charset="0"/>
                <a:cs typeface="Arial" charset="0"/>
              </a:rPr>
              <a:t>Resource</a:t>
            </a:r>
            <a:r>
              <a:rPr lang="en-US" sz="2000" dirty="0">
                <a:solidFill>
                  <a:schemeClr val="bg1">
                    <a:lumMod val="50000"/>
                  </a:schemeClr>
                </a:solidFill>
                <a:latin typeface="Arial" charset="0"/>
                <a:ea typeface="ＭＳ Ｐゴシック" charset="0"/>
                <a:cs typeface="Arial" charset="0"/>
              </a:rPr>
              <a:t>: </a:t>
            </a:r>
            <a:r>
              <a:rPr lang="en-US" sz="2000" dirty="0" smtClean="0">
                <a:solidFill>
                  <a:schemeClr val="bg1">
                    <a:lumMod val="50000"/>
                  </a:schemeClr>
                </a:solidFill>
                <a:latin typeface="Arial" charset="0"/>
                <a:ea typeface="ＭＳ Ｐゴシック" charset="0"/>
                <a:cs typeface="Arial" charset="0"/>
              </a:rPr>
              <a:t>‘</a:t>
            </a:r>
            <a:r>
              <a:rPr lang="en-US" sz="2000" dirty="0" err="1" smtClean="0">
                <a:solidFill>
                  <a:schemeClr val="bg1">
                    <a:lumMod val="50000"/>
                  </a:schemeClr>
                </a:solidFill>
                <a:latin typeface="Arial" charset="0"/>
                <a:ea typeface="ＭＳ Ｐゴシック" charset="0"/>
                <a:cs typeface="Arial" charset="0"/>
              </a:rPr>
              <a:t>RtI:B</a:t>
            </a:r>
            <a:r>
              <a:rPr lang="en-US" sz="2000" dirty="0" smtClean="0">
                <a:solidFill>
                  <a:schemeClr val="bg1">
                    <a:lumMod val="50000"/>
                  </a:schemeClr>
                </a:solidFill>
                <a:latin typeface="Arial" charset="0"/>
                <a:ea typeface="ＭＳ Ｐゴシック" charset="0"/>
                <a:cs typeface="Arial" charset="0"/>
              </a:rPr>
              <a:t> Videos’ in attachments</a:t>
            </a:r>
          </a:p>
          <a:p>
            <a:pPr algn="ctr"/>
            <a:endParaRPr lang="en-US" sz="1000" dirty="0">
              <a:solidFill>
                <a:srgbClr val="7F7F7F"/>
              </a:solidFill>
              <a:latin typeface="Arial" charset="0"/>
              <a:ea typeface="ＭＳ Ｐゴシック" charset="0"/>
              <a:cs typeface="Arial" charset="0"/>
            </a:endParaRPr>
          </a:p>
        </p:txBody>
      </p:sp>
    </p:spTree>
    <p:extLst>
      <p:ext uri="{BB962C8B-B14F-4D97-AF65-F5344CB8AC3E}">
        <p14:creationId xmlns:p14="http://schemas.microsoft.com/office/powerpoint/2010/main" val="95350768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dirty="0" smtClean="0"/>
              <a:t>Teacher Tool Kit </a:t>
            </a:r>
            <a:endParaRPr lang="en-US" dirty="0"/>
          </a:p>
        </p:txBody>
      </p:sp>
      <p:pic>
        <p:nvPicPr>
          <p:cNvPr id="4" name="Content Placeholder 3" descr="Liberty STARS.png"/>
          <p:cNvPicPr>
            <a:picLocks noGrp="1" noChangeAspect="1"/>
          </p:cNvPicPr>
          <p:nvPr>
            <p:ph idx="1"/>
          </p:nvPr>
        </p:nvPicPr>
        <p:blipFill rotWithShape="1">
          <a:blip r:embed="rId3">
            <a:extLst>
              <a:ext uri="{28A0092B-C50C-407E-A947-70E740481C1C}">
                <a14:useLocalDpi xmlns:a14="http://schemas.microsoft.com/office/drawing/2010/main" val="0"/>
              </a:ext>
            </a:extLst>
          </a:blip>
          <a:srcRect t="127" b="-835"/>
          <a:stretch/>
        </p:blipFill>
        <p:spPr>
          <a:xfrm>
            <a:off x="134717" y="1794433"/>
            <a:ext cx="2858300" cy="3689730"/>
          </a:xfrm>
        </p:spPr>
      </p:pic>
      <p:pic>
        <p:nvPicPr>
          <p:cNvPr id="5" name="Picture 4" descr="Screen Shot 2015-09-23 at 2.01.43 A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63909" y="1837765"/>
            <a:ext cx="2851593" cy="3571693"/>
          </a:xfrm>
          <a:prstGeom prst="rect">
            <a:avLst/>
          </a:prstGeom>
          <a:ln>
            <a:solidFill>
              <a:schemeClr val="tx2"/>
            </a:solidFill>
          </a:ln>
        </p:spPr>
      </p:pic>
      <p:pic>
        <p:nvPicPr>
          <p:cNvPr id="7" name="Picture 6" descr="Screen Shot 2015-09-23 at 2.06.09 AM.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26311" y="1299882"/>
            <a:ext cx="2239556" cy="2487706"/>
          </a:xfrm>
          <a:prstGeom prst="rect">
            <a:avLst/>
          </a:prstGeom>
          <a:ln>
            <a:solidFill>
              <a:schemeClr val="tx1"/>
            </a:solidFill>
          </a:ln>
        </p:spPr>
      </p:pic>
      <p:pic>
        <p:nvPicPr>
          <p:cNvPr id="8" name="Picture 7"/>
          <p:cNvPicPr>
            <a:picLocks noChangeAspect="1"/>
          </p:cNvPicPr>
          <p:nvPr/>
        </p:nvPicPr>
        <p:blipFill>
          <a:blip r:embed="rId6"/>
          <a:stretch>
            <a:fillRect/>
          </a:stretch>
        </p:blipFill>
        <p:spPr>
          <a:xfrm>
            <a:off x="2978077" y="3996764"/>
            <a:ext cx="3106172" cy="2138082"/>
          </a:xfrm>
          <a:prstGeom prst="rect">
            <a:avLst/>
          </a:prstGeom>
        </p:spPr>
      </p:pic>
    </p:spTree>
    <p:extLst>
      <p:ext uri="{BB962C8B-B14F-4D97-AF65-F5344CB8AC3E}">
        <p14:creationId xmlns:p14="http://schemas.microsoft.com/office/powerpoint/2010/main" val="3572943653"/>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dirty="0" smtClean="0">
                <a:latin typeface="Arial"/>
                <a:cs typeface="Arial"/>
              </a:rPr>
              <a:t>Survey Says… </a:t>
            </a:r>
            <a:endParaRPr lang="en-US" dirty="0">
              <a:latin typeface="Arial"/>
              <a:cs typeface="Arial"/>
            </a:endParaRPr>
          </a:p>
        </p:txBody>
      </p:sp>
      <p:sp>
        <p:nvSpPr>
          <p:cNvPr id="3" name="Content Placeholder 2"/>
          <p:cNvSpPr>
            <a:spLocks noGrp="1"/>
          </p:cNvSpPr>
          <p:nvPr>
            <p:ph idx="1"/>
          </p:nvPr>
        </p:nvSpPr>
        <p:spPr/>
        <p:txBody>
          <a:bodyPr/>
          <a:lstStyle/>
          <a:p>
            <a:pPr marL="0" indent="0">
              <a:buNone/>
            </a:pPr>
            <a:r>
              <a:rPr lang="en-US" dirty="0" smtClean="0">
                <a:latin typeface="Arial"/>
                <a:cs typeface="Arial"/>
              </a:rPr>
              <a:t>Go Digital</a:t>
            </a:r>
          </a:p>
          <a:p>
            <a:r>
              <a:rPr lang="en-US" dirty="0" smtClean="0">
                <a:latin typeface="Arial"/>
                <a:cs typeface="Arial"/>
              </a:rPr>
              <a:t>Poll Everywhere </a:t>
            </a:r>
          </a:p>
          <a:p>
            <a:pPr marL="400050" lvl="1" indent="0">
              <a:buNone/>
            </a:pPr>
            <a:r>
              <a:rPr lang="en-US" sz="1800" dirty="0" smtClean="0">
                <a:latin typeface="Arial"/>
                <a:cs typeface="Arial"/>
                <a:hlinkClick r:id="rId3"/>
              </a:rPr>
              <a:t>www.pollev.com</a:t>
            </a:r>
            <a:r>
              <a:rPr lang="en-US" sz="1800" dirty="0" smtClean="0">
                <a:latin typeface="Arial"/>
                <a:cs typeface="Arial"/>
              </a:rPr>
              <a:t> </a:t>
            </a:r>
          </a:p>
          <a:p>
            <a:r>
              <a:rPr lang="en-US" dirty="0" smtClean="0">
                <a:latin typeface="Arial"/>
                <a:cs typeface="Arial"/>
              </a:rPr>
              <a:t>Easy Polls </a:t>
            </a:r>
            <a:endParaRPr lang="en-US" dirty="0">
              <a:latin typeface="Arial"/>
              <a:cs typeface="Arial"/>
            </a:endParaRPr>
          </a:p>
          <a:p>
            <a:pPr marL="400050" lvl="1" indent="0">
              <a:buNone/>
            </a:pPr>
            <a:r>
              <a:rPr lang="en-US" sz="1800" dirty="0">
                <a:latin typeface="Arial"/>
                <a:cs typeface="Arial"/>
                <a:hlinkClick r:id="rId4"/>
              </a:rPr>
              <a:t>https://</a:t>
            </a:r>
            <a:r>
              <a:rPr lang="en-US" sz="1800" dirty="0" err="1">
                <a:latin typeface="Arial"/>
                <a:cs typeface="Arial"/>
                <a:hlinkClick r:id="rId4"/>
              </a:rPr>
              <a:t>www.easypolls.net</a:t>
            </a:r>
            <a:r>
              <a:rPr lang="en-US" sz="1800" dirty="0">
                <a:latin typeface="Arial"/>
                <a:cs typeface="Arial"/>
                <a:hlinkClick r:id="rId4"/>
              </a:rPr>
              <a:t>/</a:t>
            </a:r>
            <a:endParaRPr lang="en-US" sz="1800" dirty="0" smtClean="0">
              <a:latin typeface="Arial"/>
              <a:cs typeface="Arial"/>
            </a:endParaRPr>
          </a:p>
          <a:p>
            <a:r>
              <a:rPr lang="en-US" dirty="0" smtClean="0">
                <a:latin typeface="Arial"/>
                <a:cs typeface="Arial"/>
              </a:rPr>
              <a:t>Survey Monkey</a:t>
            </a:r>
          </a:p>
          <a:p>
            <a:pPr marL="400050" lvl="1" indent="0">
              <a:buNone/>
            </a:pPr>
            <a:r>
              <a:rPr lang="en-US" sz="1800" dirty="0">
                <a:latin typeface="Arial"/>
                <a:cs typeface="Arial"/>
                <a:hlinkClick r:id="rId5"/>
              </a:rPr>
              <a:t>https://</a:t>
            </a:r>
            <a:r>
              <a:rPr lang="en-US" sz="1800" dirty="0" err="1">
                <a:latin typeface="Arial"/>
                <a:cs typeface="Arial"/>
                <a:hlinkClick r:id="rId5"/>
              </a:rPr>
              <a:t>www.surveymonkey.com</a:t>
            </a:r>
            <a:r>
              <a:rPr lang="en-US" sz="1800" dirty="0">
                <a:latin typeface="Arial"/>
                <a:cs typeface="Arial"/>
                <a:hlinkClick r:id="rId5"/>
              </a:rPr>
              <a:t>/ </a:t>
            </a:r>
            <a:endParaRPr lang="en-US" sz="1800" dirty="0" smtClean="0">
              <a:latin typeface="Arial"/>
              <a:cs typeface="Arial"/>
            </a:endParaRPr>
          </a:p>
          <a:p>
            <a:pPr marL="400050" lvl="1" indent="0">
              <a:buNone/>
            </a:pPr>
            <a:endParaRPr lang="en-US" dirty="0" smtClean="0">
              <a:latin typeface="Arial"/>
              <a:cs typeface="Arial"/>
            </a:endParaRPr>
          </a:p>
          <a:p>
            <a:endParaRPr lang="en-US" dirty="0"/>
          </a:p>
          <a:p>
            <a:pPr marL="0" indent="0">
              <a:buNone/>
            </a:pPr>
            <a:endParaRPr lang="en-US" dirty="0" smtClean="0"/>
          </a:p>
          <a:p>
            <a:endParaRPr lang="en-US" dirty="0"/>
          </a:p>
        </p:txBody>
      </p:sp>
      <p:pic>
        <p:nvPicPr>
          <p:cNvPr id="4" name="Picture 3" descr="Screen Shot 2015-09-23 at 1.51.06 AM.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34317">
            <a:off x="4463782" y="1450790"/>
            <a:ext cx="4317528" cy="3644153"/>
          </a:xfrm>
          <a:prstGeom prst="rect">
            <a:avLst/>
          </a:prstGeom>
        </p:spPr>
      </p:pic>
      <p:sp>
        <p:nvSpPr>
          <p:cNvPr id="5" name="TextBox 4"/>
          <p:cNvSpPr txBox="1"/>
          <p:nvPr/>
        </p:nvSpPr>
        <p:spPr>
          <a:xfrm>
            <a:off x="233083" y="5098067"/>
            <a:ext cx="5115858" cy="1015663"/>
          </a:xfrm>
          <a:prstGeom prst="rect">
            <a:avLst/>
          </a:prstGeom>
          <a:solidFill>
            <a:schemeClr val="bg2"/>
          </a:solidFill>
          <a:ln w="38100">
            <a:solidFill>
              <a:schemeClr val="tx2"/>
            </a:solidFill>
            <a:prstDash val="dash"/>
          </a:ln>
        </p:spPr>
        <p:txBody>
          <a:bodyPr wrap="square" rtlCol="0" anchor="ctr" anchorCtr="0">
            <a:spAutoFit/>
          </a:bodyPr>
          <a:lstStyle/>
          <a:p>
            <a:pPr algn="ctr"/>
            <a:endParaRPr lang="en-US" sz="1000" dirty="0" smtClean="0">
              <a:solidFill>
                <a:srgbClr val="577293"/>
              </a:solidFill>
              <a:latin typeface="Arial" charset="0"/>
              <a:ea typeface="ＭＳ Ｐゴシック" charset="0"/>
              <a:cs typeface="Arial" charset="0"/>
            </a:endParaRPr>
          </a:p>
          <a:p>
            <a:pPr algn="ctr"/>
            <a:r>
              <a:rPr lang="en-US" sz="2000" dirty="0" smtClean="0">
                <a:solidFill>
                  <a:srgbClr val="577293"/>
                </a:solidFill>
                <a:latin typeface="Arial" charset="0"/>
                <a:ea typeface="ＭＳ Ｐゴシック" charset="0"/>
                <a:cs typeface="Arial" charset="0"/>
              </a:rPr>
              <a:t>For </a:t>
            </a:r>
            <a:r>
              <a:rPr lang="en-US" sz="2000" dirty="0">
                <a:solidFill>
                  <a:srgbClr val="577293"/>
                </a:solidFill>
                <a:latin typeface="Arial" charset="0"/>
                <a:ea typeface="ＭＳ Ｐゴシック" charset="0"/>
                <a:cs typeface="Arial" charset="0"/>
              </a:rPr>
              <a:t>more example surveys go to </a:t>
            </a:r>
            <a:endParaRPr lang="en-US" sz="2000" dirty="0" smtClean="0">
              <a:solidFill>
                <a:srgbClr val="577293"/>
              </a:solidFill>
              <a:latin typeface="Arial" charset="0"/>
              <a:ea typeface="ＭＳ Ｐゴシック" charset="0"/>
              <a:cs typeface="Arial" charset="0"/>
            </a:endParaRPr>
          </a:p>
          <a:p>
            <a:pPr algn="ctr"/>
            <a:r>
              <a:rPr lang="en-US" sz="2000" dirty="0" smtClean="0">
                <a:solidFill>
                  <a:srgbClr val="577293"/>
                </a:solidFill>
                <a:latin typeface="Arial" charset="0"/>
                <a:ea typeface="ＭＳ Ｐゴシック" charset="0"/>
                <a:cs typeface="Arial" charset="0"/>
              </a:rPr>
              <a:t>http</a:t>
            </a:r>
            <a:r>
              <a:rPr lang="en-US" sz="2000" dirty="0">
                <a:solidFill>
                  <a:srgbClr val="577293"/>
                </a:solidFill>
                <a:latin typeface="Arial" charset="0"/>
                <a:ea typeface="ＭＳ Ｐゴシック" charset="0"/>
                <a:cs typeface="Arial" charset="0"/>
              </a:rPr>
              <a:t>://</a:t>
            </a:r>
            <a:r>
              <a:rPr lang="en-US" sz="2000" dirty="0" err="1">
                <a:solidFill>
                  <a:srgbClr val="577293"/>
                </a:solidFill>
                <a:latin typeface="Arial" charset="0"/>
                <a:ea typeface="ＭＳ Ｐゴシック" charset="0"/>
                <a:cs typeface="Arial" charset="0"/>
              </a:rPr>
              <a:t>flpbs.fmhi.usf.edu</a:t>
            </a:r>
            <a:r>
              <a:rPr lang="en-US" sz="2000" dirty="0">
                <a:solidFill>
                  <a:srgbClr val="577293"/>
                </a:solidFill>
                <a:latin typeface="Arial" charset="0"/>
                <a:ea typeface="ＭＳ Ｐゴシック" charset="0"/>
                <a:cs typeface="Arial" charset="0"/>
              </a:rPr>
              <a:t>/</a:t>
            </a:r>
            <a:r>
              <a:rPr lang="en-US" sz="2000" dirty="0" err="1">
                <a:solidFill>
                  <a:srgbClr val="577293"/>
                </a:solidFill>
                <a:latin typeface="Arial" charset="0"/>
                <a:ea typeface="ＭＳ Ｐゴシック" charset="0"/>
                <a:cs typeface="Arial" charset="0"/>
              </a:rPr>
              <a:t>evaluations.cfm</a:t>
            </a:r>
            <a:r>
              <a:rPr lang="en-US" sz="2000" dirty="0">
                <a:solidFill>
                  <a:srgbClr val="577293"/>
                </a:solidFill>
                <a:latin typeface="Arial" charset="0"/>
                <a:ea typeface="ＭＳ Ｐゴシック" charset="0"/>
                <a:cs typeface="Arial" charset="0"/>
              </a:rPr>
              <a:t>  </a:t>
            </a:r>
            <a:endParaRPr lang="en-US" sz="2000" dirty="0" smtClean="0">
              <a:solidFill>
                <a:schemeClr val="bg1">
                  <a:lumMod val="50000"/>
                </a:schemeClr>
              </a:solidFill>
              <a:latin typeface="Arial" charset="0"/>
              <a:ea typeface="ＭＳ Ｐゴシック" charset="0"/>
              <a:cs typeface="Arial" charset="0"/>
            </a:endParaRPr>
          </a:p>
          <a:p>
            <a:pPr algn="ctr"/>
            <a:endParaRPr lang="en-US" sz="1000" dirty="0">
              <a:solidFill>
                <a:srgbClr val="7F7F7F"/>
              </a:solidFill>
              <a:latin typeface="Arial" charset="0"/>
              <a:ea typeface="ＭＳ Ｐゴシック" charset="0"/>
              <a:cs typeface="Arial" charset="0"/>
            </a:endParaRPr>
          </a:p>
        </p:txBody>
      </p:sp>
    </p:spTree>
    <p:extLst>
      <p:ext uri="{BB962C8B-B14F-4D97-AF65-F5344CB8AC3E}">
        <p14:creationId xmlns:p14="http://schemas.microsoft.com/office/powerpoint/2010/main" val="192391309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chor="ctr" anchorCtr="0"/>
          <a:lstStyle/>
          <a:p>
            <a:r>
              <a:rPr lang="en-US" sz="4400" dirty="0">
                <a:latin typeface="Arial"/>
                <a:cs typeface="Arial"/>
              </a:rPr>
              <a:t>Sample Staff Survey Questions</a:t>
            </a:r>
          </a:p>
        </p:txBody>
      </p:sp>
      <p:sp>
        <p:nvSpPr>
          <p:cNvPr id="401411" name="Rectangle 3"/>
          <p:cNvSpPr>
            <a:spLocks noGrp="1"/>
          </p:cNvSpPr>
          <p:nvPr>
            <p:ph idx="1"/>
          </p:nvPr>
        </p:nvSpPr>
        <p:spPr/>
        <p:txBody>
          <a:bodyPr/>
          <a:lstStyle/>
          <a:p>
            <a:pPr marL="457200" indent="-457200" eaLnBrk="1" hangingPunct="1">
              <a:spcBef>
                <a:spcPts val="1800"/>
              </a:spcBef>
              <a:buFont typeface="Century Gothic" panose="020B0502020202020204" pitchFamily="34" charset="0"/>
              <a:buAutoNum type="arabicPeriod"/>
            </a:pPr>
            <a:r>
              <a:rPr lang="en-US" altLang="en-US" sz="2200" dirty="0" smtClean="0">
                <a:solidFill>
                  <a:srgbClr val="003A74"/>
                </a:solidFill>
                <a:latin typeface="Arial" panose="020B0604020202020204" pitchFamily="34" charset="0"/>
                <a:cs typeface="Arial" panose="020B0604020202020204" pitchFamily="34" charset="0"/>
              </a:rPr>
              <a:t>What behavior would you most like to see in students?</a:t>
            </a:r>
          </a:p>
          <a:p>
            <a:pPr marL="457200" indent="-457200" eaLnBrk="1" hangingPunct="1">
              <a:spcBef>
                <a:spcPts val="1200"/>
              </a:spcBef>
              <a:buFont typeface="Century Gothic" panose="020B0502020202020204" pitchFamily="34" charset="0"/>
              <a:buAutoNum type="arabicPeriod"/>
            </a:pPr>
            <a:r>
              <a:rPr lang="en-US" altLang="en-US" sz="2200" dirty="0" smtClean="0">
                <a:solidFill>
                  <a:srgbClr val="003A74"/>
                </a:solidFill>
                <a:latin typeface="Arial" panose="020B0604020202020204" pitchFamily="34" charset="0"/>
                <a:cs typeface="Arial" panose="020B0604020202020204" pitchFamily="34" charset="0"/>
              </a:rPr>
              <a:t>What do you think is the top behavior problem on campus?</a:t>
            </a:r>
          </a:p>
          <a:p>
            <a:pPr marL="457200" indent="-457200" eaLnBrk="1" hangingPunct="1">
              <a:spcBef>
                <a:spcPts val="1200"/>
              </a:spcBef>
              <a:buFont typeface="Century Gothic" panose="020B0502020202020204" pitchFamily="34" charset="0"/>
              <a:buAutoNum type="arabicPeriod"/>
            </a:pPr>
            <a:r>
              <a:rPr lang="en-US" altLang="en-US" sz="2200" dirty="0" smtClean="0">
                <a:solidFill>
                  <a:srgbClr val="003A74"/>
                </a:solidFill>
                <a:latin typeface="Arial" panose="020B0604020202020204" pitchFamily="34" charset="0"/>
                <a:cs typeface="Arial" panose="020B0604020202020204" pitchFamily="34" charset="0"/>
              </a:rPr>
              <a:t>How do you typically respond to:</a:t>
            </a:r>
          </a:p>
          <a:p>
            <a:pPr marL="1314450" lvl="2" indent="-457200" eaLnBrk="1" hangingPunct="1">
              <a:spcBef>
                <a:spcPct val="0"/>
              </a:spcBef>
              <a:buFont typeface="Century Gothic" panose="020B0502020202020204" pitchFamily="34" charset="0"/>
              <a:buAutoNum type="alphaLcPeriod"/>
            </a:pPr>
            <a:r>
              <a:rPr lang="en-US" altLang="en-US" sz="2000" dirty="0" smtClean="0">
                <a:latin typeface="Arial" panose="020B0604020202020204" pitchFamily="34" charset="0"/>
                <a:cs typeface="Arial" panose="020B0604020202020204" pitchFamily="34" charset="0"/>
              </a:rPr>
              <a:t>Problem behavior?</a:t>
            </a:r>
          </a:p>
          <a:p>
            <a:pPr marL="1314450" lvl="2" indent="-457200" eaLnBrk="1" hangingPunct="1">
              <a:spcBef>
                <a:spcPct val="0"/>
              </a:spcBef>
              <a:buFont typeface="Century Gothic" panose="020B0502020202020204" pitchFamily="34" charset="0"/>
              <a:buAutoNum type="alphaLcPeriod"/>
            </a:pPr>
            <a:r>
              <a:rPr lang="en-US" altLang="en-US" sz="2000" dirty="0" smtClean="0">
                <a:latin typeface="Arial" panose="020B0604020202020204" pitchFamily="34" charset="0"/>
                <a:cs typeface="Arial" panose="020B0604020202020204" pitchFamily="34" charset="0"/>
              </a:rPr>
              <a:t>Appropriate behavior?</a:t>
            </a:r>
          </a:p>
          <a:p>
            <a:pPr marL="457200" indent="-457200" eaLnBrk="1" hangingPunct="1">
              <a:spcBef>
                <a:spcPts val="1200"/>
              </a:spcBef>
              <a:buFont typeface="Century Gothic" panose="020B0502020202020204" pitchFamily="34" charset="0"/>
              <a:buAutoNum type="arabicPeriod"/>
            </a:pPr>
            <a:r>
              <a:rPr lang="en-US" altLang="en-US" sz="2200" dirty="0" smtClean="0">
                <a:solidFill>
                  <a:srgbClr val="003A74"/>
                </a:solidFill>
                <a:latin typeface="Arial" panose="020B0604020202020204" pitchFamily="34" charset="0"/>
                <a:cs typeface="Arial" panose="020B0604020202020204" pitchFamily="34" charset="0"/>
              </a:rPr>
              <a:t>How many referrals did our school have last year? </a:t>
            </a:r>
          </a:p>
          <a:p>
            <a:pPr marL="457200" indent="-457200" eaLnBrk="1" hangingPunct="1">
              <a:spcBef>
                <a:spcPts val="1200"/>
              </a:spcBef>
              <a:buFont typeface="Century Gothic" panose="020B0502020202020204" pitchFamily="34" charset="0"/>
              <a:buAutoNum type="arabicPeriod"/>
            </a:pPr>
            <a:r>
              <a:rPr lang="en-US" altLang="en-US" sz="2200" dirty="0" smtClean="0">
                <a:solidFill>
                  <a:srgbClr val="003A74"/>
                </a:solidFill>
                <a:latin typeface="Arial" panose="020B0604020202020204" pitchFamily="34" charset="0"/>
                <a:cs typeface="Arial" panose="020B0604020202020204" pitchFamily="34" charset="0"/>
              </a:rPr>
              <a:t>How much time did our school lose to discipline issues?</a:t>
            </a:r>
          </a:p>
          <a:p>
            <a:pPr marL="457200" indent="-457200" eaLnBrk="1" hangingPunct="1">
              <a:spcBef>
                <a:spcPts val="1200"/>
              </a:spcBef>
              <a:buFont typeface="Century Gothic" panose="020B0502020202020204" pitchFamily="34" charset="0"/>
              <a:buAutoNum type="arabicPeriod"/>
            </a:pPr>
            <a:r>
              <a:rPr lang="en-US" altLang="en-US" sz="2200" dirty="0" smtClean="0">
                <a:solidFill>
                  <a:srgbClr val="003A74"/>
                </a:solidFill>
                <a:latin typeface="Arial" panose="020B0604020202020204" pitchFamily="34" charset="0"/>
                <a:cs typeface="Arial" panose="020B0604020202020204" pitchFamily="34" charset="0"/>
              </a:rPr>
              <a:t>How do you feel at the end of the day?</a:t>
            </a:r>
          </a:p>
          <a:p>
            <a:pPr marL="457200" indent="-457200" eaLnBrk="1" hangingPunct="1">
              <a:spcBef>
                <a:spcPts val="1200"/>
              </a:spcBef>
              <a:buFont typeface="Century Gothic" panose="020B0502020202020204" pitchFamily="34" charset="0"/>
              <a:buAutoNum type="arabicPeriod"/>
            </a:pPr>
            <a:r>
              <a:rPr lang="en-US" altLang="en-US" sz="2200" dirty="0" smtClean="0">
                <a:solidFill>
                  <a:srgbClr val="003A74"/>
                </a:solidFill>
                <a:latin typeface="Arial" panose="020B0604020202020204" pitchFamily="34" charset="0"/>
                <a:cs typeface="Arial" panose="020B0604020202020204" pitchFamily="34" charset="0"/>
              </a:rPr>
              <a:t>What are the 3 top locations where problem behavior occurs?</a:t>
            </a:r>
          </a:p>
        </p:txBody>
      </p:sp>
      <p:sp>
        <p:nvSpPr>
          <p:cNvPr id="2" name="Slide Number Placeholder 1"/>
          <p:cNvSpPr>
            <a:spLocks noGrp="1"/>
          </p:cNvSpPr>
          <p:nvPr>
            <p:ph type="sldNum" sz="quarter" idx="4294967295"/>
          </p:nvPr>
        </p:nvSpPr>
        <p:spPr>
          <a:xfrm>
            <a:off x="8534400" y="6367463"/>
            <a:ext cx="609600" cy="365125"/>
          </a:xfrm>
          <a:prstGeom prst="rect">
            <a:avLst/>
          </a:prstGeom>
        </p:spPr>
        <p:txBody>
          <a:bodyPr/>
          <a:lstStyle/>
          <a:p>
            <a:fld id="{0A34F8DD-7804-4F7D-91B6-26F9462BFA1A}" type="slidenum">
              <a:rPr lang="en-US" smtClean="0"/>
              <a:pPr/>
              <a:t>19</a:t>
            </a:fld>
            <a:endParaRPr lang="en-US"/>
          </a:p>
        </p:txBody>
      </p:sp>
    </p:spTree>
    <p:extLst>
      <p:ext uri="{BB962C8B-B14F-4D97-AF65-F5344CB8AC3E}">
        <p14:creationId xmlns:p14="http://schemas.microsoft.com/office/powerpoint/2010/main" val="2211103294"/>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9" name="Rectangle 3"/>
          <p:cNvSpPr>
            <a:spLocks noGrp="1" noChangeArrowheads="1"/>
          </p:cNvSpPr>
          <p:nvPr>
            <p:ph sz="half" idx="4294967295"/>
          </p:nvPr>
        </p:nvSpPr>
        <p:spPr>
          <a:xfrm>
            <a:off x="304800" y="1524000"/>
            <a:ext cx="3962400" cy="4191000"/>
          </a:xfrm>
          <a:prstGeom prst="rect">
            <a:avLst/>
          </a:prstGeom>
        </p:spPr>
        <p:txBody>
          <a:bodyPr>
            <a:normAutofit lnSpcReduction="10000"/>
          </a:bodyPr>
          <a:lstStyle/>
          <a:p>
            <a:pPr marL="0" indent="0" eaLnBrk="1" hangingPunct="1">
              <a:lnSpc>
                <a:spcPct val="80000"/>
              </a:lnSpc>
              <a:buNone/>
              <a:defRPr/>
            </a:pPr>
            <a:r>
              <a:rPr lang="en-US" sz="2400" b="1" dirty="0" smtClean="0">
                <a:solidFill>
                  <a:srgbClr val="003A74"/>
                </a:solidFill>
                <a:latin typeface="Arial" pitchFamily="34" charset="0"/>
              </a:rPr>
              <a:t>CONCERNS about PBIS</a:t>
            </a:r>
          </a:p>
          <a:p>
            <a:pPr marL="176213" indent="-176213" eaLnBrk="1" hangingPunct="1">
              <a:lnSpc>
                <a:spcPct val="80000"/>
              </a:lnSpc>
              <a:defRPr/>
            </a:pPr>
            <a:endParaRPr lang="en-US" sz="1000" b="1" dirty="0" smtClean="0">
              <a:latin typeface="Arial" pitchFamily="34" charset="0"/>
            </a:endParaRPr>
          </a:p>
          <a:p>
            <a:pPr marL="457200" indent="-457200" eaLnBrk="1" hangingPunct="1">
              <a:buFont typeface="+mj-lt"/>
              <a:buAutoNum type="arabicPeriod"/>
              <a:defRPr/>
            </a:pPr>
            <a:r>
              <a:rPr lang="en-US" sz="2000" dirty="0" smtClean="0">
                <a:solidFill>
                  <a:schemeClr val="tx1"/>
                </a:solidFill>
                <a:latin typeface="Arial" pitchFamily="34" charset="0"/>
              </a:rPr>
              <a:t>Not enough serious consequences for students</a:t>
            </a:r>
            <a:r>
              <a:rPr lang="ja-JP" altLang="en-US" sz="2000" dirty="0" smtClean="0">
                <a:solidFill>
                  <a:schemeClr val="tx1"/>
                </a:solidFill>
                <a:latin typeface="Arial" pitchFamily="34" charset="0"/>
                <a:ea typeface="MS PGothic" pitchFamily="34" charset="-128"/>
              </a:rPr>
              <a:t>’</a:t>
            </a:r>
            <a:r>
              <a:rPr lang="en-US" altLang="ja-JP" sz="2000" dirty="0" smtClean="0">
                <a:solidFill>
                  <a:schemeClr val="tx1"/>
                </a:solidFill>
                <a:latin typeface="Arial" pitchFamily="34" charset="0"/>
                <a:ea typeface="MS PGothic" pitchFamily="34" charset="-128"/>
              </a:rPr>
              <a:t> actions (8)</a:t>
            </a:r>
          </a:p>
          <a:p>
            <a:pPr marL="457200" indent="-457200" eaLnBrk="1" hangingPunct="1">
              <a:buFont typeface="+mj-lt"/>
              <a:buAutoNum type="arabicPeriod"/>
              <a:defRPr/>
            </a:pPr>
            <a:endParaRPr lang="en-US" sz="1000" dirty="0" smtClean="0">
              <a:solidFill>
                <a:schemeClr val="tx1"/>
              </a:solidFill>
              <a:latin typeface="Arial" pitchFamily="34" charset="0"/>
            </a:endParaRPr>
          </a:p>
          <a:p>
            <a:pPr marL="457200" indent="-457200" eaLnBrk="1" hangingPunct="1">
              <a:buFont typeface="+mj-lt"/>
              <a:buAutoNum type="arabicPeriod"/>
              <a:defRPr/>
            </a:pPr>
            <a:r>
              <a:rPr lang="en-US" sz="2000" dirty="0" smtClean="0">
                <a:solidFill>
                  <a:schemeClr val="tx1"/>
                </a:solidFill>
                <a:latin typeface="Arial" pitchFamily="34" charset="0"/>
              </a:rPr>
              <a:t>Teachers do not know when a referral has been addressed.(5)</a:t>
            </a:r>
          </a:p>
          <a:p>
            <a:pPr marL="457200" indent="-457200" eaLnBrk="1" hangingPunct="1">
              <a:buFont typeface="+mj-lt"/>
              <a:buAutoNum type="arabicPeriod"/>
              <a:defRPr/>
            </a:pPr>
            <a:endParaRPr lang="en-US" sz="1000" i="1" dirty="0" smtClean="0">
              <a:solidFill>
                <a:schemeClr val="tx1"/>
              </a:solidFill>
              <a:latin typeface="Arial" pitchFamily="34" charset="0"/>
            </a:endParaRPr>
          </a:p>
          <a:p>
            <a:pPr marL="457200" indent="-457200" eaLnBrk="1" hangingPunct="1">
              <a:buFont typeface="+mj-lt"/>
              <a:buAutoNum type="arabicPeriod"/>
              <a:defRPr/>
            </a:pPr>
            <a:r>
              <a:rPr lang="en-US" sz="2000" dirty="0" smtClean="0">
                <a:solidFill>
                  <a:schemeClr val="tx1"/>
                </a:solidFill>
                <a:latin typeface="Arial" pitchFamily="34" charset="0"/>
              </a:rPr>
              <a:t>Infractions were not</a:t>
            </a:r>
            <a:r>
              <a:rPr lang="en-US" altLang="ja-JP" sz="2000" dirty="0" smtClean="0">
                <a:solidFill>
                  <a:schemeClr val="tx1"/>
                </a:solidFill>
                <a:latin typeface="Arial" pitchFamily="34" charset="0"/>
                <a:ea typeface="MS PGothic" pitchFamily="34" charset="-128"/>
              </a:rPr>
              <a:t> taken seriously by students (3)</a:t>
            </a:r>
          </a:p>
          <a:p>
            <a:pPr marL="457200" indent="-457200" eaLnBrk="1" hangingPunct="1">
              <a:buFont typeface="+mj-lt"/>
              <a:buAutoNum type="arabicPeriod"/>
              <a:defRPr/>
            </a:pPr>
            <a:endParaRPr lang="en-US" sz="1000" dirty="0" smtClean="0">
              <a:solidFill>
                <a:schemeClr val="tx1"/>
              </a:solidFill>
              <a:latin typeface="Arial" pitchFamily="34" charset="0"/>
            </a:endParaRPr>
          </a:p>
          <a:p>
            <a:pPr marL="457200" indent="-457200" eaLnBrk="1" hangingPunct="1">
              <a:buFont typeface="+mj-lt"/>
              <a:buAutoNum type="arabicPeriod"/>
              <a:defRPr/>
            </a:pPr>
            <a:r>
              <a:rPr lang="en-US" sz="2000" dirty="0" smtClean="0">
                <a:solidFill>
                  <a:schemeClr val="tx1"/>
                </a:solidFill>
                <a:latin typeface="Arial" pitchFamily="34" charset="0"/>
              </a:rPr>
              <a:t>School reward store should be held more frequently (12)</a:t>
            </a:r>
            <a:r>
              <a:rPr lang="en-US" sz="2000" b="1" dirty="0" smtClean="0">
                <a:solidFill>
                  <a:schemeClr val="tx1"/>
                </a:solidFill>
                <a:latin typeface="Arial" pitchFamily="34" charset="0"/>
              </a:rPr>
              <a:t> </a:t>
            </a:r>
          </a:p>
        </p:txBody>
      </p:sp>
      <p:sp>
        <p:nvSpPr>
          <p:cNvPr id="188420" name="Rectangle 4"/>
          <p:cNvSpPr>
            <a:spLocks noGrp="1" noChangeArrowheads="1"/>
          </p:cNvSpPr>
          <p:nvPr>
            <p:ph sz="half" idx="2"/>
          </p:nvPr>
        </p:nvSpPr>
        <p:spPr>
          <a:xfrm>
            <a:off x="4572000" y="1538941"/>
            <a:ext cx="4343400" cy="4343400"/>
          </a:xfrm>
        </p:spPr>
        <p:txBody>
          <a:bodyPr>
            <a:normAutofit fontScale="92500" lnSpcReduction="20000"/>
          </a:bodyPr>
          <a:lstStyle/>
          <a:p>
            <a:pPr marL="0" indent="0" eaLnBrk="1" hangingPunct="1">
              <a:lnSpc>
                <a:spcPct val="80000"/>
              </a:lnSpc>
              <a:buNone/>
              <a:defRPr/>
            </a:pPr>
            <a:r>
              <a:rPr lang="en-US" sz="2600" b="1" dirty="0" smtClean="0">
                <a:solidFill>
                  <a:srgbClr val="003A74"/>
                </a:solidFill>
                <a:latin typeface="Arial" pitchFamily="34" charset="0"/>
              </a:rPr>
              <a:t>CHANGES Implemented</a:t>
            </a:r>
          </a:p>
          <a:p>
            <a:pPr marL="117475" indent="-117475" eaLnBrk="1" hangingPunct="1">
              <a:lnSpc>
                <a:spcPct val="80000"/>
              </a:lnSpc>
              <a:defRPr/>
            </a:pPr>
            <a:endParaRPr lang="en-US" sz="1600" b="1" dirty="0" smtClean="0">
              <a:latin typeface="Arial" pitchFamily="34" charset="0"/>
            </a:endParaRPr>
          </a:p>
          <a:p>
            <a:pPr marL="457200" indent="-457200" eaLnBrk="1" hangingPunct="1">
              <a:spcBef>
                <a:spcPts val="0"/>
              </a:spcBef>
              <a:buFont typeface="+mj-lt"/>
              <a:buAutoNum type="arabicPeriod"/>
              <a:defRPr/>
            </a:pPr>
            <a:r>
              <a:rPr lang="en-US" sz="2000" dirty="0" smtClean="0">
                <a:solidFill>
                  <a:schemeClr val="tx1"/>
                </a:solidFill>
                <a:latin typeface="Arial" pitchFamily="34" charset="0"/>
              </a:rPr>
              <a:t>Administration is aware of concerns and will review hierarchy of consequences.</a:t>
            </a:r>
          </a:p>
          <a:p>
            <a:pPr marL="0" indent="0" eaLnBrk="1" hangingPunct="1">
              <a:spcBef>
                <a:spcPts val="0"/>
              </a:spcBef>
              <a:buNone/>
              <a:defRPr/>
            </a:pPr>
            <a:endParaRPr lang="en-US" sz="2000" dirty="0" smtClean="0">
              <a:solidFill>
                <a:schemeClr val="tx1"/>
              </a:solidFill>
              <a:latin typeface="Arial" pitchFamily="34" charset="0"/>
            </a:endParaRPr>
          </a:p>
          <a:p>
            <a:pPr marL="457200" indent="-457200" eaLnBrk="1" hangingPunct="1">
              <a:spcBef>
                <a:spcPts val="0"/>
              </a:spcBef>
              <a:buFont typeface="+mj-lt"/>
              <a:buAutoNum type="arabicPeriod"/>
              <a:defRPr/>
            </a:pPr>
            <a:r>
              <a:rPr lang="en-US" sz="2000" dirty="0" smtClean="0">
                <a:solidFill>
                  <a:schemeClr val="tx1"/>
                </a:solidFill>
                <a:latin typeface="Arial" pitchFamily="34" charset="0"/>
              </a:rPr>
              <a:t>Establish a system to improve   communication with teachers through email.</a:t>
            </a:r>
            <a:endParaRPr lang="en-US" altLang="ja-JP" sz="2000" dirty="0" smtClean="0">
              <a:solidFill>
                <a:schemeClr val="tx1"/>
              </a:solidFill>
              <a:latin typeface="Arial" pitchFamily="34" charset="0"/>
              <a:ea typeface="MS PGothic" pitchFamily="34" charset="-128"/>
            </a:endParaRPr>
          </a:p>
          <a:p>
            <a:pPr marL="228600" indent="-228600" eaLnBrk="1" hangingPunct="1">
              <a:buFont typeface="+mj-lt"/>
              <a:buAutoNum type="arabicPeriod"/>
              <a:defRPr/>
            </a:pPr>
            <a:endParaRPr lang="en-US" altLang="ja-JP" sz="1000" dirty="0" smtClean="0">
              <a:solidFill>
                <a:schemeClr val="tx1"/>
              </a:solidFill>
              <a:latin typeface="Arial" pitchFamily="34" charset="0"/>
              <a:ea typeface="MS PGothic" pitchFamily="34" charset="-128"/>
            </a:endParaRPr>
          </a:p>
          <a:p>
            <a:pPr marL="457200" indent="-457200" eaLnBrk="1" hangingPunct="1">
              <a:spcBef>
                <a:spcPts val="0"/>
              </a:spcBef>
              <a:buAutoNum type="arabicPeriod" startAt="3"/>
              <a:defRPr/>
            </a:pPr>
            <a:r>
              <a:rPr lang="en-US" sz="2000" dirty="0" smtClean="0">
                <a:solidFill>
                  <a:schemeClr val="tx1"/>
                </a:solidFill>
                <a:latin typeface="Arial" pitchFamily="34" charset="0"/>
              </a:rPr>
              <a:t>AP will follow-up when parent contact is unsuccessful.</a:t>
            </a:r>
          </a:p>
          <a:p>
            <a:pPr marL="457200" indent="-457200" eaLnBrk="1" hangingPunct="1">
              <a:spcBef>
                <a:spcPts val="0"/>
              </a:spcBef>
              <a:buAutoNum type="arabicPeriod" startAt="3"/>
              <a:defRPr/>
            </a:pPr>
            <a:endParaRPr lang="en-US" sz="2000" dirty="0">
              <a:solidFill>
                <a:schemeClr val="tx1"/>
              </a:solidFill>
              <a:latin typeface="Arial" pitchFamily="34" charset="0"/>
            </a:endParaRPr>
          </a:p>
          <a:p>
            <a:pPr marL="457200" indent="-457200" eaLnBrk="1" hangingPunct="1">
              <a:spcBef>
                <a:spcPts val="0"/>
              </a:spcBef>
              <a:buAutoNum type="arabicPeriod" startAt="3"/>
              <a:defRPr/>
            </a:pPr>
            <a:r>
              <a:rPr lang="en-US" sz="2000" dirty="0" smtClean="0">
                <a:solidFill>
                  <a:schemeClr val="tx1"/>
                </a:solidFill>
                <a:latin typeface="Arial" pitchFamily="34" charset="0"/>
              </a:rPr>
              <a:t>Reward store will be open monthly. Scheduled in advance and marked on calendar (every 4 weeks) </a:t>
            </a:r>
            <a:r>
              <a:rPr lang="en-US" sz="2000" b="1" dirty="0" smtClean="0">
                <a:solidFill>
                  <a:schemeClr val="tx1"/>
                </a:solidFill>
                <a:latin typeface="Arial" pitchFamily="34" charset="0"/>
              </a:rPr>
              <a:t> </a:t>
            </a:r>
          </a:p>
        </p:txBody>
      </p:sp>
      <p:sp>
        <p:nvSpPr>
          <p:cNvPr id="2" name="Slide Number Placeholder 1"/>
          <p:cNvSpPr>
            <a:spLocks noGrp="1"/>
          </p:cNvSpPr>
          <p:nvPr>
            <p:ph type="sldNum" sz="quarter" idx="4294967295"/>
          </p:nvPr>
        </p:nvSpPr>
        <p:spPr>
          <a:xfrm>
            <a:off x="6324600" y="6367992"/>
            <a:ext cx="609600" cy="365125"/>
          </a:xfrm>
          <a:prstGeom prst="rect">
            <a:avLst/>
          </a:prstGeom>
        </p:spPr>
        <p:txBody>
          <a:bodyPr/>
          <a:lstStyle/>
          <a:p>
            <a:fld id="{0A34F8DD-7804-4F7D-91B6-26F9462BFA1A}" type="slidenum">
              <a:rPr lang="en-US" smtClean="0"/>
              <a:pPr/>
              <a:t>20</a:t>
            </a:fld>
            <a:endParaRPr lang="en-US"/>
          </a:p>
        </p:txBody>
      </p:sp>
      <p:sp>
        <p:nvSpPr>
          <p:cNvPr id="3" name="Title 2"/>
          <p:cNvSpPr>
            <a:spLocks noGrp="1"/>
          </p:cNvSpPr>
          <p:nvPr>
            <p:ph type="title"/>
          </p:nvPr>
        </p:nvSpPr>
        <p:spPr/>
        <p:txBody>
          <a:bodyPr anchor="ctr" anchorCtr="0"/>
          <a:lstStyle/>
          <a:p>
            <a:r>
              <a:rPr lang="en-US" altLang="en-US" sz="4400" dirty="0" smtClean="0">
                <a:latin typeface="Arial"/>
                <a:cs typeface="Arial"/>
              </a:rPr>
              <a:t>Staff Survey Feedback</a:t>
            </a:r>
            <a:endParaRPr lang="en-US" sz="4400" dirty="0">
              <a:latin typeface="Arial"/>
              <a:cs typeface="Arial"/>
            </a:endParaRPr>
          </a:p>
        </p:txBody>
      </p:sp>
    </p:spTree>
    <p:extLst>
      <p:ext uri="{BB962C8B-B14F-4D97-AF65-F5344CB8AC3E}">
        <p14:creationId xmlns:p14="http://schemas.microsoft.com/office/powerpoint/2010/main" val="1035951143"/>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sz="4400" dirty="0" smtClean="0">
                <a:latin typeface="Arial"/>
                <a:cs typeface="Arial"/>
              </a:rPr>
              <a:t>A </a:t>
            </a:r>
            <a:r>
              <a:rPr lang="en-US" sz="4400" dirty="0">
                <a:latin typeface="Arial"/>
                <a:cs typeface="Arial"/>
              </a:rPr>
              <a:t>J</a:t>
            </a:r>
            <a:r>
              <a:rPr lang="en-US" sz="4400" dirty="0" smtClean="0">
                <a:latin typeface="Arial"/>
                <a:cs typeface="Arial"/>
              </a:rPr>
              <a:t>ob </a:t>
            </a:r>
            <a:r>
              <a:rPr lang="en-US" sz="4400" dirty="0">
                <a:latin typeface="Arial"/>
                <a:cs typeface="Arial"/>
              </a:rPr>
              <a:t>W</a:t>
            </a:r>
            <a:r>
              <a:rPr lang="en-US" sz="4400" dirty="0" smtClean="0">
                <a:latin typeface="Arial"/>
                <a:cs typeface="Arial"/>
              </a:rPr>
              <a:t>ell Done!</a:t>
            </a:r>
            <a:endParaRPr lang="en-US" sz="4400" dirty="0">
              <a:latin typeface="Arial"/>
              <a:cs typeface="Arial"/>
            </a:endParaRPr>
          </a:p>
        </p:txBody>
      </p:sp>
      <p:sp>
        <p:nvSpPr>
          <p:cNvPr id="3" name="Content Placeholder 2"/>
          <p:cNvSpPr>
            <a:spLocks noGrp="1"/>
          </p:cNvSpPr>
          <p:nvPr>
            <p:ph idx="1"/>
          </p:nvPr>
        </p:nvSpPr>
        <p:spPr/>
        <p:txBody>
          <a:bodyPr>
            <a:normAutofit fontScale="92500" lnSpcReduction="10000"/>
          </a:bodyPr>
          <a:lstStyle/>
          <a:p>
            <a:r>
              <a:rPr lang="en-US" sz="2800" dirty="0" smtClean="0">
                <a:latin typeface="Arial"/>
                <a:cs typeface="Arial"/>
              </a:rPr>
              <a:t>Develop system for rewarding staff </a:t>
            </a:r>
          </a:p>
          <a:p>
            <a:r>
              <a:rPr lang="en-US" sz="2800" dirty="0" smtClean="0">
                <a:latin typeface="Arial"/>
                <a:cs typeface="Arial"/>
              </a:rPr>
              <a:t>Ideas for cost effective rewards</a:t>
            </a:r>
            <a:endParaRPr lang="en-US" sz="2800" dirty="0">
              <a:latin typeface="Arial"/>
              <a:cs typeface="Arial"/>
            </a:endParaRPr>
          </a:p>
          <a:p>
            <a:pPr lvl="1"/>
            <a:r>
              <a:rPr lang="en-US" sz="1800" dirty="0" smtClean="0">
                <a:latin typeface="Arial"/>
                <a:cs typeface="Arial"/>
              </a:rPr>
              <a:t>Late Pass to work </a:t>
            </a:r>
          </a:p>
          <a:p>
            <a:pPr lvl="1"/>
            <a:r>
              <a:rPr lang="en-US" sz="1800" dirty="0" smtClean="0">
                <a:latin typeface="Arial"/>
                <a:cs typeface="Arial"/>
              </a:rPr>
              <a:t>Early Dismissal from work</a:t>
            </a:r>
          </a:p>
          <a:p>
            <a:pPr lvl="1"/>
            <a:r>
              <a:rPr lang="en-US" sz="1800" dirty="0" err="1" smtClean="0">
                <a:latin typeface="Arial"/>
                <a:cs typeface="Arial"/>
              </a:rPr>
              <a:t>RtI:B</a:t>
            </a:r>
            <a:r>
              <a:rPr lang="en-US" sz="1800" dirty="0" smtClean="0">
                <a:latin typeface="Arial"/>
                <a:cs typeface="Arial"/>
              </a:rPr>
              <a:t> Golden Cup for the Month</a:t>
            </a:r>
          </a:p>
          <a:p>
            <a:pPr lvl="1"/>
            <a:r>
              <a:rPr lang="en-US" sz="1800" dirty="0" smtClean="0">
                <a:latin typeface="Arial"/>
                <a:cs typeface="Arial"/>
              </a:rPr>
              <a:t>VIP Parking </a:t>
            </a:r>
          </a:p>
          <a:p>
            <a:pPr lvl="1"/>
            <a:r>
              <a:rPr lang="en-US" sz="1800" dirty="0" smtClean="0">
                <a:latin typeface="Arial"/>
                <a:cs typeface="Arial"/>
              </a:rPr>
              <a:t>Recognition in Newsletter or Morning Announcements </a:t>
            </a:r>
          </a:p>
          <a:p>
            <a:pPr lvl="1"/>
            <a:r>
              <a:rPr lang="en-US" sz="1800" dirty="0" err="1" smtClean="0">
                <a:latin typeface="Arial"/>
                <a:cs typeface="Arial"/>
              </a:rPr>
              <a:t>Marzano</a:t>
            </a:r>
            <a:r>
              <a:rPr lang="en-US" sz="1800" dirty="0" smtClean="0">
                <a:latin typeface="Arial"/>
                <a:cs typeface="Arial"/>
              </a:rPr>
              <a:t> Ratings </a:t>
            </a:r>
          </a:p>
          <a:p>
            <a:pPr lvl="2"/>
            <a:r>
              <a:rPr lang="en-US" dirty="0" smtClean="0"/>
              <a:t>Domain </a:t>
            </a:r>
            <a:r>
              <a:rPr lang="en-US" dirty="0"/>
              <a:t>4 (Collegiality and Professionalism; Promoting a Positive Environment) for (#15) Promoting Positive Interactions about Students and Parents. </a:t>
            </a:r>
            <a:endParaRPr lang="en-US" sz="4000" dirty="0" smtClean="0">
              <a:latin typeface="Arial"/>
              <a:cs typeface="Arial"/>
            </a:endParaRPr>
          </a:p>
          <a:p>
            <a:pPr lvl="1"/>
            <a:r>
              <a:rPr lang="en-US" sz="1800" dirty="0" smtClean="0">
                <a:latin typeface="Arial"/>
                <a:cs typeface="Arial"/>
              </a:rPr>
              <a:t>Teacher Appreciation Week</a:t>
            </a:r>
          </a:p>
          <a:p>
            <a:pPr lvl="1"/>
            <a:r>
              <a:rPr lang="en-US" sz="1800" dirty="0" smtClean="0">
                <a:latin typeface="Arial"/>
                <a:cs typeface="Arial"/>
              </a:rPr>
              <a:t>Coffee Break Class Coverage </a:t>
            </a:r>
          </a:p>
          <a:p>
            <a:pPr lvl="1"/>
            <a:r>
              <a:rPr lang="en-US" sz="1800" dirty="0" smtClean="0">
                <a:latin typeface="Arial"/>
                <a:cs typeface="Arial"/>
              </a:rPr>
              <a:t>Monetary Rewards (Gift Cards, School Supplies)</a:t>
            </a:r>
          </a:p>
          <a:p>
            <a:pPr lvl="1"/>
            <a:r>
              <a:rPr lang="en-US" sz="1800" dirty="0" smtClean="0">
                <a:latin typeface="Arial"/>
                <a:cs typeface="Arial"/>
              </a:rPr>
              <a:t>Lunch on us- lunch provided to top teachers</a:t>
            </a:r>
            <a:endParaRPr lang="en-US" sz="1800" dirty="0">
              <a:latin typeface="Arial"/>
              <a:cs typeface="Arial"/>
            </a:endParaRPr>
          </a:p>
        </p:txBody>
      </p:sp>
    </p:spTree>
    <p:extLst>
      <p:ext uri="{BB962C8B-B14F-4D97-AF65-F5344CB8AC3E}">
        <p14:creationId xmlns:p14="http://schemas.microsoft.com/office/powerpoint/2010/main" val="2745582303"/>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sz="4000" dirty="0"/>
              <a:t>Data need not be a four-letter word</a:t>
            </a:r>
            <a:endParaRPr lang="en-US" sz="4000" dirty="0">
              <a:latin typeface="Arial"/>
              <a:cs typeface="Arial"/>
            </a:endParaRPr>
          </a:p>
        </p:txBody>
      </p:sp>
      <p:pic>
        <p:nvPicPr>
          <p:cNvPr id="4" name="Content Placeholder 3"/>
          <p:cNvPicPr>
            <a:picLocks noGrp="1" noChangeAspect="1"/>
          </p:cNvPicPr>
          <p:nvPr>
            <p:ph idx="1"/>
          </p:nvPr>
        </p:nvPicPr>
        <p:blipFill rotWithShape="1">
          <a:blip r:embed="rId3"/>
          <a:srcRect t="2248" b="4688"/>
          <a:stretch/>
        </p:blipFill>
        <p:spPr>
          <a:xfrm>
            <a:off x="1039904" y="1307220"/>
            <a:ext cx="6849036" cy="4878427"/>
          </a:xfrm>
        </p:spPr>
      </p:pic>
    </p:spTree>
    <p:extLst>
      <p:ext uri="{BB962C8B-B14F-4D97-AF65-F5344CB8AC3E}">
        <p14:creationId xmlns:p14="http://schemas.microsoft.com/office/powerpoint/2010/main" val="2152251020"/>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AutoShape 3" descr="35152e839dab87b1b16a04ab4630c078"/>
          <p:cNvSpPr>
            <a:spLocks noChangeAspect="1" noChangeArrowheads="1"/>
          </p:cNvSpPr>
          <p:nvPr>
            <p:custDataLst>
              <p:tags r:id="rId2"/>
            </p:custDataLst>
          </p:nvPr>
        </p:nvSpPr>
        <p:spPr bwMode="auto">
          <a:xfrm>
            <a:off x="4424363" y="3281363"/>
            <a:ext cx="296862" cy="29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Calibri" charset="0"/>
            </a:endParaRPr>
          </a:p>
        </p:txBody>
      </p:sp>
      <p:sp>
        <p:nvSpPr>
          <p:cNvPr id="12292" name="AutoShape 4" descr="35152e839dab87b1b16a04ab4630c078"/>
          <p:cNvSpPr>
            <a:spLocks noChangeAspect="1" noChangeArrowheads="1"/>
          </p:cNvSpPr>
          <p:nvPr>
            <p:custDataLst>
              <p:tags r:id="rId3"/>
            </p:custDataLst>
          </p:nvPr>
        </p:nvSpPr>
        <p:spPr bwMode="auto">
          <a:xfrm>
            <a:off x="4424363" y="3281363"/>
            <a:ext cx="296862" cy="29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Calibri" charset="0"/>
            </a:endParaRPr>
          </a:p>
        </p:txBody>
      </p:sp>
      <p:sp>
        <p:nvSpPr>
          <p:cNvPr id="12293" name="AutoShape 5" descr="35152e839dab87b1b16a04ab4630c078"/>
          <p:cNvSpPr>
            <a:spLocks noChangeAspect="1" noChangeArrowheads="1"/>
          </p:cNvSpPr>
          <p:nvPr>
            <p:custDataLst>
              <p:tags r:id="rId4"/>
            </p:custDataLst>
          </p:nvPr>
        </p:nvSpPr>
        <p:spPr bwMode="auto">
          <a:xfrm>
            <a:off x="4424363" y="3281363"/>
            <a:ext cx="296862" cy="29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Calibri" charset="0"/>
            </a:endParaRPr>
          </a:p>
        </p:txBody>
      </p:sp>
      <p:pic>
        <p:nvPicPr>
          <p:cNvPr id="12294" name="Picture 2" descr="https://app.swis.org/cache/00b8d201ef44bea66d50e20470731649.jpg"/>
          <p:cNvPicPr>
            <a:picLocks noChangeAspect="1" noChangeArrowheads="1"/>
          </p:cNvPicPr>
          <p:nvPr>
            <p:custDataLst>
              <p:tags r:id="rId5"/>
            </p:custDataLst>
          </p:nvPr>
        </p:nvPicPr>
        <p:blipFill rotWithShape="1">
          <a:blip r:embed="rId8">
            <a:extLst>
              <a:ext uri="{28A0092B-C50C-407E-A947-70E740481C1C}">
                <a14:useLocalDpi xmlns:a14="http://schemas.microsoft.com/office/drawing/2010/main" val="0"/>
              </a:ext>
            </a:extLst>
          </a:blip>
          <a:srcRect t="3850"/>
          <a:stretch/>
        </p:blipFill>
        <p:spPr bwMode="auto">
          <a:xfrm>
            <a:off x="457200" y="1180353"/>
            <a:ext cx="8305800" cy="4995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nchor="ctr" anchorCtr="0"/>
          <a:lstStyle/>
          <a:p>
            <a:r>
              <a:rPr lang="en-US" sz="3600" dirty="0">
                <a:latin typeface="Arial"/>
                <a:cs typeface="Arial"/>
              </a:rPr>
              <a:t>Average Referrals Per Day Per </a:t>
            </a:r>
            <a:r>
              <a:rPr lang="en-US" sz="3600" dirty="0" smtClean="0">
                <a:latin typeface="Arial"/>
                <a:cs typeface="Arial"/>
              </a:rPr>
              <a:t>Month</a:t>
            </a:r>
            <a:endParaRPr lang="en-US" sz="4400" dirty="0">
              <a:latin typeface="Arial"/>
              <a:cs typeface="Arial"/>
            </a:endParaRPr>
          </a:p>
        </p:txBody>
      </p:sp>
    </p:spTree>
    <p:custDataLst>
      <p:tags r:id="rId1"/>
    </p:custDataLst>
    <p:extLst>
      <p:ext uri="{BB962C8B-B14F-4D97-AF65-F5344CB8AC3E}">
        <p14:creationId xmlns:p14="http://schemas.microsoft.com/office/powerpoint/2010/main" val="1579748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3"/>
          <p:cNvSpPr txBox="1">
            <a:spLocks noChangeArrowheads="1"/>
          </p:cNvSpPr>
          <p:nvPr>
            <p:custDataLst>
              <p:tags r:id="rId2"/>
            </p:custDataLst>
          </p:nvPr>
        </p:nvSpPr>
        <p:spPr bwMode="auto">
          <a:xfrm>
            <a:off x="1127125" y="2698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endParaRPr lang="en-US" sz="2400">
              <a:latin typeface="Times New Roman" charset="0"/>
            </a:endParaRPr>
          </a:p>
        </p:txBody>
      </p:sp>
      <p:pic>
        <p:nvPicPr>
          <p:cNvPr id="13316" name="Picture 4"/>
          <p:cNvPicPr>
            <a:picLocks noChangeAspect="1" noChangeArrowheads="1"/>
          </p:cNvPicPr>
          <p:nvPr>
            <p:custDataLst>
              <p:tags r:id="rId3"/>
            </p:custDataLst>
          </p:nvPr>
        </p:nvPicPr>
        <p:blipFill>
          <a:blip r:embed="rId6">
            <a:extLst>
              <a:ext uri="{28A0092B-C50C-407E-A947-70E740481C1C}">
                <a14:useLocalDpi xmlns:a14="http://schemas.microsoft.com/office/drawing/2010/main" val="0"/>
              </a:ext>
            </a:extLst>
          </a:blip>
          <a:srcRect/>
          <a:stretch>
            <a:fillRect/>
          </a:stretch>
        </p:blipFill>
        <p:spPr bwMode="auto">
          <a:xfrm>
            <a:off x="291450" y="1329766"/>
            <a:ext cx="8627218" cy="4871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2"/>
          <p:cNvSpPr>
            <a:spLocks noGrp="1"/>
          </p:cNvSpPr>
          <p:nvPr>
            <p:ph type="title"/>
          </p:nvPr>
        </p:nvSpPr>
        <p:spPr/>
        <p:txBody>
          <a:bodyPr anchor="ctr" anchorCtr="0"/>
          <a:lstStyle/>
          <a:p>
            <a:r>
              <a:rPr lang="en-US" sz="3000" dirty="0">
                <a:latin typeface="Arial"/>
                <a:cs typeface="Arial"/>
              </a:rPr>
              <a:t>Multi Year Office Referrals per Day Per Month</a:t>
            </a:r>
          </a:p>
        </p:txBody>
      </p:sp>
    </p:spTree>
    <p:custDataLst>
      <p:tags r:id="rId1"/>
    </p:custDataLst>
    <p:extLst>
      <p:ext uri="{BB962C8B-B14F-4D97-AF65-F5344CB8AC3E}">
        <p14:creationId xmlns:p14="http://schemas.microsoft.com/office/powerpoint/2010/main" val="30884428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dirty="0" smtClean="0">
                <a:latin typeface="Arial"/>
                <a:cs typeface="Arial"/>
              </a:rPr>
              <a:t>BASIS 3.0</a:t>
            </a:r>
            <a:endParaRPr lang="en-US" dirty="0">
              <a:latin typeface="Arial"/>
              <a:cs typeface="Arial"/>
            </a:endParaRPr>
          </a:p>
        </p:txBody>
      </p:sp>
      <p:sp>
        <p:nvSpPr>
          <p:cNvPr id="3" name="Content Placeholder 2"/>
          <p:cNvSpPr>
            <a:spLocks noGrp="1"/>
          </p:cNvSpPr>
          <p:nvPr>
            <p:ph idx="1"/>
          </p:nvPr>
        </p:nvSpPr>
        <p:spPr>
          <a:xfrm>
            <a:off x="457200" y="1286435"/>
            <a:ext cx="8229600" cy="4525963"/>
          </a:xfrm>
        </p:spPr>
        <p:txBody>
          <a:bodyPr/>
          <a:lstStyle/>
          <a:p>
            <a:pPr marL="0" indent="0">
              <a:buNone/>
            </a:pPr>
            <a:r>
              <a:rPr lang="en-US" dirty="0" smtClean="0">
                <a:latin typeface="Arial"/>
                <a:cs typeface="Arial"/>
              </a:rPr>
              <a:t>Behavior Dashboard </a:t>
            </a:r>
            <a:endParaRPr lang="en-US" dirty="0">
              <a:latin typeface="Arial"/>
              <a:cs typeface="Arial"/>
            </a:endParaRPr>
          </a:p>
        </p:txBody>
      </p:sp>
      <p:pic>
        <p:nvPicPr>
          <p:cNvPr id="5" name="Picture 4" descr="Screen Shot 2015-04-30 at 10.26.31 AM.png"/>
          <p:cNvPicPr>
            <a:picLocks noChangeAspect="1"/>
          </p:cNvPicPr>
          <p:nvPr/>
        </p:nvPicPr>
        <p:blipFill rotWithShape="1">
          <a:blip r:embed="rId3">
            <a:extLst>
              <a:ext uri="{28A0092B-C50C-407E-A947-70E740481C1C}">
                <a14:useLocalDpi xmlns:a14="http://schemas.microsoft.com/office/drawing/2010/main" val="0"/>
              </a:ext>
            </a:extLst>
          </a:blip>
          <a:srcRect b="88661"/>
          <a:stretch/>
        </p:blipFill>
        <p:spPr>
          <a:xfrm>
            <a:off x="325992" y="1941357"/>
            <a:ext cx="8580633" cy="570255"/>
          </a:xfrm>
          <a:prstGeom prst="rect">
            <a:avLst/>
          </a:prstGeom>
          <a:ln>
            <a:solidFill>
              <a:schemeClr val="accent2">
                <a:lumMod val="75000"/>
              </a:schemeClr>
            </a:solidFill>
          </a:ln>
        </p:spPr>
      </p:pic>
      <p:pic>
        <p:nvPicPr>
          <p:cNvPr id="6" name="Picture 5" descr="Screen Shot 2015-05-20 at 12.28.04 P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89530" y="2701005"/>
            <a:ext cx="6618941" cy="3395272"/>
          </a:xfrm>
          <a:prstGeom prst="rect">
            <a:avLst/>
          </a:prstGeom>
        </p:spPr>
      </p:pic>
      <p:pic>
        <p:nvPicPr>
          <p:cNvPr id="7" name="Picture 6" descr="Screen Shot 2015-04-29 at 2.29.50 PM.png"/>
          <p:cNvPicPr>
            <a:picLocks noChangeAspect="1"/>
          </p:cNvPicPr>
          <p:nvPr/>
        </p:nvPicPr>
        <p:blipFill rotWithShape="1">
          <a:blip r:embed="rId5">
            <a:extLst>
              <a:ext uri="{28A0092B-C50C-407E-A947-70E740481C1C}">
                <a14:useLocalDpi xmlns:a14="http://schemas.microsoft.com/office/drawing/2010/main" val="0"/>
              </a:ext>
            </a:extLst>
          </a:blip>
          <a:srcRect t="1158" b="65743"/>
          <a:stretch/>
        </p:blipFill>
        <p:spPr>
          <a:xfrm>
            <a:off x="7203543" y="179295"/>
            <a:ext cx="1483257" cy="1550695"/>
          </a:xfrm>
          <a:prstGeom prst="rect">
            <a:avLst/>
          </a:prstGeom>
        </p:spPr>
      </p:pic>
      <p:sp>
        <p:nvSpPr>
          <p:cNvPr id="8" name="Oval 7"/>
          <p:cNvSpPr/>
          <p:nvPr/>
        </p:nvSpPr>
        <p:spPr>
          <a:xfrm>
            <a:off x="3167530" y="1880596"/>
            <a:ext cx="926353" cy="570255"/>
          </a:xfrm>
          <a:prstGeom prst="ellipse">
            <a:avLst/>
          </a:prstGeom>
          <a:noFill/>
          <a:ln w="25400">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175557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www.ocps.net/cs/ese/rti/PublishingImages/ani_arrow_circle_rti.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49120" y="868223"/>
            <a:ext cx="7447823" cy="459417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450355" y="418353"/>
            <a:ext cx="3541059" cy="369332"/>
          </a:xfrm>
          <a:prstGeom prst="rect">
            <a:avLst/>
          </a:prstGeom>
          <a:noFill/>
        </p:spPr>
        <p:txBody>
          <a:bodyPr wrap="square" rtlCol="0">
            <a:spAutoFit/>
          </a:bodyPr>
          <a:lstStyle/>
          <a:p>
            <a:pPr algn="ctr"/>
            <a:r>
              <a:rPr lang="en-US" b="1" dirty="0" smtClean="0">
                <a:solidFill>
                  <a:srgbClr val="234271"/>
                </a:solidFill>
                <a:latin typeface="Arial"/>
                <a:cs typeface="Arial"/>
              </a:rPr>
              <a:t>Problem Identification </a:t>
            </a:r>
            <a:endParaRPr lang="en-US" b="1" dirty="0">
              <a:solidFill>
                <a:srgbClr val="234271"/>
              </a:solidFill>
              <a:latin typeface="Arial"/>
              <a:cs typeface="Arial"/>
            </a:endParaRPr>
          </a:p>
        </p:txBody>
      </p:sp>
      <p:sp>
        <p:nvSpPr>
          <p:cNvPr id="4" name="TextBox 3"/>
          <p:cNvSpPr txBox="1"/>
          <p:nvPr/>
        </p:nvSpPr>
        <p:spPr>
          <a:xfrm>
            <a:off x="5812123" y="2423458"/>
            <a:ext cx="2614704" cy="369332"/>
          </a:xfrm>
          <a:prstGeom prst="rect">
            <a:avLst/>
          </a:prstGeom>
          <a:noFill/>
        </p:spPr>
        <p:txBody>
          <a:bodyPr wrap="square" rtlCol="0">
            <a:spAutoFit/>
          </a:bodyPr>
          <a:lstStyle/>
          <a:p>
            <a:pPr algn="ctr"/>
            <a:r>
              <a:rPr lang="en-US" b="1" dirty="0" smtClean="0">
                <a:solidFill>
                  <a:srgbClr val="234271"/>
                </a:solidFill>
                <a:latin typeface="Arial"/>
                <a:cs typeface="Arial"/>
              </a:rPr>
              <a:t>Problem Analysis </a:t>
            </a:r>
            <a:endParaRPr lang="en-US" b="1" dirty="0">
              <a:solidFill>
                <a:srgbClr val="234271"/>
              </a:solidFill>
              <a:latin typeface="Arial"/>
              <a:cs typeface="Arial"/>
            </a:endParaRPr>
          </a:p>
        </p:txBody>
      </p:sp>
      <p:sp>
        <p:nvSpPr>
          <p:cNvPr id="5" name="TextBox 4"/>
          <p:cNvSpPr txBox="1"/>
          <p:nvPr/>
        </p:nvSpPr>
        <p:spPr>
          <a:xfrm>
            <a:off x="3050993" y="5479116"/>
            <a:ext cx="2614704" cy="369332"/>
          </a:xfrm>
          <a:prstGeom prst="rect">
            <a:avLst/>
          </a:prstGeom>
          <a:noFill/>
        </p:spPr>
        <p:txBody>
          <a:bodyPr wrap="square" rtlCol="0">
            <a:spAutoFit/>
          </a:bodyPr>
          <a:lstStyle/>
          <a:p>
            <a:pPr algn="ctr"/>
            <a:r>
              <a:rPr lang="en-US" b="1" dirty="0" smtClean="0">
                <a:solidFill>
                  <a:srgbClr val="234271"/>
                </a:solidFill>
                <a:latin typeface="Arial"/>
                <a:cs typeface="Arial"/>
              </a:rPr>
              <a:t>Intervention Design</a:t>
            </a:r>
            <a:endParaRPr lang="en-US" b="1" dirty="0">
              <a:solidFill>
                <a:srgbClr val="234271"/>
              </a:solidFill>
              <a:latin typeface="Arial"/>
              <a:cs typeface="Arial"/>
            </a:endParaRPr>
          </a:p>
        </p:txBody>
      </p:sp>
      <p:sp>
        <p:nvSpPr>
          <p:cNvPr id="6" name="TextBox 5"/>
          <p:cNvSpPr txBox="1"/>
          <p:nvPr/>
        </p:nvSpPr>
        <p:spPr>
          <a:xfrm>
            <a:off x="346640" y="2423458"/>
            <a:ext cx="2614704" cy="369332"/>
          </a:xfrm>
          <a:prstGeom prst="rect">
            <a:avLst/>
          </a:prstGeom>
          <a:noFill/>
        </p:spPr>
        <p:txBody>
          <a:bodyPr wrap="square" rtlCol="0">
            <a:spAutoFit/>
          </a:bodyPr>
          <a:lstStyle/>
          <a:p>
            <a:pPr algn="ctr"/>
            <a:r>
              <a:rPr lang="en-US" b="1" dirty="0" smtClean="0">
                <a:solidFill>
                  <a:srgbClr val="234271"/>
                </a:solidFill>
                <a:latin typeface="Arial"/>
                <a:cs typeface="Arial"/>
              </a:rPr>
              <a:t>Progress Monitor </a:t>
            </a:r>
            <a:endParaRPr lang="en-US" b="1" dirty="0">
              <a:solidFill>
                <a:srgbClr val="234271"/>
              </a:solidFill>
              <a:latin typeface="Arial"/>
              <a:cs typeface="Arial"/>
            </a:endParaRPr>
          </a:p>
        </p:txBody>
      </p:sp>
    </p:spTree>
    <p:extLst>
      <p:ext uri="{BB962C8B-B14F-4D97-AF65-F5344CB8AC3E}">
        <p14:creationId xmlns:p14="http://schemas.microsoft.com/office/powerpoint/2010/main" val="72479585"/>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3"/>
          <a:srcRect l="15374" t="6683" r="16119"/>
          <a:stretch/>
        </p:blipFill>
        <p:spPr>
          <a:xfrm>
            <a:off x="4088121" y="1778067"/>
            <a:ext cx="4654396" cy="3811900"/>
          </a:xfrm>
          <a:prstGeom prst="rect">
            <a:avLst/>
          </a:prstGeom>
          <a:ln w="28575" cmpd="sng">
            <a:solidFill>
              <a:srgbClr val="3A54A5"/>
            </a:solidFill>
          </a:ln>
          <a:effectLst>
            <a:outerShdw blurRad="292100" dist="139700" dir="2700000" algn="tl" rotWithShape="0">
              <a:srgbClr val="333333">
                <a:alpha val="65000"/>
              </a:srgbClr>
            </a:outerShdw>
          </a:effectLst>
        </p:spPr>
      </p:pic>
      <p:sp>
        <p:nvSpPr>
          <p:cNvPr id="9" name="Rectangle 8"/>
          <p:cNvSpPr>
            <a:spLocks noGrp="1" noChangeArrowheads="1"/>
          </p:cNvSpPr>
          <p:nvPr/>
        </p:nvSpPr>
        <p:spPr>
          <a:xfrm>
            <a:off x="109744" y="1718150"/>
            <a:ext cx="4029160" cy="4799171"/>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eaLnBrk="1" hangingPunct="1">
              <a:lnSpc>
                <a:spcPct val="90000"/>
              </a:lnSpc>
            </a:pPr>
            <a:r>
              <a:rPr lang="en-US" sz="2400" kern="1200" dirty="0" smtClean="0">
                <a:solidFill>
                  <a:schemeClr val="tx1">
                    <a:lumMod val="50000"/>
                    <a:lumOff val="50000"/>
                  </a:schemeClr>
                </a:solidFill>
                <a:latin typeface="Arial"/>
                <a:cs typeface="Arial"/>
              </a:rPr>
              <a:t>Share visuals with staff monthly</a:t>
            </a:r>
          </a:p>
          <a:p>
            <a:pPr lvl="1">
              <a:lnSpc>
                <a:spcPct val="90000"/>
              </a:lnSpc>
            </a:pPr>
            <a:r>
              <a:rPr lang="en-US" sz="2000" dirty="0" smtClean="0">
                <a:solidFill>
                  <a:schemeClr val="tx1">
                    <a:lumMod val="50000"/>
                    <a:lumOff val="50000"/>
                  </a:schemeClr>
                </a:solidFill>
                <a:latin typeface="Arial"/>
                <a:cs typeface="Arial"/>
              </a:rPr>
              <a:t>CAB Conference </a:t>
            </a:r>
          </a:p>
          <a:p>
            <a:pPr lvl="1">
              <a:lnSpc>
                <a:spcPct val="90000"/>
              </a:lnSpc>
            </a:pPr>
            <a:r>
              <a:rPr lang="en-US" sz="2000" kern="1200" dirty="0" smtClean="0">
                <a:solidFill>
                  <a:schemeClr val="tx1">
                    <a:lumMod val="50000"/>
                    <a:lumOff val="50000"/>
                  </a:schemeClr>
                </a:solidFill>
                <a:latin typeface="Arial"/>
                <a:cs typeface="Arial"/>
              </a:rPr>
              <a:t>Teacher’s Lounge</a:t>
            </a:r>
          </a:p>
          <a:p>
            <a:pPr lvl="1">
              <a:lnSpc>
                <a:spcPct val="90000"/>
              </a:lnSpc>
            </a:pPr>
            <a:r>
              <a:rPr lang="en-US" sz="2000" dirty="0" smtClean="0">
                <a:solidFill>
                  <a:schemeClr val="tx1">
                    <a:lumMod val="50000"/>
                    <a:lumOff val="50000"/>
                  </a:schemeClr>
                </a:solidFill>
                <a:latin typeface="Arial"/>
                <a:cs typeface="Arial"/>
              </a:rPr>
              <a:t>At Faculty Meetings</a:t>
            </a:r>
          </a:p>
          <a:p>
            <a:pPr lvl="1">
              <a:lnSpc>
                <a:spcPct val="90000"/>
              </a:lnSpc>
            </a:pPr>
            <a:r>
              <a:rPr lang="en-US" sz="2000" kern="1200" dirty="0" smtClean="0">
                <a:solidFill>
                  <a:schemeClr val="tx1">
                    <a:lumMod val="50000"/>
                    <a:lumOff val="50000"/>
                  </a:schemeClr>
                </a:solidFill>
                <a:latin typeface="Arial"/>
                <a:cs typeface="Arial"/>
              </a:rPr>
              <a:t>Faculty Newsletter </a:t>
            </a:r>
            <a:endParaRPr lang="en-US" sz="2400" kern="1200" dirty="0" smtClean="0">
              <a:solidFill>
                <a:schemeClr val="tx1">
                  <a:lumMod val="50000"/>
                  <a:lumOff val="50000"/>
                </a:schemeClr>
              </a:solidFill>
              <a:latin typeface="Arial"/>
              <a:cs typeface="Arial"/>
            </a:endParaRPr>
          </a:p>
          <a:p>
            <a:pPr eaLnBrk="1" hangingPunct="1">
              <a:lnSpc>
                <a:spcPct val="130000"/>
              </a:lnSpc>
            </a:pPr>
            <a:r>
              <a:rPr lang="en-US" sz="2400" kern="1200" dirty="0" smtClean="0">
                <a:solidFill>
                  <a:schemeClr val="tx1">
                    <a:lumMod val="50000"/>
                    <a:lumOff val="50000"/>
                  </a:schemeClr>
                </a:solidFill>
                <a:latin typeface="Arial"/>
                <a:cs typeface="Arial"/>
              </a:rPr>
              <a:t>What’s working?</a:t>
            </a:r>
          </a:p>
          <a:p>
            <a:pPr eaLnBrk="1" hangingPunct="1">
              <a:lnSpc>
                <a:spcPct val="130000"/>
              </a:lnSpc>
            </a:pPr>
            <a:r>
              <a:rPr lang="en-US" sz="2400" kern="1200" dirty="0" smtClean="0">
                <a:solidFill>
                  <a:schemeClr val="tx1">
                    <a:lumMod val="50000"/>
                    <a:lumOff val="50000"/>
                  </a:schemeClr>
                </a:solidFill>
                <a:latin typeface="Arial"/>
                <a:cs typeface="Arial"/>
              </a:rPr>
              <a:t>What needs more focus?</a:t>
            </a:r>
          </a:p>
          <a:p>
            <a:pPr eaLnBrk="1" hangingPunct="1"/>
            <a:r>
              <a:rPr lang="en-US" sz="2400" kern="1200" dirty="0" smtClean="0">
                <a:solidFill>
                  <a:schemeClr val="tx1">
                    <a:lumMod val="50000"/>
                    <a:lumOff val="50000"/>
                  </a:schemeClr>
                </a:solidFill>
                <a:latin typeface="Arial"/>
                <a:cs typeface="Arial"/>
              </a:rPr>
              <a:t>Emphasize staff involvement</a:t>
            </a:r>
          </a:p>
        </p:txBody>
      </p:sp>
      <p:sp>
        <p:nvSpPr>
          <p:cNvPr id="3" name="Title 2"/>
          <p:cNvSpPr>
            <a:spLocks noGrp="1"/>
          </p:cNvSpPr>
          <p:nvPr>
            <p:ph type="title"/>
          </p:nvPr>
        </p:nvSpPr>
        <p:spPr/>
        <p:txBody>
          <a:bodyPr anchor="ctr" anchorCtr="0"/>
          <a:lstStyle/>
          <a:p>
            <a:r>
              <a:rPr lang="en-US" sz="4400" dirty="0">
                <a:latin typeface="Arial"/>
                <a:cs typeface="Arial"/>
              </a:rPr>
              <a:t>How will you showcase results?</a:t>
            </a:r>
          </a:p>
        </p:txBody>
      </p:sp>
    </p:spTree>
    <p:extLst>
      <p:ext uri="{BB962C8B-B14F-4D97-AF65-F5344CB8AC3E}">
        <p14:creationId xmlns:p14="http://schemas.microsoft.com/office/powerpoint/2010/main" val="1921150876"/>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77949" y="1756150"/>
            <a:ext cx="3621542" cy="3323987"/>
          </a:xfrm>
          <a:prstGeom prst="rect">
            <a:avLst/>
          </a:prstGeom>
          <a:noFill/>
        </p:spPr>
        <p:txBody>
          <a:bodyPr wrap="square" rtlCol="0">
            <a:spAutoFit/>
          </a:bodyPr>
          <a:lstStyle/>
          <a:p>
            <a:r>
              <a:rPr lang="en-US" sz="2400" dirty="0" smtClean="0">
                <a:solidFill>
                  <a:schemeClr val="tx2"/>
                </a:solidFill>
                <a:latin typeface="Arial"/>
                <a:cs typeface="Arial"/>
              </a:rPr>
              <a:t>For</a:t>
            </a:r>
            <a:r>
              <a:rPr lang="en-US" dirty="0" smtClean="0">
                <a:solidFill>
                  <a:schemeClr val="tx2"/>
                </a:solidFill>
                <a:latin typeface="Arial"/>
                <a:cs typeface="Arial"/>
              </a:rPr>
              <a:t>…</a:t>
            </a:r>
          </a:p>
          <a:p>
            <a:endParaRPr lang="en-US" dirty="0" smtClean="0">
              <a:solidFill>
                <a:schemeClr val="tx2"/>
              </a:solidFill>
              <a:latin typeface="Arial"/>
              <a:cs typeface="Arial"/>
            </a:endParaRPr>
          </a:p>
          <a:p>
            <a:pPr marL="342900" indent="-342900">
              <a:buFont typeface="+mj-lt"/>
              <a:buAutoNum type="arabicPeriod"/>
            </a:pPr>
            <a:r>
              <a:rPr lang="en-US" sz="2400" dirty="0" smtClean="0">
                <a:solidFill>
                  <a:schemeClr val="tx2"/>
                </a:solidFill>
                <a:latin typeface="Arial"/>
                <a:cs typeface="Arial"/>
              </a:rPr>
              <a:t>Sharing ongoing information</a:t>
            </a:r>
          </a:p>
          <a:p>
            <a:pPr marL="342900" indent="-342900">
              <a:buFont typeface="+mj-lt"/>
              <a:buAutoNum type="arabicPeriod"/>
            </a:pPr>
            <a:r>
              <a:rPr lang="en-US" sz="2400" dirty="0" smtClean="0">
                <a:solidFill>
                  <a:schemeClr val="tx2"/>
                </a:solidFill>
                <a:latin typeface="Arial"/>
                <a:cs typeface="Arial"/>
              </a:rPr>
              <a:t>Presenting data</a:t>
            </a:r>
          </a:p>
          <a:p>
            <a:pPr marL="342900" indent="-342900">
              <a:buFont typeface="+mj-lt"/>
              <a:buAutoNum type="arabicPeriod"/>
            </a:pPr>
            <a:r>
              <a:rPr lang="en-US" sz="2400" dirty="0" smtClean="0">
                <a:solidFill>
                  <a:schemeClr val="tx2"/>
                </a:solidFill>
                <a:latin typeface="Arial"/>
                <a:cs typeface="Arial"/>
              </a:rPr>
              <a:t>Obtaining feedback from stakeholders</a:t>
            </a:r>
          </a:p>
          <a:p>
            <a:pPr marL="342900" indent="-342900">
              <a:buFont typeface="+mj-lt"/>
              <a:buAutoNum type="arabicPeriod"/>
            </a:pPr>
            <a:r>
              <a:rPr lang="en-US" sz="2400" dirty="0" smtClean="0">
                <a:solidFill>
                  <a:schemeClr val="tx2"/>
                </a:solidFill>
                <a:latin typeface="Arial"/>
                <a:cs typeface="Arial"/>
              </a:rPr>
              <a:t>Reviewing goals and action plans</a:t>
            </a:r>
            <a:endParaRPr lang="en-US" dirty="0">
              <a:solidFill>
                <a:schemeClr val="tx2"/>
              </a:solidFill>
              <a:latin typeface="Arial"/>
              <a:cs typeface="Arial"/>
            </a:endParaRPr>
          </a:p>
        </p:txBody>
      </p:sp>
      <p:pic>
        <p:nvPicPr>
          <p:cNvPr id="8"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22838" y="1630710"/>
            <a:ext cx="4085997" cy="4140629"/>
          </a:xfrm>
          <a:prstGeom prst="rect">
            <a:avLst/>
          </a:prstGeom>
          <a:noFill/>
          <a:ln w="28575" cmpd="sng">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title"/>
          </p:nvPr>
        </p:nvSpPr>
        <p:spPr/>
        <p:txBody>
          <a:bodyPr anchor="ctr" anchorCtr="0"/>
          <a:lstStyle/>
          <a:p>
            <a:r>
              <a:rPr lang="en-US" sz="4000" dirty="0">
                <a:latin typeface="Arial"/>
                <a:cs typeface="Arial"/>
              </a:rPr>
              <a:t>Create a Communication System</a:t>
            </a:r>
          </a:p>
        </p:txBody>
      </p:sp>
    </p:spTree>
    <p:extLst>
      <p:ext uri="{BB962C8B-B14F-4D97-AF65-F5344CB8AC3E}">
        <p14:creationId xmlns:p14="http://schemas.microsoft.com/office/powerpoint/2010/main" val="3933853170"/>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4400" dirty="0">
                <a:latin typeface="Arial"/>
                <a:cs typeface="Arial"/>
              </a:rPr>
              <a:t>Communication and Feedback Loops</a:t>
            </a:r>
          </a:p>
        </p:txBody>
      </p:sp>
      <p:sp>
        <p:nvSpPr>
          <p:cNvPr id="3" name="Content Placeholder 2"/>
          <p:cNvSpPr>
            <a:spLocks noGrp="1"/>
          </p:cNvSpPr>
          <p:nvPr>
            <p:ph idx="1"/>
          </p:nvPr>
        </p:nvSpPr>
        <p:spPr/>
        <p:txBody>
          <a:bodyPr>
            <a:normAutofit/>
          </a:bodyPr>
          <a:lstStyle/>
          <a:p>
            <a:r>
              <a:rPr lang="en-US" sz="2400" dirty="0">
                <a:latin typeface="Arial"/>
                <a:cs typeface="Arial"/>
              </a:rPr>
              <a:t>Grade level/core/department meetings</a:t>
            </a:r>
          </a:p>
          <a:p>
            <a:r>
              <a:rPr lang="en-US" sz="2400" dirty="0">
                <a:latin typeface="Arial"/>
                <a:cs typeface="Arial"/>
              </a:rPr>
              <a:t>Vertical team meetings</a:t>
            </a:r>
          </a:p>
          <a:p>
            <a:r>
              <a:rPr lang="en-US" sz="2400" dirty="0">
                <a:latin typeface="Arial"/>
                <a:cs typeface="Arial"/>
              </a:rPr>
              <a:t>Staff/Faculty Meetings</a:t>
            </a:r>
          </a:p>
          <a:p>
            <a:r>
              <a:rPr lang="en-US" sz="2400" dirty="0">
                <a:latin typeface="Arial"/>
                <a:cs typeface="Arial"/>
              </a:rPr>
              <a:t>Google Docs, SharePoint, </a:t>
            </a:r>
            <a:r>
              <a:rPr lang="en-US" sz="2400" dirty="0" smtClean="0">
                <a:latin typeface="Arial"/>
                <a:cs typeface="Arial"/>
              </a:rPr>
              <a:t>or </a:t>
            </a:r>
            <a:r>
              <a:rPr lang="en-US" sz="2400" dirty="0">
                <a:latin typeface="Arial"/>
                <a:cs typeface="Arial"/>
              </a:rPr>
              <a:t>other virtual sharing mechanisms</a:t>
            </a:r>
          </a:p>
          <a:p>
            <a:r>
              <a:rPr lang="en-US" sz="2400" dirty="0">
                <a:latin typeface="Arial"/>
                <a:cs typeface="Arial"/>
              </a:rPr>
              <a:t>Newsletters</a:t>
            </a:r>
          </a:p>
          <a:p>
            <a:r>
              <a:rPr lang="en-US" sz="2400" dirty="0">
                <a:latin typeface="Arial"/>
                <a:cs typeface="Arial"/>
              </a:rPr>
              <a:t>Professional development days</a:t>
            </a:r>
          </a:p>
          <a:p>
            <a:r>
              <a:rPr lang="en-US" sz="2400" dirty="0">
                <a:latin typeface="Arial"/>
                <a:cs typeface="Arial"/>
              </a:rPr>
              <a:t>Communities of Learners </a:t>
            </a:r>
            <a:r>
              <a:rPr lang="en-US" sz="2400" dirty="0" smtClean="0">
                <a:latin typeface="Arial"/>
                <a:cs typeface="Arial"/>
              </a:rPr>
              <a:t>(PLCs)</a:t>
            </a:r>
            <a:endParaRPr lang="en-US" sz="2400" dirty="0">
              <a:latin typeface="Arial"/>
              <a:cs typeface="Arial"/>
            </a:endParaRPr>
          </a:p>
        </p:txBody>
      </p:sp>
    </p:spTree>
    <p:extLst>
      <p:ext uri="{BB962C8B-B14F-4D97-AF65-F5344CB8AC3E}">
        <p14:creationId xmlns:p14="http://schemas.microsoft.com/office/powerpoint/2010/main" val="2449031905"/>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2443959"/>
            <a:ext cx="9106332" cy="4414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2"/>
          <p:cNvSpPr>
            <a:spLocks noGrp="1"/>
          </p:cNvSpPr>
          <p:nvPr>
            <p:ph type="title"/>
          </p:nvPr>
        </p:nvSpPr>
        <p:spPr>
          <a:xfrm>
            <a:off x="457200" y="328702"/>
            <a:ext cx="8229600" cy="1600200"/>
          </a:xfrm>
        </p:spPr>
        <p:txBody>
          <a:bodyPr anchor="ctr" anchorCtr="0"/>
          <a:lstStyle/>
          <a:p>
            <a:r>
              <a:rPr lang="en-US" sz="3600" dirty="0">
                <a:latin typeface="Arial"/>
                <a:cs typeface="Arial"/>
              </a:rPr>
              <a:t>How will you engage staff in the implementation </a:t>
            </a:r>
            <a:r>
              <a:rPr lang="en-US" sz="3600" dirty="0" smtClean="0">
                <a:latin typeface="Arial"/>
                <a:cs typeface="Arial"/>
              </a:rPr>
              <a:t>of Tier 1 </a:t>
            </a:r>
            <a:r>
              <a:rPr lang="en-US" sz="3600" dirty="0" err="1" smtClean="0">
                <a:latin typeface="Arial"/>
                <a:cs typeface="Arial"/>
              </a:rPr>
              <a:t>RtI:B</a:t>
            </a:r>
            <a:r>
              <a:rPr lang="en-US" sz="3600" dirty="0" smtClean="0">
                <a:latin typeface="Arial"/>
                <a:cs typeface="Arial"/>
              </a:rPr>
              <a:t>?</a:t>
            </a:r>
            <a:br>
              <a:rPr lang="en-US" sz="3600" dirty="0" smtClean="0">
                <a:latin typeface="Arial"/>
                <a:cs typeface="Arial"/>
              </a:rPr>
            </a:br>
            <a:r>
              <a:rPr lang="en-US" sz="2800" dirty="0" smtClean="0">
                <a:latin typeface="Arial"/>
                <a:cs typeface="Arial"/>
              </a:rPr>
              <a:t>Please type your response in the chat box</a:t>
            </a:r>
            <a:endParaRPr lang="en-US" sz="2800" dirty="0">
              <a:latin typeface="Arial"/>
              <a:cs typeface="Arial"/>
            </a:endParaRPr>
          </a:p>
        </p:txBody>
      </p:sp>
    </p:spTree>
    <p:extLst>
      <p:ext uri="{BB962C8B-B14F-4D97-AF65-F5344CB8AC3E}">
        <p14:creationId xmlns:p14="http://schemas.microsoft.com/office/powerpoint/2010/main" val="3806762448"/>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sz="4400" dirty="0" smtClean="0">
                <a:latin typeface="Arial"/>
                <a:cs typeface="Arial"/>
              </a:rPr>
              <a:t>Change is Individual</a:t>
            </a:r>
            <a:endParaRPr lang="en-US" sz="4400" dirty="0">
              <a:latin typeface="Arial"/>
              <a:cs typeface="Arial"/>
            </a:endParaRPr>
          </a:p>
        </p:txBody>
      </p:sp>
      <p:sp>
        <p:nvSpPr>
          <p:cNvPr id="3" name="Content Placeholder 2"/>
          <p:cNvSpPr>
            <a:spLocks noGrp="1"/>
          </p:cNvSpPr>
          <p:nvPr>
            <p:ph idx="1"/>
          </p:nvPr>
        </p:nvSpPr>
        <p:spPr/>
        <p:txBody>
          <a:bodyPr>
            <a:normAutofit fontScale="25000" lnSpcReduction="20000"/>
          </a:bodyPr>
          <a:lstStyle/>
          <a:p>
            <a:pPr marL="0" indent="0">
              <a:buNone/>
            </a:pPr>
            <a:r>
              <a:rPr lang="en-US" sz="8000" dirty="0" smtClean="0">
                <a:latin typeface="Arial"/>
                <a:cs typeface="Arial"/>
              </a:rPr>
              <a:t>Change </a:t>
            </a:r>
            <a:r>
              <a:rPr lang="en-US" sz="8000" dirty="0">
                <a:latin typeface="Arial"/>
                <a:cs typeface="Arial"/>
              </a:rPr>
              <a:t>is a </a:t>
            </a:r>
            <a:r>
              <a:rPr lang="en-US" sz="8000" dirty="0" smtClean="0">
                <a:latin typeface="Arial"/>
                <a:cs typeface="Arial"/>
              </a:rPr>
              <a:t>process, </a:t>
            </a:r>
            <a:r>
              <a:rPr lang="en-US" sz="8000" dirty="0">
                <a:latin typeface="Arial"/>
                <a:cs typeface="Arial"/>
              </a:rPr>
              <a:t>not an event.</a:t>
            </a:r>
          </a:p>
          <a:p>
            <a:endParaRPr lang="en-US" sz="8000" dirty="0" smtClean="0">
              <a:latin typeface="Arial"/>
              <a:cs typeface="Arial"/>
            </a:endParaRPr>
          </a:p>
          <a:p>
            <a:r>
              <a:rPr lang="en-US" sz="8000" dirty="0" smtClean="0">
                <a:latin typeface="Arial"/>
                <a:cs typeface="Arial"/>
              </a:rPr>
              <a:t>Systemic </a:t>
            </a:r>
            <a:r>
              <a:rPr lang="en-US" sz="8000" dirty="0">
                <a:latin typeface="Arial"/>
                <a:cs typeface="Arial"/>
              </a:rPr>
              <a:t>change begins at the </a:t>
            </a:r>
            <a:r>
              <a:rPr lang="en-US" sz="8000" dirty="0" smtClean="0">
                <a:latin typeface="Arial"/>
                <a:cs typeface="Arial"/>
              </a:rPr>
              <a:t>individual</a:t>
            </a:r>
            <a:r>
              <a:rPr lang="en-US" sz="8000" dirty="0">
                <a:latin typeface="Arial"/>
                <a:cs typeface="Arial"/>
              </a:rPr>
              <a:t> </a:t>
            </a:r>
            <a:r>
              <a:rPr lang="en-US" sz="8000" dirty="0" smtClean="0">
                <a:latin typeface="Arial"/>
                <a:cs typeface="Arial"/>
              </a:rPr>
              <a:t>level</a:t>
            </a:r>
            <a:r>
              <a:rPr lang="en-US" sz="8000" dirty="0">
                <a:latin typeface="Arial"/>
                <a:cs typeface="Arial"/>
              </a:rPr>
              <a:t>. When </a:t>
            </a:r>
            <a:r>
              <a:rPr lang="en-US" sz="8000" dirty="0" smtClean="0">
                <a:latin typeface="Arial"/>
                <a:cs typeface="Arial"/>
              </a:rPr>
              <a:t>the </a:t>
            </a:r>
            <a:r>
              <a:rPr lang="en-US" sz="8000" dirty="0">
                <a:latin typeface="Arial"/>
                <a:cs typeface="Arial"/>
              </a:rPr>
              <a:t>majority of individuals have changed, the </a:t>
            </a:r>
            <a:r>
              <a:rPr lang="en-US" sz="8000">
                <a:latin typeface="Arial"/>
                <a:cs typeface="Arial"/>
              </a:rPr>
              <a:t>system </a:t>
            </a:r>
            <a:r>
              <a:rPr lang="en-US" sz="8000" smtClean="0">
                <a:latin typeface="Arial"/>
                <a:cs typeface="Arial"/>
              </a:rPr>
              <a:t>has </a:t>
            </a:r>
            <a:r>
              <a:rPr lang="en-US" sz="8000" dirty="0">
                <a:latin typeface="Arial"/>
                <a:cs typeface="Arial"/>
              </a:rPr>
              <a:t>changed.</a:t>
            </a:r>
          </a:p>
          <a:p>
            <a:pPr marL="0" indent="0">
              <a:buNone/>
            </a:pPr>
            <a:endParaRPr lang="en-US" sz="8000" dirty="0">
              <a:latin typeface="Arial"/>
              <a:cs typeface="Arial"/>
            </a:endParaRPr>
          </a:p>
          <a:p>
            <a:r>
              <a:rPr lang="en-US" sz="8000" dirty="0">
                <a:latin typeface="Arial"/>
                <a:cs typeface="Arial"/>
              </a:rPr>
              <a:t>Change is a </a:t>
            </a:r>
            <a:r>
              <a:rPr lang="en-US" sz="8000" dirty="0" smtClean="0">
                <a:latin typeface="Arial"/>
                <a:cs typeface="Arial"/>
              </a:rPr>
              <a:t>personal experience</a:t>
            </a:r>
            <a:endParaRPr lang="en-US" sz="8000" dirty="0">
              <a:latin typeface="Arial"/>
              <a:cs typeface="Arial"/>
            </a:endParaRPr>
          </a:p>
          <a:p>
            <a:endParaRPr lang="en-US" sz="8000" dirty="0">
              <a:latin typeface="Arial"/>
              <a:cs typeface="Arial"/>
            </a:endParaRPr>
          </a:p>
          <a:p>
            <a:r>
              <a:rPr lang="en-US" sz="8000" dirty="0">
                <a:latin typeface="Arial"/>
                <a:cs typeface="Arial"/>
              </a:rPr>
              <a:t>Individuals change at </a:t>
            </a:r>
            <a:r>
              <a:rPr lang="en-US" sz="8000" dirty="0" smtClean="0">
                <a:latin typeface="Arial"/>
                <a:cs typeface="Arial"/>
              </a:rPr>
              <a:t>different </a:t>
            </a:r>
            <a:r>
              <a:rPr lang="en-US" sz="8000" dirty="0">
                <a:latin typeface="Arial"/>
                <a:cs typeface="Arial"/>
              </a:rPr>
              <a:t>rates and in different ways.</a:t>
            </a:r>
          </a:p>
          <a:p>
            <a:pPr marL="0" indent="0">
              <a:buNone/>
            </a:pPr>
            <a:endParaRPr lang="en-US" sz="8000" dirty="0">
              <a:latin typeface="Arial"/>
              <a:cs typeface="Arial"/>
            </a:endParaRPr>
          </a:p>
          <a:p>
            <a:r>
              <a:rPr lang="en-US" sz="8000" dirty="0">
                <a:latin typeface="Arial"/>
                <a:cs typeface="Arial"/>
              </a:rPr>
              <a:t>Individuals must change in to two important </a:t>
            </a:r>
            <a:r>
              <a:rPr lang="en-US" sz="8000" dirty="0" smtClean="0">
                <a:latin typeface="Arial"/>
                <a:cs typeface="Arial"/>
              </a:rPr>
              <a:t>ways</a:t>
            </a:r>
            <a:r>
              <a:rPr lang="en-US" sz="8000" dirty="0">
                <a:latin typeface="Arial"/>
                <a:cs typeface="Arial"/>
              </a:rPr>
              <a:t> </a:t>
            </a:r>
            <a:r>
              <a:rPr lang="en-US" sz="8000" dirty="0" smtClean="0">
                <a:latin typeface="Arial"/>
                <a:cs typeface="Arial"/>
              </a:rPr>
              <a:t>knowledge </a:t>
            </a:r>
            <a:r>
              <a:rPr lang="en-US" sz="8000" dirty="0">
                <a:latin typeface="Arial"/>
                <a:cs typeface="Arial"/>
              </a:rPr>
              <a:t>and beliefs</a:t>
            </a:r>
          </a:p>
          <a:p>
            <a:pPr marL="0" indent="0">
              <a:buNone/>
            </a:pPr>
            <a:endParaRPr lang="en-US" sz="8000" dirty="0">
              <a:latin typeface="Arial"/>
              <a:cs typeface="Arial"/>
            </a:endParaRPr>
          </a:p>
          <a:p>
            <a:r>
              <a:rPr lang="en-US" sz="8000" dirty="0">
                <a:latin typeface="Arial"/>
                <a:cs typeface="Arial"/>
              </a:rPr>
              <a:t>Supports must be provided at an </a:t>
            </a:r>
            <a:r>
              <a:rPr lang="en-US" sz="8000" dirty="0" smtClean="0">
                <a:latin typeface="Arial"/>
                <a:cs typeface="Arial"/>
              </a:rPr>
              <a:t>individual level</a:t>
            </a:r>
            <a:endParaRPr lang="en-US" sz="8000" dirty="0">
              <a:latin typeface="Arial"/>
              <a:cs typeface="Arial"/>
            </a:endParaRPr>
          </a:p>
          <a:p>
            <a:endParaRPr lang="en-US" sz="6400" dirty="0" smtClean="0">
              <a:latin typeface="Arial"/>
              <a:cs typeface="Arial"/>
            </a:endParaRPr>
          </a:p>
          <a:p>
            <a:pPr marL="0" indent="0">
              <a:buNone/>
            </a:pPr>
            <a:r>
              <a:rPr lang="en-US" sz="6400" dirty="0" smtClean="0">
                <a:latin typeface="Arial"/>
                <a:cs typeface="Arial"/>
              </a:rPr>
              <a:t>(</a:t>
            </a:r>
            <a:r>
              <a:rPr lang="en-US" sz="6400" dirty="0" err="1" smtClean="0">
                <a:latin typeface="Arial"/>
                <a:cs typeface="Arial"/>
              </a:rPr>
              <a:t>Fullan</a:t>
            </a:r>
            <a:r>
              <a:rPr lang="en-US" sz="6400" dirty="0" smtClean="0">
                <a:latin typeface="Arial"/>
                <a:cs typeface="Arial"/>
              </a:rPr>
              <a:t>, </a:t>
            </a:r>
            <a:r>
              <a:rPr lang="en-US" sz="6400" dirty="0">
                <a:latin typeface="Arial"/>
                <a:cs typeface="Arial"/>
              </a:rPr>
              <a:t>1985; Hall &amp; </a:t>
            </a:r>
            <a:r>
              <a:rPr lang="en-US" sz="6400" dirty="0" err="1" smtClean="0">
                <a:latin typeface="Arial"/>
                <a:cs typeface="Arial"/>
              </a:rPr>
              <a:t>Hord</a:t>
            </a:r>
            <a:r>
              <a:rPr lang="en-US" sz="6400" dirty="0" smtClean="0">
                <a:latin typeface="Arial"/>
                <a:cs typeface="Arial"/>
              </a:rPr>
              <a:t>, </a:t>
            </a:r>
            <a:r>
              <a:rPr lang="en-US" sz="6400" dirty="0">
                <a:latin typeface="Arial"/>
                <a:cs typeface="Arial"/>
              </a:rPr>
              <a:t>2006</a:t>
            </a:r>
            <a:r>
              <a:rPr lang="en-US" sz="6400" dirty="0" smtClean="0">
                <a:latin typeface="Arial"/>
                <a:cs typeface="Arial"/>
              </a:rPr>
              <a:t>) (</a:t>
            </a:r>
            <a:r>
              <a:rPr lang="en-US" sz="6400" dirty="0" err="1">
                <a:latin typeface="Arial"/>
                <a:cs typeface="Arial"/>
              </a:rPr>
              <a:t>Feuerborn</a:t>
            </a:r>
            <a:r>
              <a:rPr lang="en-US" sz="6400" dirty="0">
                <a:latin typeface="Arial"/>
                <a:cs typeface="Arial"/>
              </a:rPr>
              <a:t>, 2011)</a:t>
            </a:r>
          </a:p>
          <a:p>
            <a:endParaRPr lang="en-US" dirty="0"/>
          </a:p>
        </p:txBody>
      </p:sp>
    </p:spTree>
    <p:extLst>
      <p:ext uri="{BB962C8B-B14F-4D97-AF65-F5344CB8AC3E}">
        <p14:creationId xmlns:p14="http://schemas.microsoft.com/office/powerpoint/2010/main" val="3615455943"/>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idx="1"/>
          </p:nvPr>
        </p:nvSpPr>
        <p:spPr>
          <a:xfrm>
            <a:off x="1272987" y="2271059"/>
            <a:ext cx="6705600" cy="3657600"/>
          </a:xfrm>
        </p:spPr>
        <p:txBody>
          <a:bodyPr/>
          <a:lstStyle/>
          <a:p>
            <a:pPr eaLnBrk="1" hangingPunct="1"/>
            <a:r>
              <a:rPr lang="en-US" b="1" dirty="0" smtClean="0">
                <a:solidFill>
                  <a:srgbClr val="001574"/>
                </a:solidFill>
                <a:latin typeface="Arial"/>
                <a:cs typeface="Arial"/>
              </a:rPr>
              <a:t>Exploration</a:t>
            </a:r>
          </a:p>
          <a:p>
            <a:pPr eaLnBrk="1" hangingPunct="1"/>
            <a:r>
              <a:rPr lang="en-US" b="1" dirty="0" smtClean="0">
                <a:solidFill>
                  <a:srgbClr val="001574"/>
                </a:solidFill>
                <a:latin typeface="Arial"/>
                <a:cs typeface="Arial"/>
              </a:rPr>
              <a:t>Installation</a:t>
            </a:r>
          </a:p>
          <a:p>
            <a:pPr eaLnBrk="1" hangingPunct="1"/>
            <a:r>
              <a:rPr lang="en-US" b="1" dirty="0" smtClean="0">
                <a:solidFill>
                  <a:srgbClr val="001574"/>
                </a:solidFill>
                <a:latin typeface="Arial"/>
                <a:cs typeface="Arial"/>
              </a:rPr>
              <a:t>Initial Implementation</a:t>
            </a:r>
          </a:p>
          <a:p>
            <a:pPr eaLnBrk="1" hangingPunct="1"/>
            <a:r>
              <a:rPr lang="en-US" b="1" dirty="0" smtClean="0">
                <a:solidFill>
                  <a:srgbClr val="001574"/>
                </a:solidFill>
                <a:latin typeface="Arial"/>
                <a:cs typeface="Arial"/>
              </a:rPr>
              <a:t>Full Implementation</a:t>
            </a:r>
          </a:p>
        </p:txBody>
      </p:sp>
      <p:sp>
        <p:nvSpPr>
          <p:cNvPr id="23556" name="Text Box 5"/>
          <p:cNvSpPr txBox="1">
            <a:spLocks noChangeArrowheads="1"/>
          </p:cNvSpPr>
          <p:nvPr/>
        </p:nvSpPr>
        <p:spPr bwMode="auto">
          <a:xfrm>
            <a:off x="1447800" y="1524000"/>
            <a:ext cx="7696200" cy="519113"/>
          </a:xfrm>
          <a:prstGeom prst="rect">
            <a:avLst/>
          </a:prstGeom>
          <a:noFill/>
          <a:ln w="9525">
            <a:noFill/>
            <a:miter lim="800000"/>
            <a:headEnd/>
            <a:tailEnd/>
          </a:ln>
        </p:spPr>
        <p:txBody>
          <a:bodyPr>
            <a:spAutoFit/>
          </a:bodyPr>
          <a:lstStyle/>
          <a:p>
            <a:pPr>
              <a:spcBef>
                <a:spcPct val="50000"/>
              </a:spcBef>
            </a:pPr>
            <a:r>
              <a:rPr lang="en-US" sz="2800" b="1" dirty="0">
                <a:solidFill>
                  <a:srgbClr val="001574"/>
                </a:solidFill>
                <a:latin typeface="Arial"/>
                <a:cs typeface="Arial"/>
              </a:rPr>
              <a:t>Implementation occurs in stages:</a:t>
            </a:r>
          </a:p>
        </p:txBody>
      </p:sp>
      <p:sp>
        <p:nvSpPr>
          <p:cNvPr id="23557" name="Text Box 6"/>
          <p:cNvSpPr txBox="1">
            <a:spLocks noChangeArrowheads="1"/>
          </p:cNvSpPr>
          <p:nvPr/>
        </p:nvSpPr>
        <p:spPr bwMode="auto">
          <a:xfrm>
            <a:off x="1676400" y="5638800"/>
            <a:ext cx="6553200" cy="336550"/>
          </a:xfrm>
          <a:prstGeom prst="rect">
            <a:avLst/>
          </a:prstGeom>
          <a:noFill/>
          <a:ln w="9525">
            <a:noFill/>
            <a:miter lim="800000"/>
            <a:headEnd/>
            <a:tailEnd/>
          </a:ln>
        </p:spPr>
        <p:txBody>
          <a:bodyPr>
            <a:spAutoFit/>
          </a:bodyPr>
          <a:lstStyle/>
          <a:p>
            <a:pPr>
              <a:spcBef>
                <a:spcPct val="50000"/>
              </a:spcBef>
            </a:pPr>
            <a:r>
              <a:rPr lang="en-US" sz="1600" dirty="0">
                <a:solidFill>
                  <a:srgbClr val="001574"/>
                </a:solidFill>
                <a:latin typeface="Arial"/>
                <a:cs typeface="Arial"/>
              </a:rPr>
              <a:t>Fixsen, Naoom, Blase, Friedman, &amp; Wallace, 2005</a:t>
            </a:r>
          </a:p>
        </p:txBody>
      </p:sp>
      <p:grpSp>
        <p:nvGrpSpPr>
          <p:cNvPr id="2" name="Group 7"/>
          <p:cNvGrpSpPr>
            <a:grpSpLocks/>
          </p:cNvGrpSpPr>
          <p:nvPr/>
        </p:nvGrpSpPr>
        <p:grpSpPr bwMode="auto">
          <a:xfrm>
            <a:off x="5127452" y="2415990"/>
            <a:ext cx="1524000" cy="1066800"/>
            <a:chOff x="3936" y="1632"/>
            <a:chExt cx="1632" cy="1152"/>
          </a:xfrm>
        </p:grpSpPr>
        <p:grpSp>
          <p:nvGrpSpPr>
            <p:cNvPr id="3" name="Group 8"/>
            <p:cNvGrpSpPr>
              <a:grpSpLocks/>
            </p:cNvGrpSpPr>
            <p:nvPr/>
          </p:nvGrpSpPr>
          <p:grpSpPr bwMode="auto">
            <a:xfrm>
              <a:off x="3936" y="1632"/>
              <a:ext cx="528" cy="1152"/>
              <a:chOff x="3936" y="1632"/>
              <a:chExt cx="528" cy="1152"/>
            </a:xfrm>
          </p:grpSpPr>
          <p:sp>
            <p:nvSpPr>
              <p:cNvPr id="23561" name="Line 9"/>
              <p:cNvSpPr>
                <a:spLocks noChangeShapeType="1"/>
              </p:cNvSpPr>
              <p:nvPr/>
            </p:nvSpPr>
            <p:spPr bwMode="auto">
              <a:xfrm>
                <a:off x="3936" y="1632"/>
                <a:ext cx="384" cy="0"/>
              </a:xfrm>
              <a:prstGeom prst="line">
                <a:avLst/>
              </a:prstGeom>
              <a:noFill/>
              <a:ln w="38100">
                <a:solidFill>
                  <a:schemeClr val="tx1"/>
                </a:solidFill>
                <a:round/>
                <a:headEnd/>
                <a:tailEnd/>
              </a:ln>
            </p:spPr>
            <p:txBody>
              <a:bodyPr/>
              <a:lstStyle/>
              <a:p>
                <a:endParaRPr lang="en-US">
                  <a:solidFill>
                    <a:srgbClr val="2F2B20"/>
                  </a:solidFill>
                </a:endParaRPr>
              </a:p>
            </p:txBody>
          </p:sp>
          <p:sp>
            <p:nvSpPr>
              <p:cNvPr id="23562" name="Line 10"/>
              <p:cNvSpPr>
                <a:spLocks noChangeShapeType="1"/>
              </p:cNvSpPr>
              <p:nvPr/>
            </p:nvSpPr>
            <p:spPr bwMode="auto">
              <a:xfrm>
                <a:off x="3936" y="2784"/>
                <a:ext cx="384" cy="0"/>
              </a:xfrm>
              <a:prstGeom prst="line">
                <a:avLst/>
              </a:prstGeom>
              <a:noFill/>
              <a:ln w="38100">
                <a:solidFill>
                  <a:schemeClr val="tx1"/>
                </a:solidFill>
                <a:round/>
                <a:headEnd/>
                <a:tailEnd/>
              </a:ln>
            </p:spPr>
            <p:txBody>
              <a:bodyPr/>
              <a:lstStyle/>
              <a:p>
                <a:endParaRPr lang="en-US">
                  <a:solidFill>
                    <a:srgbClr val="2F2B20"/>
                  </a:solidFill>
                </a:endParaRPr>
              </a:p>
            </p:txBody>
          </p:sp>
          <p:sp>
            <p:nvSpPr>
              <p:cNvPr id="23563" name="Line 11"/>
              <p:cNvSpPr>
                <a:spLocks noChangeShapeType="1"/>
              </p:cNvSpPr>
              <p:nvPr/>
            </p:nvSpPr>
            <p:spPr bwMode="auto">
              <a:xfrm flipV="1">
                <a:off x="4320" y="1632"/>
                <a:ext cx="0" cy="1152"/>
              </a:xfrm>
              <a:prstGeom prst="line">
                <a:avLst/>
              </a:prstGeom>
              <a:noFill/>
              <a:ln w="38100">
                <a:solidFill>
                  <a:schemeClr val="tx1"/>
                </a:solidFill>
                <a:round/>
                <a:headEnd/>
                <a:tailEnd/>
              </a:ln>
            </p:spPr>
            <p:txBody>
              <a:bodyPr/>
              <a:lstStyle/>
              <a:p>
                <a:endParaRPr lang="en-US">
                  <a:solidFill>
                    <a:srgbClr val="2F2B20"/>
                  </a:solidFill>
                </a:endParaRPr>
              </a:p>
            </p:txBody>
          </p:sp>
          <p:sp>
            <p:nvSpPr>
              <p:cNvPr id="23564" name="Line 12"/>
              <p:cNvSpPr>
                <a:spLocks noChangeShapeType="1"/>
              </p:cNvSpPr>
              <p:nvPr/>
            </p:nvSpPr>
            <p:spPr bwMode="auto">
              <a:xfrm>
                <a:off x="4320" y="2160"/>
                <a:ext cx="144" cy="0"/>
              </a:xfrm>
              <a:prstGeom prst="line">
                <a:avLst/>
              </a:prstGeom>
              <a:noFill/>
              <a:ln w="38100">
                <a:solidFill>
                  <a:schemeClr val="tx1"/>
                </a:solidFill>
                <a:round/>
                <a:headEnd/>
                <a:tailEnd/>
              </a:ln>
            </p:spPr>
            <p:txBody>
              <a:bodyPr/>
              <a:lstStyle/>
              <a:p>
                <a:endParaRPr lang="en-US">
                  <a:solidFill>
                    <a:srgbClr val="2F2B20"/>
                  </a:solidFill>
                </a:endParaRPr>
              </a:p>
            </p:txBody>
          </p:sp>
        </p:grpSp>
        <p:sp>
          <p:nvSpPr>
            <p:cNvPr id="23560" name="Text Box 13"/>
            <p:cNvSpPr txBox="1">
              <a:spLocks noChangeArrowheads="1"/>
            </p:cNvSpPr>
            <p:nvPr/>
          </p:nvSpPr>
          <p:spPr bwMode="auto">
            <a:xfrm>
              <a:off x="4560" y="2016"/>
              <a:ext cx="1008" cy="698"/>
            </a:xfrm>
            <a:prstGeom prst="rect">
              <a:avLst/>
            </a:prstGeom>
            <a:noFill/>
            <a:ln w="9525">
              <a:noFill/>
              <a:miter lim="800000"/>
              <a:headEnd/>
              <a:tailEnd/>
            </a:ln>
          </p:spPr>
          <p:txBody>
            <a:bodyPr>
              <a:spAutoFit/>
            </a:bodyPr>
            <a:lstStyle/>
            <a:p>
              <a:pPr>
                <a:spcBef>
                  <a:spcPct val="50000"/>
                </a:spcBef>
              </a:pPr>
              <a:r>
                <a:rPr lang="en-US" b="1" dirty="0">
                  <a:solidFill>
                    <a:srgbClr val="2F2B20"/>
                  </a:solidFill>
                  <a:latin typeface="Arial"/>
                  <a:cs typeface="Arial"/>
                </a:rPr>
                <a:t>2 – </a:t>
              </a:r>
              <a:r>
                <a:rPr lang="en-US" b="1" dirty="0" smtClean="0">
                  <a:solidFill>
                    <a:srgbClr val="2F2B20"/>
                  </a:solidFill>
                  <a:latin typeface="Arial"/>
                  <a:cs typeface="Arial"/>
                </a:rPr>
                <a:t>3 </a:t>
              </a:r>
              <a:r>
                <a:rPr lang="en-US" b="1" dirty="0">
                  <a:solidFill>
                    <a:srgbClr val="2F2B20"/>
                  </a:solidFill>
                  <a:latin typeface="Arial"/>
                  <a:cs typeface="Arial"/>
                </a:rPr>
                <a:t>Years</a:t>
              </a:r>
            </a:p>
          </p:txBody>
        </p:sp>
      </p:grpSp>
      <p:sp>
        <p:nvSpPr>
          <p:cNvPr id="4" name="Title 3"/>
          <p:cNvSpPr>
            <a:spLocks noGrp="1"/>
          </p:cNvSpPr>
          <p:nvPr>
            <p:ph type="title"/>
          </p:nvPr>
        </p:nvSpPr>
        <p:spPr/>
        <p:txBody>
          <a:bodyPr anchor="ctr" anchorCtr="0"/>
          <a:lstStyle/>
          <a:p>
            <a:r>
              <a:rPr lang="en-US" sz="4400" dirty="0">
                <a:latin typeface="Arial"/>
                <a:cs typeface="Arial"/>
              </a:rPr>
              <a:t>Implementation Stages</a:t>
            </a:r>
          </a:p>
        </p:txBody>
      </p:sp>
    </p:spTree>
    <p:extLst>
      <p:ext uri="{BB962C8B-B14F-4D97-AF65-F5344CB8AC3E}">
        <p14:creationId xmlns:p14="http://schemas.microsoft.com/office/powerpoint/2010/main" val="27923438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596900" y="-292100"/>
            <a:ext cx="8166100" cy="1143000"/>
          </a:xfrm>
        </p:spPr>
        <p:txBody>
          <a:bodyPr/>
          <a:lstStyle/>
          <a:p>
            <a:pPr eaLnBrk="1" hangingPunct="1"/>
            <a:r>
              <a:rPr lang="en-US" sz="3800" dirty="0" smtClean="0">
                <a:latin typeface="Arial" pitchFamily="34" charset="0"/>
                <a:cs typeface="Arial" pitchFamily="34" charset="0"/>
              </a:rPr>
              <a:t>Stages of Implementation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46112470"/>
              </p:ext>
            </p:extLst>
          </p:nvPr>
        </p:nvGraphicFramePr>
        <p:xfrm>
          <a:off x="781423" y="972866"/>
          <a:ext cx="7645400" cy="5797106"/>
        </p:xfrm>
        <a:graphic>
          <a:graphicData uri="http://schemas.openxmlformats.org/drawingml/2006/table">
            <a:tbl>
              <a:tblPr/>
              <a:tblGrid>
                <a:gridCol w="1914286"/>
                <a:gridCol w="1667660"/>
                <a:gridCol w="4063454"/>
              </a:tblGrid>
              <a:tr h="34902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cap="none" normalizeH="0" baseline="0" dirty="0" smtClean="0">
                          <a:ln>
                            <a:noFill/>
                          </a:ln>
                          <a:solidFill>
                            <a:schemeClr val="bg1"/>
                          </a:solidFill>
                          <a:effectLst>
                            <a:outerShdw blurRad="38100" dist="38100" dir="2700000" algn="tl">
                              <a:srgbClr val="808080"/>
                            </a:outerShdw>
                          </a:effectLst>
                          <a:latin typeface="Arial" pitchFamily="34" charset="0"/>
                          <a:ea typeface="MS PGothic" pitchFamily="34" charset="-128"/>
                          <a:cs typeface="Arial" pitchFamily="34" charset="0"/>
                        </a:rPr>
                        <a:t>Focus</a:t>
                      </a: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cap="none" normalizeH="0" baseline="0" smtClean="0">
                          <a:ln>
                            <a:noFill/>
                          </a:ln>
                          <a:solidFill>
                            <a:schemeClr val="bg1"/>
                          </a:solidFill>
                          <a:effectLst>
                            <a:outerShdw blurRad="38100" dist="38100" dir="2700000" algn="tl">
                              <a:srgbClr val="808080"/>
                            </a:outerShdw>
                          </a:effectLst>
                          <a:latin typeface="Arial" pitchFamily="34" charset="0"/>
                          <a:ea typeface="MS PGothic" pitchFamily="34" charset="-128"/>
                          <a:cs typeface="Arial" pitchFamily="34" charset="0"/>
                        </a:rPr>
                        <a:t>Stage</a:t>
                      </a: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cap="none" normalizeH="0" baseline="0" smtClean="0">
                          <a:ln>
                            <a:noFill/>
                          </a:ln>
                          <a:solidFill>
                            <a:schemeClr val="bg1"/>
                          </a:solidFill>
                          <a:effectLst>
                            <a:outerShdw blurRad="38100" dist="38100" dir="2700000" algn="tl">
                              <a:srgbClr val="808080"/>
                            </a:outerShdw>
                          </a:effectLst>
                          <a:latin typeface="Arial" pitchFamily="34" charset="0"/>
                          <a:ea typeface="MS PGothic" pitchFamily="34" charset="-128"/>
                          <a:cs typeface="Arial" pitchFamily="34" charset="0"/>
                        </a:rPr>
                        <a:t>Description</a:t>
                      </a: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r>
              <a:tr h="167151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700" b="1" i="0" u="none" strike="noStrike" cap="none" normalizeH="0" baseline="0" smtClean="0">
                        <a:ln>
                          <a:noFill/>
                        </a:ln>
                        <a:solidFill>
                          <a:srgbClr val="000000"/>
                        </a:solidFill>
                        <a:effectLst/>
                        <a:latin typeface="Arial" pitchFamily="34" charset="0"/>
                        <a:ea typeface="MS PGothic" pitchFamily="34" charset="-128"/>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700" b="1" i="0" u="none" strike="noStrike" cap="none" normalizeH="0" baseline="0" smtClean="0">
                        <a:ln>
                          <a:noFill/>
                        </a:ln>
                        <a:solidFill>
                          <a:srgbClr val="000000"/>
                        </a:solidFill>
                        <a:effectLst/>
                        <a:latin typeface="Arial" pitchFamily="34" charset="0"/>
                        <a:ea typeface="MS PGothic" pitchFamily="34" charset="-128"/>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700" b="1" i="0" u="none" strike="noStrike" cap="none" normalizeH="0" baseline="0" smtClean="0">
                        <a:ln>
                          <a:noFill/>
                        </a:ln>
                        <a:solidFill>
                          <a:srgbClr val="000000"/>
                        </a:solidFill>
                        <a:effectLst/>
                        <a:latin typeface="Arial" pitchFamily="34" charset="0"/>
                        <a:ea typeface="MS PGothic" pitchFamily="34" charset="-128"/>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700" b="1" i="0" u="none" strike="noStrike" cap="none" normalizeH="0" baseline="0" smtClean="0">
                        <a:ln>
                          <a:noFill/>
                        </a:ln>
                        <a:solidFill>
                          <a:srgbClr val="000000"/>
                        </a:solidFill>
                        <a:effectLst/>
                        <a:latin typeface="Arial" pitchFamily="34" charset="0"/>
                        <a:ea typeface="MS PGothic" pitchFamily="34" charset="-128"/>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700" b="1" i="0" u="none" strike="noStrike" cap="none" normalizeH="0" baseline="0" smtClean="0">
                        <a:ln>
                          <a:noFill/>
                        </a:ln>
                        <a:solidFill>
                          <a:srgbClr val="000000"/>
                        </a:solidFill>
                        <a:effectLst/>
                        <a:latin typeface="Arial" pitchFamily="34" charset="0"/>
                        <a:ea typeface="MS PGothic" pitchFamily="34" charset="-128"/>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700" b="1" i="0" u="none" strike="noStrike" cap="none" normalizeH="0" baseline="0" smtClean="0">
                        <a:ln>
                          <a:noFill/>
                        </a:ln>
                        <a:solidFill>
                          <a:srgbClr val="000000"/>
                        </a:solidFill>
                        <a:effectLst/>
                        <a:latin typeface="Arial" pitchFamily="34" charset="0"/>
                        <a:ea typeface="MS PGothic" pitchFamily="34" charset="-128"/>
                        <a:cs typeface="Arial" pitchFamily="34" charset="0"/>
                      </a:endParaRP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EE7D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Exploration/ Adoption</a:t>
                      </a: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Decision regarding commitment to adopting the program/practices and supporting successful implementation.</a:t>
                      </a: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40000"/>
                        <a:lumOff val="60000"/>
                      </a:schemeClr>
                    </a:solidFill>
                  </a:tcPr>
                </a:tc>
              </a:tr>
              <a:tr h="114251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700" b="1" i="0" u="none" strike="noStrike" cap="none" normalizeH="0" baseline="0" smtClean="0">
                        <a:ln>
                          <a:noFill/>
                        </a:ln>
                        <a:solidFill>
                          <a:srgbClr val="000000"/>
                        </a:solidFill>
                        <a:effectLst/>
                        <a:latin typeface="Arial" pitchFamily="34" charset="0"/>
                        <a:ea typeface="MS PGothic" pitchFamily="34" charset="-128"/>
                        <a:cs typeface="Arial" pitchFamily="34" charset="0"/>
                      </a:endParaRP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rgbClr val="EFF3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Installation</a:t>
                      </a: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Set up infrastructure so that successful implementation can take place and be supported. Establish team and data systems, conduct audit, develop plan.</a:t>
                      </a: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tr>
              <a:tr h="87801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700" b="1" i="0" u="none" strike="noStrike" cap="none" normalizeH="0" baseline="0" smtClean="0">
                        <a:ln>
                          <a:noFill/>
                        </a:ln>
                        <a:solidFill>
                          <a:srgbClr val="000000"/>
                        </a:solidFill>
                        <a:effectLst/>
                        <a:latin typeface="Arial" pitchFamily="34" charset="0"/>
                        <a:ea typeface="MS PGothic" pitchFamily="34" charset="-128"/>
                        <a:cs typeface="Arial" pitchFamily="34" charset="0"/>
                      </a:endParaRP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DEE7D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Initial Implementation</a:t>
                      </a: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Try out the practices, work out details, learn and improve before expanding to other contexts.</a:t>
                      </a: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r>
              <a:tr h="87801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700" b="1" i="0" u="none" strike="noStrike" cap="none" normalizeH="0" baseline="0" smtClean="0">
                        <a:ln>
                          <a:noFill/>
                        </a:ln>
                        <a:solidFill>
                          <a:srgbClr val="000000"/>
                        </a:solidFill>
                        <a:effectLst/>
                        <a:latin typeface="Arial" pitchFamily="34" charset="0"/>
                        <a:ea typeface="MS PGothic" pitchFamily="34" charset="-128"/>
                        <a:cs typeface="Arial" pitchFamily="34" charset="0"/>
                      </a:endParaRP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rgbClr val="EFF3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Full Implementation</a:t>
                      </a: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Expand the program/practices to other locations, individuals, times- adjust from learning in initial implementation.</a:t>
                      </a: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r h="87801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700" b="1" i="0" u="none" strike="noStrike" cap="none" normalizeH="0" baseline="0" smtClean="0">
                        <a:ln>
                          <a:noFill/>
                        </a:ln>
                        <a:solidFill>
                          <a:srgbClr val="000000"/>
                        </a:solidFill>
                        <a:effectLst/>
                        <a:latin typeface="Arial" pitchFamily="34" charset="0"/>
                        <a:ea typeface="MS PGothic" pitchFamily="34" charset="-128"/>
                        <a:cs typeface="Arial" pitchFamily="34" charset="0"/>
                      </a:endParaRP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DEE7D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Continuous Improvement/ Regeneration</a:t>
                      </a: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dirty="0" smtClean="0">
                          <a:ln>
                            <a:noFill/>
                          </a:ln>
                          <a:solidFill>
                            <a:srgbClr val="000000"/>
                          </a:solidFill>
                          <a:effectLst/>
                          <a:latin typeface="Arial" pitchFamily="34" charset="0"/>
                          <a:ea typeface="MS PGothic" pitchFamily="34" charset="-128"/>
                          <a:cs typeface="Arial" pitchFamily="34" charset="0"/>
                        </a:rPr>
                        <a:t>Make it easier, more efficient. Embed within current practices.</a:t>
                      </a:r>
                    </a:p>
                  </a:txBody>
                  <a:tcPr marL="84558" marR="84558" marT="42261" marB="4226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2">
                        <a:lumMod val="20000"/>
                        <a:lumOff val="80000"/>
                      </a:schemeClr>
                    </a:solidFill>
                  </a:tcPr>
                </a:tc>
              </a:tr>
            </a:tbl>
          </a:graphicData>
        </a:graphic>
      </p:graphicFrame>
      <p:sp>
        <p:nvSpPr>
          <p:cNvPr id="7" name="TextBox 6"/>
          <p:cNvSpPr txBox="1"/>
          <p:nvPr/>
        </p:nvSpPr>
        <p:spPr>
          <a:xfrm rot="5400000">
            <a:off x="847301" y="3012750"/>
            <a:ext cx="1765300" cy="1897063"/>
          </a:xfrm>
          <a:prstGeom prst="rightArrow">
            <a:avLst>
              <a:gd name="adj1" fmla="val 67406"/>
              <a:gd name="adj2" fmla="val 46244"/>
            </a:avLst>
          </a:prstGeom>
          <a:gradFill flip="none" rotWithShape="1">
            <a:gsLst>
              <a:gs pos="20000">
                <a:srgbClr val="FF00FF"/>
              </a:gs>
              <a:gs pos="100000">
                <a:prstClr val="white"/>
              </a:gs>
            </a:gsLst>
            <a:lin ang="13260000" scaled="0"/>
            <a:tileRect/>
          </a:gradFill>
          <a:ln>
            <a:solidFill>
              <a:schemeClr val="tx1"/>
            </a:solidFill>
          </a:ln>
          <a:effectLst>
            <a:outerShdw blurRad="50800" dist="38100" dir="2700000" algn="tl" rotWithShape="0">
              <a:srgbClr val="000000">
                <a:alpha val="43000"/>
              </a:srgbClr>
            </a:outerShdw>
          </a:effectLst>
        </p:spPr>
        <p:txBody>
          <a:bodyPr vert="vert270" lIns="0" rIns="0" anchor="ctr" anchorCtr="1"/>
          <a:lstStyle/>
          <a:p>
            <a:pPr algn="ctr" fontAlgn="auto">
              <a:spcBef>
                <a:spcPts val="0"/>
              </a:spcBef>
              <a:spcAft>
                <a:spcPts val="0"/>
              </a:spcAft>
              <a:defRPr/>
            </a:pPr>
            <a:r>
              <a:rPr lang="en-US" dirty="0">
                <a:latin typeface="Arial"/>
                <a:ea typeface="ＭＳ Ｐゴシック" charset="-128"/>
                <a:cs typeface="Arial"/>
              </a:rPr>
              <a:t>Work to do it right!</a:t>
            </a:r>
          </a:p>
        </p:txBody>
      </p:sp>
      <p:sp>
        <p:nvSpPr>
          <p:cNvPr id="9" name="TextBox 8"/>
          <p:cNvSpPr txBox="1"/>
          <p:nvPr/>
        </p:nvSpPr>
        <p:spPr>
          <a:xfrm rot="5400000">
            <a:off x="873542" y="4925718"/>
            <a:ext cx="1701800" cy="1897063"/>
          </a:xfrm>
          <a:prstGeom prst="rightArrow">
            <a:avLst>
              <a:gd name="adj1" fmla="val 67406"/>
              <a:gd name="adj2" fmla="val 46244"/>
            </a:avLst>
          </a:prstGeom>
          <a:gradFill flip="none" rotWithShape="1">
            <a:gsLst>
              <a:gs pos="20000">
                <a:srgbClr val="FF00FF"/>
              </a:gs>
              <a:gs pos="100000">
                <a:prstClr val="white"/>
              </a:gs>
            </a:gsLst>
            <a:lin ang="13260000" scaled="0"/>
            <a:tileRect/>
          </a:gradFill>
          <a:ln>
            <a:solidFill>
              <a:schemeClr val="tx1"/>
            </a:solidFill>
          </a:ln>
          <a:effectLst>
            <a:outerShdw blurRad="50800" dist="38100" dir="2700000" algn="tl" rotWithShape="0">
              <a:srgbClr val="000000">
                <a:alpha val="43000"/>
              </a:srgbClr>
            </a:outerShdw>
          </a:effectLst>
        </p:spPr>
        <p:txBody>
          <a:bodyPr vert="vert270" lIns="0" rIns="0" anchor="ctr" anchorCtr="1"/>
          <a:lstStyle/>
          <a:p>
            <a:pPr algn="ctr" fontAlgn="auto">
              <a:spcBef>
                <a:spcPts val="0"/>
              </a:spcBef>
              <a:spcAft>
                <a:spcPts val="0"/>
              </a:spcAft>
              <a:defRPr/>
            </a:pPr>
            <a:r>
              <a:rPr lang="en-US" dirty="0">
                <a:latin typeface="Arial"/>
                <a:ea typeface="ＭＳ Ｐゴシック" charset="-128"/>
                <a:cs typeface="Arial"/>
              </a:rPr>
              <a:t>Work to do it better!</a:t>
            </a:r>
          </a:p>
        </p:txBody>
      </p:sp>
      <p:sp>
        <p:nvSpPr>
          <p:cNvPr id="10" name="TextBox 9"/>
          <p:cNvSpPr txBox="1"/>
          <p:nvPr/>
        </p:nvSpPr>
        <p:spPr>
          <a:xfrm rot="5400000">
            <a:off x="961605" y="1182459"/>
            <a:ext cx="1536698" cy="1897063"/>
          </a:xfrm>
          <a:prstGeom prst="rightArrow">
            <a:avLst>
              <a:gd name="adj1" fmla="val 67406"/>
              <a:gd name="adj2" fmla="val 46244"/>
            </a:avLst>
          </a:prstGeom>
          <a:gradFill flip="none" rotWithShape="1">
            <a:gsLst>
              <a:gs pos="20000">
                <a:srgbClr val="FF00FF"/>
              </a:gs>
              <a:gs pos="100000">
                <a:prstClr val="white"/>
              </a:gs>
            </a:gsLst>
            <a:lin ang="13260000" scaled="0"/>
            <a:tileRect/>
          </a:gradFill>
          <a:ln>
            <a:solidFill>
              <a:schemeClr val="tx1"/>
            </a:solidFill>
          </a:ln>
          <a:effectLst>
            <a:outerShdw blurRad="50800" dist="38100" dir="2700000" algn="tl" rotWithShape="0">
              <a:srgbClr val="000000">
                <a:alpha val="43000"/>
              </a:srgbClr>
            </a:outerShdw>
          </a:effectLst>
        </p:spPr>
        <p:txBody>
          <a:bodyPr vert="vert270" lIns="0" rIns="0" anchor="ctr" anchorCtr="1"/>
          <a:lstStyle/>
          <a:p>
            <a:pPr algn="ctr" fontAlgn="auto">
              <a:spcBef>
                <a:spcPts val="0"/>
              </a:spcBef>
              <a:spcAft>
                <a:spcPts val="0"/>
              </a:spcAft>
              <a:defRPr/>
            </a:pPr>
            <a:r>
              <a:rPr lang="en-US" dirty="0">
                <a:latin typeface="Arial"/>
                <a:ea typeface="ＭＳ Ｐゴシック" charset="-128"/>
                <a:cs typeface="Arial"/>
              </a:rPr>
              <a:t>Should we do it!</a:t>
            </a:r>
          </a:p>
        </p:txBody>
      </p:sp>
      <p:sp>
        <p:nvSpPr>
          <p:cNvPr id="2" name="TextBox 1"/>
          <p:cNvSpPr txBox="1"/>
          <p:nvPr/>
        </p:nvSpPr>
        <p:spPr>
          <a:xfrm>
            <a:off x="7315200" y="43934"/>
            <a:ext cx="1828800" cy="338554"/>
          </a:xfrm>
          <a:prstGeom prst="rect">
            <a:avLst/>
          </a:prstGeom>
          <a:noFill/>
        </p:spPr>
        <p:txBody>
          <a:bodyPr wrap="square" rtlCol="0">
            <a:spAutoFit/>
          </a:bodyPr>
          <a:lstStyle/>
          <a:p>
            <a:pPr algn="ctr"/>
            <a:r>
              <a:rPr lang="en-US" sz="1600" dirty="0" smtClean="0">
                <a:latin typeface="Arial"/>
                <a:cs typeface="Arial"/>
              </a:rPr>
              <a:t>Steve Goodman</a:t>
            </a:r>
            <a:endParaRPr lang="en-US" sz="1600" dirty="0">
              <a:latin typeface="Arial"/>
              <a:cs typeface="Arial"/>
            </a:endParaRPr>
          </a:p>
        </p:txBody>
      </p:sp>
    </p:spTree>
    <p:extLst>
      <p:ext uri="{BB962C8B-B14F-4D97-AF65-F5344CB8AC3E}">
        <p14:creationId xmlns:p14="http://schemas.microsoft.com/office/powerpoint/2010/main" val="9790881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chor="ctr" anchorCtr="0"/>
          <a:lstStyle/>
          <a:p>
            <a:r>
              <a:rPr lang="en-US" sz="4400" dirty="0" smtClean="0">
                <a:latin typeface="Arial"/>
                <a:cs typeface="Arial"/>
              </a:rPr>
              <a:t>Action Plan</a:t>
            </a:r>
            <a:endParaRPr lang="en-US" sz="4400" dirty="0">
              <a:latin typeface="Arial"/>
              <a:cs typeface="Arial"/>
            </a:endParaRPr>
          </a:p>
        </p:txBody>
      </p:sp>
      <p:pic>
        <p:nvPicPr>
          <p:cNvPr id="5" name="Content Placeholder 4" descr="Screen Shot 2015-09-23 at 1.12.12 AM.png"/>
          <p:cNvPicPr>
            <a:picLocks noGrp="1" noChangeAspect="1"/>
          </p:cNvPicPr>
          <p:nvPr>
            <p:ph idx="1"/>
          </p:nvPr>
        </p:nvPicPr>
        <p:blipFill>
          <a:blip r:embed="rId3">
            <a:extLst>
              <a:ext uri="{28A0092B-C50C-407E-A947-70E740481C1C}">
                <a14:useLocalDpi xmlns:a14="http://schemas.microsoft.com/office/drawing/2010/main" val="0"/>
              </a:ext>
            </a:extLst>
          </a:blip>
          <a:srcRect t="394" b="394"/>
          <a:stretch>
            <a:fillRect/>
          </a:stretch>
        </p:blipFill>
        <p:spPr>
          <a:xfrm>
            <a:off x="457200" y="1241611"/>
            <a:ext cx="8229600" cy="4525963"/>
          </a:xfrm>
        </p:spPr>
      </p:pic>
      <p:sp>
        <p:nvSpPr>
          <p:cNvPr id="6" name="TextBox 5"/>
          <p:cNvSpPr txBox="1"/>
          <p:nvPr/>
        </p:nvSpPr>
        <p:spPr>
          <a:xfrm rot="21151683">
            <a:off x="3543641" y="2869162"/>
            <a:ext cx="2423381" cy="1754327"/>
          </a:xfrm>
          <a:prstGeom prst="rect">
            <a:avLst/>
          </a:prstGeom>
          <a:solidFill>
            <a:schemeClr val="bg2"/>
          </a:solidFill>
          <a:ln w="38100">
            <a:solidFill>
              <a:schemeClr val="tx2"/>
            </a:solidFill>
            <a:prstDash val="dash"/>
          </a:ln>
        </p:spPr>
        <p:txBody>
          <a:bodyPr wrap="square" rtlCol="0" anchor="ctr" anchorCtr="0">
            <a:spAutoFit/>
          </a:bodyPr>
          <a:lstStyle/>
          <a:p>
            <a:pPr algn="ctr"/>
            <a:endParaRPr lang="en-US" sz="1000" dirty="0" smtClean="0">
              <a:solidFill>
                <a:srgbClr val="577293"/>
              </a:solidFill>
              <a:latin typeface="Arial" charset="0"/>
              <a:ea typeface="ＭＳ Ｐゴシック" charset="0"/>
              <a:cs typeface="Arial" charset="0"/>
            </a:endParaRPr>
          </a:p>
          <a:p>
            <a:pPr algn="ctr"/>
            <a:r>
              <a:rPr lang="en-US" sz="2200" dirty="0" smtClean="0">
                <a:solidFill>
                  <a:srgbClr val="577293"/>
                </a:solidFill>
                <a:latin typeface="Arial" charset="0"/>
                <a:ea typeface="ＭＳ Ｐゴシック" charset="0"/>
                <a:cs typeface="Arial" charset="0"/>
              </a:rPr>
              <a:t>Resource</a:t>
            </a:r>
            <a:r>
              <a:rPr lang="en-US" sz="2200" dirty="0">
                <a:solidFill>
                  <a:schemeClr val="bg1">
                    <a:lumMod val="50000"/>
                  </a:schemeClr>
                </a:solidFill>
                <a:latin typeface="Arial" charset="0"/>
                <a:ea typeface="ＭＳ Ｐゴシック" charset="0"/>
                <a:cs typeface="Arial" charset="0"/>
              </a:rPr>
              <a:t>: </a:t>
            </a:r>
            <a:r>
              <a:rPr lang="en-US" sz="2200" dirty="0" smtClean="0">
                <a:solidFill>
                  <a:schemeClr val="bg1">
                    <a:lumMod val="50000"/>
                  </a:schemeClr>
                </a:solidFill>
                <a:latin typeface="Arial" charset="0"/>
                <a:ea typeface="ＭＳ Ｐゴシック" charset="0"/>
                <a:cs typeface="Arial" charset="0"/>
              </a:rPr>
              <a:t>‘Faculty Action Plan’ in attachments</a:t>
            </a:r>
          </a:p>
          <a:p>
            <a:pPr algn="ctr"/>
            <a:endParaRPr lang="en-US" sz="1000" dirty="0">
              <a:solidFill>
                <a:srgbClr val="7F7F7F"/>
              </a:solidFill>
              <a:latin typeface="Arial" charset="0"/>
              <a:ea typeface="ＭＳ Ｐゴシック" charset="0"/>
              <a:cs typeface="Arial" charset="0"/>
            </a:endParaRPr>
          </a:p>
        </p:txBody>
      </p:sp>
    </p:spTree>
    <p:extLst>
      <p:ext uri="{BB962C8B-B14F-4D97-AF65-F5344CB8AC3E}">
        <p14:creationId xmlns:p14="http://schemas.microsoft.com/office/powerpoint/2010/main" val="106157199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71890832"/>
              </p:ext>
            </p:extLst>
          </p:nvPr>
        </p:nvGraphicFramePr>
        <p:xfrm>
          <a:off x="268941" y="1405965"/>
          <a:ext cx="8417860" cy="4647564"/>
        </p:xfrm>
        <a:graphic>
          <a:graphicData uri="http://schemas.openxmlformats.org/drawingml/2006/table">
            <a:tbl>
              <a:tblPr firstRow="1" bandRow="1">
                <a:tableStyleId>{5C22544A-7EE6-4342-B048-85BDC9FD1C3A}</a:tableStyleId>
              </a:tblPr>
              <a:tblGrid>
                <a:gridCol w="3735294"/>
                <a:gridCol w="4682566"/>
              </a:tblGrid>
              <a:tr h="49847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800" dirty="0" smtClean="0">
                          <a:latin typeface="Arial"/>
                          <a:cs typeface="Arial"/>
                        </a:rPr>
                        <a:t>Date </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800" dirty="0" smtClean="0">
                          <a:latin typeface="Arial"/>
                          <a:cs typeface="Arial"/>
                        </a:rPr>
                        <a:t>Webinar Topic </a:t>
                      </a:r>
                    </a:p>
                  </a:txBody>
                  <a:tcPr/>
                </a:tc>
              </a:tr>
              <a:tr h="498475">
                <a:tc>
                  <a:txBody>
                    <a:bodyPr/>
                    <a:lstStyle/>
                    <a:p>
                      <a:r>
                        <a:rPr lang="en-US" dirty="0" smtClean="0">
                          <a:latin typeface="Arial"/>
                          <a:cs typeface="Arial"/>
                        </a:rPr>
                        <a:t>Thursday-</a:t>
                      </a:r>
                      <a:r>
                        <a:rPr lang="en-US" baseline="0" dirty="0" smtClean="0">
                          <a:latin typeface="Arial"/>
                          <a:cs typeface="Arial"/>
                        </a:rPr>
                        <a:t> </a:t>
                      </a:r>
                      <a:r>
                        <a:rPr lang="en-US" dirty="0" smtClean="0">
                          <a:latin typeface="Arial"/>
                          <a:cs typeface="Arial"/>
                        </a:rPr>
                        <a:t>October 29, 2015</a:t>
                      </a:r>
                      <a:endParaRPr lang="en-US" dirty="0">
                        <a:latin typeface="Arial"/>
                        <a:cs typeface="Arial"/>
                      </a:endParaRPr>
                    </a:p>
                  </a:txBody>
                  <a:tcPr/>
                </a:tc>
                <a:tc>
                  <a:txBody>
                    <a:bodyPr/>
                    <a:lstStyle/>
                    <a:p>
                      <a:r>
                        <a:rPr lang="en-US" dirty="0" smtClean="0">
                          <a:latin typeface="Arial"/>
                          <a:cs typeface="Arial"/>
                        </a:rPr>
                        <a:t>Effective Discipline</a:t>
                      </a:r>
                      <a:r>
                        <a:rPr lang="en-US" baseline="0" dirty="0" smtClean="0">
                          <a:latin typeface="Arial"/>
                          <a:cs typeface="Arial"/>
                        </a:rPr>
                        <a:t> Procedures and Flow Chart </a:t>
                      </a:r>
                      <a:endParaRPr lang="en-US" dirty="0">
                        <a:latin typeface="Arial"/>
                        <a:cs typeface="Arial"/>
                      </a:endParaRPr>
                    </a:p>
                  </a:txBody>
                  <a:tcPr/>
                </a:tc>
              </a:tr>
              <a:tr h="498475">
                <a:tc>
                  <a:txBody>
                    <a:bodyPr/>
                    <a:lstStyle/>
                    <a:p>
                      <a:r>
                        <a:rPr lang="en-US" dirty="0" smtClean="0">
                          <a:latin typeface="Arial"/>
                          <a:cs typeface="Arial"/>
                        </a:rPr>
                        <a:t>Thursday- November 19, 2015</a:t>
                      </a:r>
                      <a:endParaRPr lang="en-US" dirty="0">
                        <a:latin typeface="Arial"/>
                        <a:cs typeface="Arial"/>
                      </a:endParaRPr>
                    </a:p>
                  </a:txBody>
                  <a:tcPr/>
                </a:tc>
                <a:tc>
                  <a:txBody>
                    <a:bodyPr/>
                    <a:lstStyle/>
                    <a:p>
                      <a:r>
                        <a:rPr lang="en-US" dirty="0" smtClean="0">
                          <a:latin typeface="Arial"/>
                          <a:cs typeface="Arial"/>
                        </a:rPr>
                        <a:t>Data Entry/Analysis </a:t>
                      </a:r>
                      <a:endParaRPr lang="en-US" dirty="0">
                        <a:latin typeface="Arial"/>
                        <a:cs typeface="Arial"/>
                      </a:endParaRPr>
                    </a:p>
                  </a:txBody>
                  <a:tcPr/>
                </a:tc>
              </a:tr>
              <a:tr h="498475">
                <a:tc>
                  <a:txBody>
                    <a:bodyPr/>
                    <a:lstStyle/>
                    <a:p>
                      <a:r>
                        <a:rPr lang="en-US" dirty="0" smtClean="0">
                          <a:latin typeface="Arial"/>
                          <a:cs typeface="Arial"/>
                        </a:rPr>
                        <a:t>Thursday- December 17, 2015</a:t>
                      </a:r>
                      <a:endParaRPr lang="en-US" dirty="0">
                        <a:latin typeface="Arial"/>
                        <a:cs typeface="Arial"/>
                      </a:endParaRPr>
                    </a:p>
                  </a:txBody>
                  <a:tcPr/>
                </a:tc>
                <a:tc>
                  <a:txBody>
                    <a:bodyPr/>
                    <a:lstStyle/>
                    <a:p>
                      <a:r>
                        <a:rPr lang="en-US" dirty="0" smtClean="0">
                          <a:latin typeface="Arial"/>
                          <a:cs typeface="Arial"/>
                        </a:rPr>
                        <a:t>Rules and Expectation </a:t>
                      </a:r>
                      <a:endParaRPr lang="en-US" dirty="0">
                        <a:latin typeface="Arial"/>
                        <a:cs typeface="Arial"/>
                      </a:endParaRPr>
                    </a:p>
                  </a:txBody>
                  <a:tcPr/>
                </a:tc>
              </a:tr>
              <a:tr h="498475">
                <a:tc>
                  <a:txBody>
                    <a:bodyPr/>
                    <a:lstStyle/>
                    <a:p>
                      <a:r>
                        <a:rPr lang="en-US" dirty="0" smtClean="0">
                          <a:latin typeface="Arial"/>
                          <a:cs typeface="Arial"/>
                        </a:rPr>
                        <a:t>Thursday- January 21, 2016</a:t>
                      </a:r>
                      <a:endParaRPr lang="en-US" dirty="0">
                        <a:latin typeface="Arial"/>
                        <a:cs typeface="Arial"/>
                      </a:endParaRPr>
                    </a:p>
                  </a:txBody>
                  <a:tcPr/>
                </a:tc>
                <a:tc>
                  <a:txBody>
                    <a:bodyPr/>
                    <a:lstStyle/>
                    <a:p>
                      <a:r>
                        <a:rPr lang="en-US" dirty="0" smtClean="0">
                          <a:latin typeface="Arial"/>
                          <a:cs typeface="Arial"/>
                        </a:rPr>
                        <a:t>Reward and Recognition Programs</a:t>
                      </a:r>
                      <a:endParaRPr lang="en-US" dirty="0">
                        <a:latin typeface="Arial"/>
                        <a:cs typeface="Arial"/>
                      </a:endParaRPr>
                    </a:p>
                  </a:txBody>
                  <a:tcPr/>
                </a:tc>
              </a:tr>
              <a:tr h="498475">
                <a:tc>
                  <a:txBody>
                    <a:bodyPr/>
                    <a:lstStyle/>
                    <a:p>
                      <a:r>
                        <a:rPr lang="en-US" dirty="0" smtClean="0">
                          <a:latin typeface="Arial"/>
                          <a:cs typeface="Arial"/>
                        </a:rPr>
                        <a:t>Thursday- February 25, 2016</a:t>
                      </a:r>
                      <a:endParaRPr lang="en-US" dirty="0">
                        <a:latin typeface="Arial"/>
                        <a:cs typeface="Arial"/>
                      </a:endParaRPr>
                    </a:p>
                  </a:txBody>
                  <a:tcPr/>
                </a:tc>
                <a:tc>
                  <a:txBody>
                    <a:bodyPr/>
                    <a:lstStyle/>
                    <a:p>
                      <a:r>
                        <a:rPr lang="en-US" dirty="0" smtClean="0">
                          <a:latin typeface="Arial"/>
                          <a:cs typeface="Arial"/>
                        </a:rPr>
                        <a:t>SPBP Best Practice </a:t>
                      </a:r>
                      <a:endParaRPr lang="en-US" dirty="0">
                        <a:latin typeface="Arial"/>
                        <a:cs typeface="Arial"/>
                      </a:endParaRPr>
                    </a:p>
                  </a:txBody>
                  <a:tcPr/>
                </a:tc>
              </a:tr>
              <a:tr h="498475">
                <a:tc>
                  <a:txBody>
                    <a:bodyPr/>
                    <a:lstStyle/>
                    <a:p>
                      <a:r>
                        <a:rPr lang="en-US" dirty="0" smtClean="0">
                          <a:latin typeface="Arial"/>
                          <a:cs typeface="Arial"/>
                        </a:rPr>
                        <a:t>Thursday- March 31, 2016</a:t>
                      </a:r>
                      <a:endParaRPr lang="en-US" dirty="0">
                        <a:latin typeface="Arial"/>
                        <a:cs typeface="Arial"/>
                      </a:endParaRPr>
                    </a:p>
                  </a:txBody>
                  <a:tcPr/>
                </a:tc>
                <a:tc>
                  <a:txBody>
                    <a:bodyPr/>
                    <a:lstStyle/>
                    <a:p>
                      <a:r>
                        <a:rPr lang="en-US" dirty="0" smtClean="0">
                          <a:latin typeface="Arial"/>
                          <a:cs typeface="Arial"/>
                        </a:rPr>
                        <a:t>Lesson Plans for Teaching Behavior </a:t>
                      </a:r>
                      <a:endParaRPr lang="en-US" dirty="0">
                        <a:latin typeface="Arial"/>
                        <a:cs typeface="Arial"/>
                      </a:endParaRPr>
                    </a:p>
                  </a:txBody>
                  <a:tcPr/>
                </a:tc>
              </a:tr>
              <a:tr h="498475">
                <a:tc>
                  <a:txBody>
                    <a:bodyPr/>
                    <a:lstStyle/>
                    <a:p>
                      <a:r>
                        <a:rPr lang="en-US" dirty="0" smtClean="0">
                          <a:latin typeface="Arial"/>
                          <a:cs typeface="Arial"/>
                        </a:rPr>
                        <a:t>Thursday- April 28, 2016</a:t>
                      </a:r>
                      <a:endParaRPr lang="en-US" dirty="0">
                        <a:latin typeface="Arial"/>
                        <a:cs typeface="Arial"/>
                      </a:endParaRPr>
                    </a:p>
                  </a:txBody>
                  <a:tcPr/>
                </a:tc>
                <a:tc>
                  <a:txBody>
                    <a:bodyPr/>
                    <a:lstStyle/>
                    <a:p>
                      <a:r>
                        <a:rPr lang="en-US" dirty="0" smtClean="0">
                          <a:latin typeface="Arial"/>
                          <a:cs typeface="Arial"/>
                        </a:rPr>
                        <a:t>Implementation Plan</a:t>
                      </a:r>
                      <a:endParaRPr lang="en-US" dirty="0">
                        <a:latin typeface="Arial"/>
                        <a:cs typeface="Arial"/>
                      </a:endParaRPr>
                    </a:p>
                  </a:txBody>
                  <a:tcPr/>
                </a:tc>
              </a:tr>
              <a:tr h="498475">
                <a:tc>
                  <a:txBody>
                    <a:bodyPr/>
                    <a:lstStyle/>
                    <a:p>
                      <a:r>
                        <a:rPr lang="en-US" dirty="0" smtClean="0">
                          <a:latin typeface="Arial"/>
                          <a:cs typeface="Arial"/>
                        </a:rPr>
                        <a:t>Thursday- May 25, 2016</a:t>
                      </a:r>
                      <a:endParaRPr lang="en-US" dirty="0">
                        <a:latin typeface="Arial"/>
                        <a:cs typeface="Arial"/>
                      </a:endParaRPr>
                    </a:p>
                  </a:txBody>
                  <a:tcPr/>
                </a:tc>
                <a:tc>
                  <a:txBody>
                    <a:bodyPr/>
                    <a:lstStyle/>
                    <a:p>
                      <a:r>
                        <a:rPr lang="en-US" dirty="0" smtClean="0">
                          <a:latin typeface="Arial"/>
                          <a:cs typeface="Arial"/>
                        </a:rPr>
                        <a:t>Classroom PBIS Systems &amp; Evaluations</a:t>
                      </a:r>
                      <a:endParaRPr lang="en-US" dirty="0">
                        <a:latin typeface="Arial"/>
                        <a:cs typeface="Arial"/>
                      </a:endParaRPr>
                    </a:p>
                  </a:txBody>
                  <a:tcPr/>
                </a:tc>
              </a:tr>
            </a:tbl>
          </a:graphicData>
        </a:graphic>
      </p:graphicFrame>
      <p:sp>
        <p:nvSpPr>
          <p:cNvPr id="3" name="Title 2"/>
          <p:cNvSpPr>
            <a:spLocks noGrp="1"/>
          </p:cNvSpPr>
          <p:nvPr>
            <p:ph type="title"/>
          </p:nvPr>
        </p:nvSpPr>
        <p:spPr/>
        <p:txBody>
          <a:bodyPr anchor="ctr" anchorCtr="0"/>
          <a:lstStyle/>
          <a:p>
            <a:r>
              <a:rPr lang="en-US" sz="4400" dirty="0" smtClean="0">
                <a:latin typeface="Arial"/>
                <a:cs typeface="Arial"/>
              </a:rPr>
              <a:t>Upcoming Webinars</a:t>
            </a:r>
            <a:endParaRPr lang="en-US" sz="4400" dirty="0">
              <a:latin typeface="Arial"/>
              <a:cs typeface="Arial"/>
            </a:endParaRPr>
          </a:p>
        </p:txBody>
      </p:sp>
    </p:spTree>
    <p:extLst>
      <p:ext uri="{BB962C8B-B14F-4D97-AF65-F5344CB8AC3E}">
        <p14:creationId xmlns:p14="http://schemas.microsoft.com/office/powerpoint/2010/main" val="3096906584"/>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8588"/>
            <a:ext cx="8229600" cy="1600200"/>
          </a:xfrm>
        </p:spPr>
        <p:txBody>
          <a:bodyPr/>
          <a:lstStyle/>
          <a:p>
            <a:r>
              <a:rPr lang="en-US" sz="4400" dirty="0" smtClean="0">
                <a:latin typeface="Arial"/>
                <a:cs typeface="Arial"/>
              </a:rPr>
              <a:t>Next Steps....</a:t>
            </a:r>
            <a:endParaRPr lang="en-US" sz="4400" dirty="0">
              <a:latin typeface="Arial"/>
              <a:cs typeface="Arial"/>
            </a:endParaRPr>
          </a:p>
        </p:txBody>
      </p:sp>
      <p:sp>
        <p:nvSpPr>
          <p:cNvPr id="3" name="Content Placeholder 2"/>
          <p:cNvSpPr>
            <a:spLocks noGrp="1"/>
          </p:cNvSpPr>
          <p:nvPr>
            <p:ph idx="1"/>
          </p:nvPr>
        </p:nvSpPr>
        <p:spPr>
          <a:xfrm>
            <a:off x="457200" y="1600200"/>
            <a:ext cx="8537388" cy="4525963"/>
          </a:xfrm>
        </p:spPr>
        <p:txBody>
          <a:bodyPr>
            <a:normAutofit/>
          </a:bodyPr>
          <a:lstStyle/>
          <a:p>
            <a:r>
              <a:rPr lang="en-US" sz="2200" dirty="0" smtClean="0">
                <a:latin typeface="Arial"/>
                <a:cs typeface="Arial"/>
              </a:rPr>
              <a:t>Print up RtI:B Webinar Schedule</a:t>
            </a:r>
          </a:p>
          <a:p>
            <a:r>
              <a:rPr lang="en-US" sz="2200" dirty="0" smtClean="0">
                <a:latin typeface="Arial"/>
                <a:cs typeface="Arial"/>
              </a:rPr>
              <a:t>Print up 10 Critical Elements for reference</a:t>
            </a:r>
          </a:p>
          <a:p>
            <a:r>
              <a:rPr lang="en-US" sz="2200" dirty="0" smtClean="0">
                <a:latin typeface="Arial"/>
                <a:cs typeface="Arial"/>
              </a:rPr>
              <a:t>Read the September </a:t>
            </a:r>
            <a:r>
              <a:rPr lang="en-US" sz="2200" dirty="0" err="1" smtClean="0">
                <a:latin typeface="Arial"/>
                <a:cs typeface="Arial"/>
              </a:rPr>
              <a:t>RtI:B</a:t>
            </a:r>
            <a:r>
              <a:rPr lang="en-US" sz="2200" dirty="0" smtClean="0">
                <a:latin typeface="Arial"/>
                <a:cs typeface="Arial"/>
              </a:rPr>
              <a:t> Newsletter </a:t>
            </a:r>
          </a:p>
          <a:p>
            <a:r>
              <a:rPr lang="en-US" sz="2200" dirty="0" smtClean="0">
                <a:latin typeface="Arial"/>
                <a:cs typeface="Arial"/>
              </a:rPr>
              <a:t>Print up Faculty Action Plan Guide to document action steps </a:t>
            </a:r>
            <a:endParaRPr lang="en-US" sz="2200" dirty="0">
              <a:latin typeface="Arial"/>
              <a:cs typeface="Arial"/>
            </a:endParaRPr>
          </a:p>
          <a:p>
            <a:r>
              <a:rPr lang="en-US" sz="2200" dirty="0" smtClean="0">
                <a:latin typeface="Arial"/>
                <a:cs typeface="Arial"/>
              </a:rPr>
              <a:t>Complete </a:t>
            </a:r>
            <a:r>
              <a:rPr lang="en-US" sz="2200" dirty="0" smtClean="0">
                <a:solidFill>
                  <a:schemeClr val="tx1"/>
                </a:solidFill>
                <a:latin typeface="Arial"/>
                <a:cs typeface="Arial"/>
              </a:rPr>
              <a:t>Faculty Commitment Action Steps </a:t>
            </a:r>
            <a:r>
              <a:rPr lang="en-US" sz="2200" dirty="0" smtClean="0">
                <a:latin typeface="Arial"/>
                <a:cs typeface="Arial"/>
              </a:rPr>
              <a:t>by </a:t>
            </a:r>
            <a:r>
              <a:rPr lang="en-US" sz="2200" u="sng" dirty="0" smtClean="0">
                <a:latin typeface="Arial"/>
                <a:cs typeface="Arial"/>
              </a:rPr>
              <a:t>10/29/15 </a:t>
            </a:r>
            <a:r>
              <a:rPr lang="en-US" sz="2200" dirty="0" smtClean="0">
                <a:latin typeface="Arial"/>
                <a:cs typeface="Arial"/>
              </a:rPr>
              <a:t>for next webinar: </a:t>
            </a:r>
            <a:r>
              <a:rPr lang="en-US" sz="2200" u="sng" dirty="0" smtClean="0">
                <a:latin typeface="Arial"/>
                <a:cs typeface="Arial"/>
              </a:rPr>
              <a:t>Effective Discipline Procedures and Flow Chart </a:t>
            </a:r>
            <a:endParaRPr lang="en-US" sz="2200" dirty="0">
              <a:latin typeface="Arial"/>
              <a:cs typeface="Arial"/>
            </a:endParaRPr>
          </a:p>
          <a:p>
            <a:r>
              <a:rPr lang="en-US" sz="2200" dirty="0" smtClean="0">
                <a:latin typeface="Arial"/>
                <a:cs typeface="Arial"/>
              </a:rPr>
              <a:t>Have your team join us on 10/29/15!!!</a:t>
            </a:r>
            <a:endParaRPr lang="en-US" sz="2200" dirty="0">
              <a:latin typeface="Arial"/>
              <a:cs typeface="Arial"/>
            </a:endParaRPr>
          </a:p>
          <a:p>
            <a:pPr marL="0" indent="0" algn="ctr">
              <a:buNone/>
            </a:pPr>
            <a:r>
              <a:rPr lang="en-US" sz="4400" dirty="0" smtClean="0">
                <a:solidFill>
                  <a:srgbClr val="2F5897"/>
                </a:solidFill>
                <a:effectLst>
                  <a:outerShdw blurRad="63500" dist="38100" dir="5400000" algn="t" rotWithShape="0">
                    <a:prstClr val="black">
                      <a:alpha val="25000"/>
                    </a:prstClr>
                  </a:outerShdw>
                </a:effectLst>
                <a:latin typeface="Arial"/>
                <a:ea typeface="+mj-ea"/>
                <a:cs typeface="Arial"/>
              </a:rPr>
              <a:t>Questions???</a:t>
            </a:r>
          </a:p>
          <a:p>
            <a:pPr marL="0" indent="0" algn="ctr">
              <a:buNone/>
            </a:pPr>
            <a:r>
              <a:rPr lang="en-US" sz="2800" dirty="0" smtClean="0">
                <a:solidFill>
                  <a:srgbClr val="2F5897"/>
                </a:solidFill>
                <a:effectLst>
                  <a:outerShdw blurRad="63500" dist="38100" dir="5400000" algn="t" rotWithShape="0">
                    <a:prstClr val="black">
                      <a:alpha val="25000"/>
                    </a:prstClr>
                  </a:outerShdw>
                </a:effectLst>
                <a:latin typeface="Arial"/>
                <a:ea typeface="+mj-ea"/>
                <a:cs typeface="Arial"/>
              </a:rPr>
              <a:t>Please type questions into the chat box. </a:t>
            </a:r>
            <a:endParaRPr lang="en-US" sz="1400" dirty="0" smtClean="0">
              <a:latin typeface="Arial"/>
              <a:cs typeface="Arial"/>
            </a:endParaRPr>
          </a:p>
        </p:txBody>
      </p:sp>
    </p:spTree>
    <p:extLst>
      <p:ext uri="{BB962C8B-B14F-4D97-AF65-F5344CB8AC3E}">
        <p14:creationId xmlns:p14="http://schemas.microsoft.com/office/powerpoint/2010/main" val="2873328560"/>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325" y="701675"/>
            <a:ext cx="7521575" cy="549275"/>
          </a:xfrm>
        </p:spPr>
        <p:txBody>
          <a:bodyPr>
            <a:noAutofit/>
          </a:bodyPr>
          <a:lstStyle/>
          <a:p>
            <a:pPr algn="ctr">
              <a:defRPr/>
            </a:pPr>
            <a:r>
              <a:rPr lang="en-US" sz="3600" dirty="0" smtClean="0">
                <a:latin typeface="Arial"/>
                <a:cs typeface="Arial"/>
              </a:rPr>
              <a:t>Contact information</a:t>
            </a:r>
            <a:endParaRPr lang="en-US" sz="3600" dirty="0">
              <a:latin typeface="Arial"/>
              <a:cs typeface="Arial"/>
            </a:endParaRPr>
          </a:p>
        </p:txBody>
      </p:sp>
      <p:sp>
        <p:nvSpPr>
          <p:cNvPr id="76807" name="TextBox 13"/>
          <p:cNvSpPr txBox="1">
            <a:spLocks noChangeArrowheads="1"/>
          </p:cNvSpPr>
          <p:nvPr/>
        </p:nvSpPr>
        <p:spPr bwMode="auto">
          <a:xfrm>
            <a:off x="1021560" y="1297873"/>
            <a:ext cx="7073852" cy="2923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3200" dirty="0" smtClean="0">
                <a:solidFill>
                  <a:schemeClr val="tx2">
                    <a:lumMod val="60000"/>
                    <a:lumOff val="40000"/>
                  </a:schemeClr>
                </a:solidFill>
                <a:latin typeface="Arial"/>
                <a:cs typeface="Arial"/>
              </a:rPr>
              <a:t>Diversity</a:t>
            </a:r>
            <a:r>
              <a:rPr lang="en-US" sz="3200" dirty="0">
                <a:solidFill>
                  <a:schemeClr val="tx2">
                    <a:lumMod val="60000"/>
                    <a:lumOff val="40000"/>
                  </a:schemeClr>
                </a:solidFill>
                <a:latin typeface="Arial"/>
                <a:cs typeface="Arial"/>
              </a:rPr>
              <a:t>, Prevention &amp; </a:t>
            </a:r>
            <a:r>
              <a:rPr lang="en-US" sz="3200" dirty="0" smtClean="0">
                <a:solidFill>
                  <a:schemeClr val="tx2">
                    <a:lumMod val="60000"/>
                    <a:lumOff val="40000"/>
                  </a:schemeClr>
                </a:solidFill>
                <a:latin typeface="Arial"/>
                <a:cs typeface="Arial"/>
              </a:rPr>
              <a:t>Intervention</a:t>
            </a:r>
            <a:endParaRPr lang="en-US" sz="3200" dirty="0" smtClean="0">
              <a:solidFill>
                <a:schemeClr val="tx2">
                  <a:lumMod val="60000"/>
                  <a:lumOff val="40000"/>
                </a:schemeClr>
              </a:solidFill>
            </a:endParaRPr>
          </a:p>
          <a:p>
            <a:pPr algn="ctr"/>
            <a:r>
              <a:rPr lang="en-US" dirty="0"/>
              <a:t>Lauderdale Manors Resource Center</a:t>
            </a:r>
          </a:p>
          <a:p>
            <a:pPr algn="ctr"/>
            <a:r>
              <a:rPr lang="en-US" dirty="0"/>
              <a:t>754-321-</a:t>
            </a:r>
            <a:r>
              <a:rPr lang="en-US" dirty="0" smtClean="0"/>
              <a:t>1655</a:t>
            </a:r>
          </a:p>
          <a:p>
            <a:pPr algn="ctr"/>
            <a:endParaRPr lang="en-US" dirty="0"/>
          </a:p>
          <a:p>
            <a:pPr algn="ctr"/>
            <a:r>
              <a:rPr lang="en-US" dirty="0" smtClean="0"/>
              <a:t>or visit our website at:</a:t>
            </a:r>
          </a:p>
          <a:p>
            <a:pPr algn="ctr"/>
            <a:r>
              <a:rPr lang="en-US" dirty="0" smtClean="0">
                <a:hlinkClick r:id="rId3"/>
              </a:rPr>
              <a:t>www.browardprevention.org</a:t>
            </a:r>
            <a:endParaRPr lang="en-US" dirty="0" smtClean="0"/>
          </a:p>
          <a:p>
            <a:endParaRPr lang="en-US" sz="3200" dirty="0">
              <a:solidFill>
                <a:prstClr val="black"/>
              </a:solidFill>
            </a:endParaRPr>
          </a:p>
        </p:txBody>
      </p:sp>
      <p:pic>
        <p:nvPicPr>
          <p:cNvPr id="7" name="Picture 6" descr="Connect-With-Us.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38297" y="3950865"/>
            <a:ext cx="2125927" cy="1771606"/>
          </a:xfrm>
          <a:prstGeom prst="rect">
            <a:avLst/>
          </a:prstGeom>
        </p:spPr>
      </p:pic>
      <p:pic>
        <p:nvPicPr>
          <p:cNvPr id="8" name="Picture 7" descr="RtIB-Logo.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2262764"/>
            <a:ext cx="2368411" cy="1607000"/>
          </a:xfrm>
          <a:prstGeom prst="rect">
            <a:avLst/>
          </a:prstGeom>
        </p:spPr>
      </p:pic>
      <p:pic>
        <p:nvPicPr>
          <p:cNvPr id="10" name="Picture 9" descr="DPI-Logo- Transparent.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49528" y="2372838"/>
            <a:ext cx="2151426" cy="1496926"/>
          </a:xfrm>
          <a:prstGeom prst="rect">
            <a:avLst/>
          </a:prstGeom>
        </p:spPr>
      </p:pic>
    </p:spTree>
    <p:extLst>
      <p:ext uri="{BB962C8B-B14F-4D97-AF65-F5344CB8AC3E}">
        <p14:creationId xmlns:p14="http://schemas.microsoft.com/office/powerpoint/2010/main" val="4066929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VSECTIONID" val="5rM95WuT0NbJndKPIQkTXw"/>
</p:tagLst>
</file>

<file path=ppt/tags/tag2.xml><?xml version="1.0" encoding="utf-8"?>
<p:tagLst xmlns:a="http://schemas.openxmlformats.org/drawingml/2006/main" xmlns:r="http://schemas.openxmlformats.org/officeDocument/2006/relationships" xmlns:p="http://schemas.openxmlformats.org/presentationml/2006/main">
  <p:tag name="DVSHAPEID" val="E3YA1TYN88hElKtK2cctYO"/>
</p:tagLst>
</file>

<file path=ppt/tags/tag3.xml><?xml version="1.0" encoding="utf-8"?>
<p:tagLst xmlns:a="http://schemas.openxmlformats.org/drawingml/2006/main" xmlns:r="http://schemas.openxmlformats.org/officeDocument/2006/relationships" xmlns:p="http://schemas.openxmlformats.org/presentationml/2006/main">
  <p:tag name="DVSHAPEID" val="bDEyYq84R0nB4ZShGWopRq"/>
</p:tagLst>
</file>

<file path=ppt/tags/tag4.xml><?xml version="1.0" encoding="utf-8"?>
<p:tagLst xmlns:a="http://schemas.openxmlformats.org/drawingml/2006/main" xmlns:r="http://schemas.openxmlformats.org/officeDocument/2006/relationships" xmlns:p="http://schemas.openxmlformats.org/presentationml/2006/main">
  <p:tag name="DVSHAPEID" val="esa17wSXz8xPRkVtUxF4hh"/>
</p:tagLst>
</file>

<file path=ppt/tags/tag5.xml><?xml version="1.0" encoding="utf-8"?>
<p:tagLst xmlns:a="http://schemas.openxmlformats.org/drawingml/2006/main" xmlns:r="http://schemas.openxmlformats.org/officeDocument/2006/relationships" xmlns:p="http://schemas.openxmlformats.org/presentationml/2006/main">
  <p:tag name="DVSHAPEID" val="gJGuSKvg4yWKobnXiBbUre"/>
</p:tagLst>
</file>

<file path=ppt/tags/tag6.xml><?xml version="1.0" encoding="utf-8"?>
<p:tagLst xmlns:a="http://schemas.openxmlformats.org/drawingml/2006/main" xmlns:r="http://schemas.openxmlformats.org/officeDocument/2006/relationships" xmlns:p="http://schemas.openxmlformats.org/presentationml/2006/main">
  <p:tag name="DVSECTIONID" val="uZWbRQliafBblCdTwIw4nU"/>
</p:tagLst>
</file>

<file path=ppt/tags/tag7.xml><?xml version="1.0" encoding="utf-8"?>
<p:tagLst xmlns:a="http://schemas.openxmlformats.org/drawingml/2006/main" xmlns:r="http://schemas.openxmlformats.org/officeDocument/2006/relationships" xmlns:p="http://schemas.openxmlformats.org/presentationml/2006/main">
  <p:tag name="DVSHAPEID" val="4e7xld1QJN8XbqkDD8ri3Y"/>
</p:tagLst>
</file>

<file path=ppt/tags/tag8.xml><?xml version="1.0" encoding="utf-8"?>
<p:tagLst xmlns:a="http://schemas.openxmlformats.org/drawingml/2006/main" xmlns:r="http://schemas.openxmlformats.org/officeDocument/2006/relationships" xmlns:p="http://schemas.openxmlformats.org/presentationml/2006/main">
  <p:tag name="DVSHAPEID" val="Br0XCFY3t8a5lZCC84BFUL"/>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12331</TotalTime>
  <Words>3381</Words>
  <Application>Microsoft Macintosh PowerPoint</Application>
  <PresentationFormat>On-screen Show (4:3)</PresentationFormat>
  <Paragraphs>419</Paragraphs>
  <Slides>37</Slides>
  <Notes>37</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1_Executive</vt:lpstr>
      <vt:lpstr>Tier 1 Response to Intervention for Behavior (RtI:B)     Addressing the Behavior of All Students  </vt:lpstr>
      <vt:lpstr>District RtI:B Mission Statement </vt:lpstr>
      <vt:lpstr>Response to Intervention for Behavior RtI:B Webinar Series</vt:lpstr>
      <vt:lpstr>RtI:B Tier 1 Ten Critical Elements</vt:lpstr>
      <vt:lpstr>Faculty Commitment</vt:lpstr>
      <vt:lpstr>Schools using RtI:B/PBIS August , 2014 </vt:lpstr>
      <vt:lpstr>Number of Schools Implementation RtI:B/PBIS (Tier I) by State        August, 2014</vt:lpstr>
      <vt:lpstr>Keys to Faculty Commitment</vt:lpstr>
      <vt:lpstr>Initial Buy-In</vt:lpstr>
      <vt:lpstr>Main Messages</vt:lpstr>
      <vt:lpstr>Experimental Research on Tier 1 RtI:B/ PBIS</vt:lpstr>
      <vt:lpstr>PowerPoint Presentation</vt:lpstr>
      <vt:lpstr>Time Cost of a Discipline Referral</vt:lpstr>
      <vt:lpstr>Time Regained with RtI:B/PBIS</vt:lpstr>
      <vt:lpstr>Strategies for Faculty Commitment</vt:lpstr>
      <vt:lpstr>Make it FUN!</vt:lpstr>
      <vt:lpstr>Teacher Tool Kit </vt:lpstr>
      <vt:lpstr>Survey Says… </vt:lpstr>
      <vt:lpstr>Sample Staff Survey Questions</vt:lpstr>
      <vt:lpstr>Staff Survey Feedback</vt:lpstr>
      <vt:lpstr>A Job Well Done!</vt:lpstr>
      <vt:lpstr>Data need not be a four-letter word</vt:lpstr>
      <vt:lpstr>Average Referrals Per Day Per Month</vt:lpstr>
      <vt:lpstr>Multi Year Office Referrals per Day Per Month</vt:lpstr>
      <vt:lpstr>BASIS 3.0</vt:lpstr>
      <vt:lpstr>PowerPoint Presentation</vt:lpstr>
      <vt:lpstr>How will you showcase results?</vt:lpstr>
      <vt:lpstr>Create a Communication System</vt:lpstr>
      <vt:lpstr>Communication and Feedback Loops</vt:lpstr>
      <vt:lpstr>How will you engage staff in the implementation of Tier 1 RtI:B? Please type your response in the chat box</vt:lpstr>
      <vt:lpstr>Change is Individual</vt:lpstr>
      <vt:lpstr>Implementation Stages</vt:lpstr>
      <vt:lpstr>Stages of Implementation</vt:lpstr>
      <vt:lpstr>Action Plan</vt:lpstr>
      <vt:lpstr>Upcoming Webinars</vt:lpstr>
      <vt:lpstr>Next Steps....</vt:lpstr>
      <vt:lpstr>Contact information</vt:lpstr>
    </vt:vector>
  </TitlesOfParts>
  <Company>Broward County Public Schools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CHAMPs Series:</dc:title>
  <dc:creator>SBBC Office</dc:creator>
  <cp:lastModifiedBy>LAN Administrator</cp:lastModifiedBy>
  <cp:revision>173</cp:revision>
  <cp:lastPrinted>2015-09-24T11:47:57Z</cp:lastPrinted>
  <dcterms:created xsi:type="dcterms:W3CDTF">2014-10-24T15:16:18Z</dcterms:created>
  <dcterms:modified xsi:type="dcterms:W3CDTF">2015-09-24T12:04:24Z</dcterms:modified>
</cp:coreProperties>
</file>