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8" r:id="rId1"/>
  </p:sldMasterIdLst>
  <p:notesMasterIdLst>
    <p:notesMasterId r:id="rId43"/>
  </p:notesMasterIdLst>
  <p:handoutMasterIdLst>
    <p:handoutMasterId r:id="rId44"/>
  </p:handoutMasterIdLst>
  <p:sldIdLst>
    <p:sldId id="271" r:id="rId2"/>
    <p:sldId id="272" r:id="rId3"/>
    <p:sldId id="305" r:id="rId4"/>
    <p:sldId id="438" r:id="rId5"/>
    <p:sldId id="440" r:id="rId6"/>
    <p:sldId id="442" r:id="rId7"/>
    <p:sldId id="443" r:id="rId8"/>
    <p:sldId id="444" r:id="rId9"/>
    <p:sldId id="418" r:id="rId10"/>
    <p:sldId id="486" r:id="rId11"/>
    <p:sldId id="487" r:id="rId12"/>
    <p:sldId id="419" r:id="rId13"/>
    <p:sldId id="501" r:id="rId14"/>
    <p:sldId id="488" r:id="rId15"/>
    <p:sldId id="519" r:id="rId16"/>
    <p:sldId id="521" r:id="rId17"/>
    <p:sldId id="522" r:id="rId18"/>
    <p:sldId id="523" r:id="rId19"/>
    <p:sldId id="492" r:id="rId20"/>
    <p:sldId id="494" r:id="rId21"/>
    <p:sldId id="495" r:id="rId22"/>
    <p:sldId id="496" r:id="rId23"/>
    <p:sldId id="493" r:id="rId24"/>
    <p:sldId id="520" r:id="rId25"/>
    <p:sldId id="456" r:id="rId26"/>
    <p:sldId id="420" r:id="rId27"/>
    <p:sldId id="449" r:id="rId28"/>
    <p:sldId id="451" r:id="rId29"/>
    <p:sldId id="499" r:id="rId30"/>
    <p:sldId id="347" r:id="rId31"/>
    <p:sldId id="505" r:id="rId32"/>
    <p:sldId id="423" r:id="rId33"/>
    <p:sldId id="509" r:id="rId34"/>
    <p:sldId id="349" r:id="rId35"/>
    <p:sldId id="350" r:id="rId36"/>
    <p:sldId id="517" r:id="rId37"/>
    <p:sldId id="514" r:id="rId38"/>
    <p:sldId id="480" r:id="rId39"/>
    <p:sldId id="352" r:id="rId40"/>
    <p:sldId id="446" r:id="rId41"/>
    <p:sldId id="304"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827" autoAdjust="0"/>
  </p:normalViewPr>
  <p:slideViewPr>
    <p:cSldViewPr snapToGrid="0" snapToObjects="1">
      <p:cViewPr>
        <p:scale>
          <a:sx n="76" d="100"/>
          <a:sy n="76" d="100"/>
        </p:scale>
        <p:origin x="-424" y="-80"/>
      </p:cViewPr>
      <p:guideLst>
        <p:guide orient="horz" pos="2160"/>
        <p:guide pos="2880"/>
      </p:guideLst>
    </p:cSldViewPr>
  </p:slideViewPr>
  <p:notesTextViewPr>
    <p:cViewPr>
      <p:scale>
        <a:sx n="100" d="100"/>
        <a:sy n="100" d="100"/>
      </p:scale>
      <p:origin x="0" y="0"/>
    </p:cViewPr>
  </p:notesTextViewPr>
  <p:sorterViewPr>
    <p:cViewPr>
      <p:scale>
        <a:sx n="89" d="100"/>
        <a:sy n="89" d="100"/>
      </p:scale>
      <p:origin x="0" y="2480"/>
    </p:cViewPr>
  </p:sorterViewPr>
  <p:gridSpacing cx="76200" cy="76200"/>
</p:viewPr>
</file>

<file path=ppt/_rels/presentation.xml.rels><?xml version="1.0" encoding="UTF-8" standalone="yes"?>
<Relationships xmlns="http://schemas.openxmlformats.org/package/2006/relationships"><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 Id="rId49"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notesMaster" Target="notesMasters/notesMaster1.xml"/><Relationship Id="rId44" Type="http://schemas.openxmlformats.org/officeDocument/2006/relationships/handoutMaster" Target="handoutMasters/handoutMaster1.xml"/><Relationship Id="rId45" Type="http://schemas.openxmlformats.org/officeDocument/2006/relationships/printerSettings" Target="printerSettings/printerSettings1.bin"/></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9C54DA-DE78-47AF-99C8-5B01FDB22E60}" type="doc">
      <dgm:prSet loTypeId="urn:microsoft.com/office/officeart/2008/layout/LinedList" loCatId="list" qsTypeId="urn:microsoft.com/office/officeart/2005/8/quickstyle/simple1" qsCatId="simple" csTypeId="urn:microsoft.com/office/officeart/2005/8/colors/accent2_3" csCatId="accent2" phldr="1"/>
      <dgm:spPr/>
      <dgm:t>
        <a:bodyPr/>
        <a:lstStyle/>
        <a:p>
          <a:endParaRPr lang="en-US"/>
        </a:p>
      </dgm:t>
    </dgm:pt>
    <dgm:pt modelId="{0C7D39FE-E068-4063-B2C1-6A58DD128C5F}">
      <dgm:prSet/>
      <dgm:spPr>
        <a:ln>
          <a:solidFill>
            <a:schemeClr val="tx1"/>
          </a:solidFill>
        </a:ln>
      </dgm:spPr>
      <dgm:t>
        <a:bodyPr/>
        <a:lstStyle/>
        <a:p>
          <a:pPr rtl="0"/>
          <a:r>
            <a:rPr lang="en-US" dirty="0" smtClean="0"/>
            <a:t>Videotape introductory events</a:t>
          </a:r>
          <a:endParaRPr lang="en-US" dirty="0"/>
        </a:p>
      </dgm:t>
    </dgm:pt>
    <dgm:pt modelId="{260D0F71-B48D-4A65-A607-20C409E20136}" type="parTrans" cxnId="{53E12177-3103-4ED4-9222-253913530EB3}">
      <dgm:prSet/>
      <dgm:spPr/>
      <dgm:t>
        <a:bodyPr/>
        <a:lstStyle/>
        <a:p>
          <a:endParaRPr lang="en-US"/>
        </a:p>
      </dgm:t>
    </dgm:pt>
    <dgm:pt modelId="{BFFFFED4-0928-4F47-A8C0-5480E6962C60}" type="sibTrans" cxnId="{53E12177-3103-4ED4-9222-253913530EB3}">
      <dgm:prSet/>
      <dgm:spPr/>
      <dgm:t>
        <a:bodyPr/>
        <a:lstStyle/>
        <a:p>
          <a:endParaRPr lang="en-US"/>
        </a:p>
      </dgm:t>
    </dgm:pt>
    <dgm:pt modelId="{ABB947B0-784B-42AB-88B8-7DF3CA13A522}">
      <dgm:prSet/>
      <dgm:spPr/>
      <dgm:t>
        <a:bodyPr/>
        <a:lstStyle/>
        <a:p>
          <a:pPr rtl="0"/>
          <a:r>
            <a:rPr lang="en-US" smtClean="0"/>
            <a:t>Morning announcements</a:t>
          </a:r>
          <a:endParaRPr lang="en-US"/>
        </a:p>
      </dgm:t>
    </dgm:pt>
    <dgm:pt modelId="{724E0899-CBA1-4D71-9EA2-4E671D52E38B}" type="parTrans" cxnId="{D62EA7E1-4AE6-446D-AEC0-035870AD27D2}">
      <dgm:prSet/>
      <dgm:spPr/>
      <dgm:t>
        <a:bodyPr/>
        <a:lstStyle/>
        <a:p>
          <a:endParaRPr lang="en-US"/>
        </a:p>
      </dgm:t>
    </dgm:pt>
    <dgm:pt modelId="{1C0F66C2-7785-4B0C-9898-7EE8BB5FB8A9}" type="sibTrans" cxnId="{D62EA7E1-4AE6-446D-AEC0-035870AD27D2}">
      <dgm:prSet/>
      <dgm:spPr/>
      <dgm:t>
        <a:bodyPr/>
        <a:lstStyle/>
        <a:p>
          <a:endParaRPr lang="en-US"/>
        </a:p>
      </dgm:t>
    </dgm:pt>
    <dgm:pt modelId="{CBADAF85-BE83-42A6-BC19-1E4F1626F23A}">
      <dgm:prSet/>
      <dgm:spPr/>
      <dgm:t>
        <a:bodyPr/>
        <a:lstStyle/>
        <a:p>
          <a:pPr rtl="0"/>
          <a:r>
            <a:rPr lang="en-US" dirty="0" smtClean="0"/>
            <a:t>Homeroom/calendar time</a:t>
          </a:r>
          <a:endParaRPr lang="en-US" dirty="0"/>
        </a:p>
      </dgm:t>
    </dgm:pt>
    <dgm:pt modelId="{F3EBA68F-D527-454A-8D7C-6320300572FD}" type="parTrans" cxnId="{84572BC8-BC8C-49C2-A613-11C5BA1EFB98}">
      <dgm:prSet/>
      <dgm:spPr/>
      <dgm:t>
        <a:bodyPr/>
        <a:lstStyle/>
        <a:p>
          <a:endParaRPr lang="en-US"/>
        </a:p>
      </dgm:t>
    </dgm:pt>
    <dgm:pt modelId="{AEE4FDFB-34E1-484F-94C7-C1F85756ED53}" type="sibTrans" cxnId="{84572BC8-BC8C-49C2-A613-11C5BA1EFB98}">
      <dgm:prSet/>
      <dgm:spPr/>
      <dgm:t>
        <a:bodyPr/>
        <a:lstStyle/>
        <a:p>
          <a:endParaRPr lang="en-US"/>
        </a:p>
      </dgm:t>
    </dgm:pt>
    <dgm:pt modelId="{33182ED2-9D77-44FA-B1B4-F50324537746}">
      <dgm:prSet/>
      <dgm:spPr/>
      <dgm:t>
        <a:bodyPr/>
        <a:lstStyle/>
        <a:p>
          <a:pPr rtl="0"/>
          <a:r>
            <a:rPr lang="en-US" dirty="0" smtClean="0"/>
            <a:t>‘Specials</a:t>
          </a:r>
          <a:r>
            <a:rPr lang="ja-JP" dirty="0" smtClean="0"/>
            <a:t>’</a:t>
          </a:r>
          <a:r>
            <a:rPr lang="en-US" dirty="0" smtClean="0"/>
            <a:t> area teachers deliver lessons</a:t>
          </a:r>
          <a:endParaRPr lang="en-US" dirty="0"/>
        </a:p>
      </dgm:t>
    </dgm:pt>
    <dgm:pt modelId="{8228B330-5DFD-4CEC-9A76-CC88F2918A8A}" type="parTrans" cxnId="{13730326-8ACB-4844-91EC-D4C44520DEE3}">
      <dgm:prSet/>
      <dgm:spPr/>
      <dgm:t>
        <a:bodyPr/>
        <a:lstStyle/>
        <a:p>
          <a:endParaRPr lang="en-US"/>
        </a:p>
      </dgm:t>
    </dgm:pt>
    <dgm:pt modelId="{74CEFC07-AD79-46B1-86DA-6BB537CC3BFD}" type="sibTrans" cxnId="{13730326-8ACB-4844-91EC-D4C44520DEE3}">
      <dgm:prSet/>
      <dgm:spPr/>
      <dgm:t>
        <a:bodyPr/>
        <a:lstStyle/>
        <a:p>
          <a:endParaRPr lang="en-US"/>
        </a:p>
      </dgm:t>
    </dgm:pt>
    <dgm:pt modelId="{F68FBEB3-06AD-4DF5-A959-39A1E30C2FD4}">
      <dgm:prSet/>
      <dgm:spPr/>
      <dgm:t>
        <a:bodyPr/>
        <a:lstStyle/>
        <a:p>
          <a:pPr rtl="0"/>
          <a:r>
            <a:rPr lang="en-US" dirty="0" smtClean="0"/>
            <a:t>Include a social skills class as an elective </a:t>
          </a:r>
          <a:endParaRPr lang="en-US" dirty="0"/>
        </a:p>
      </dgm:t>
    </dgm:pt>
    <dgm:pt modelId="{BC12CEF8-2E01-4361-A130-3AEDC2D14AC0}" type="parTrans" cxnId="{FD08BB2E-82F0-461B-BE96-45FA27190EF1}">
      <dgm:prSet/>
      <dgm:spPr/>
      <dgm:t>
        <a:bodyPr/>
        <a:lstStyle/>
        <a:p>
          <a:endParaRPr lang="en-US"/>
        </a:p>
      </dgm:t>
    </dgm:pt>
    <dgm:pt modelId="{D8966F6B-22F4-4CA2-BF0C-5E5295D591A9}" type="sibTrans" cxnId="{FD08BB2E-82F0-461B-BE96-45FA27190EF1}">
      <dgm:prSet/>
      <dgm:spPr/>
      <dgm:t>
        <a:bodyPr/>
        <a:lstStyle/>
        <a:p>
          <a:endParaRPr lang="en-US"/>
        </a:p>
      </dgm:t>
    </dgm:pt>
    <dgm:pt modelId="{9E0B9FBA-C663-4844-B5C1-CA91BD7DACB3}">
      <dgm:prSet/>
      <dgm:spPr/>
      <dgm:t>
        <a:bodyPr/>
        <a:lstStyle/>
        <a:p>
          <a:pPr rtl="0"/>
          <a:r>
            <a:rPr lang="en-US" dirty="0" smtClean="0"/>
            <a:t>Shave 1-2 minutes from each subject throughout day</a:t>
          </a:r>
          <a:endParaRPr lang="en-US" dirty="0"/>
        </a:p>
      </dgm:t>
    </dgm:pt>
    <dgm:pt modelId="{30414004-5847-427B-A10E-BF834887B7AB}" type="parTrans" cxnId="{F77943CB-2DBF-47B0-B59C-634917C555A2}">
      <dgm:prSet/>
      <dgm:spPr/>
      <dgm:t>
        <a:bodyPr/>
        <a:lstStyle/>
        <a:p>
          <a:endParaRPr lang="en-US"/>
        </a:p>
      </dgm:t>
    </dgm:pt>
    <dgm:pt modelId="{89C468DE-4C84-401B-B962-1FAF3026FD8D}" type="sibTrans" cxnId="{F77943CB-2DBF-47B0-B59C-634917C555A2}">
      <dgm:prSet/>
      <dgm:spPr/>
      <dgm:t>
        <a:bodyPr/>
        <a:lstStyle/>
        <a:p>
          <a:endParaRPr lang="en-US"/>
        </a:p>
      </dgm:t>
    </dgm:pt>
    <dgm:pt modelId="{0F8DC82C-FCE8-4CB9-9614-4CDDA860C542}">
      <dgm:prSet/>
      <dgm:spPr/>
      <dgm:t>
        <a:bodyPr/>
        <a:lstStyle/>
        <a:p>
          <a:pPr rtl="0"/>
          <a:r>
            <a:rPr lang="en-US" dirty="0" smtClean="0"/>
            <a:t>Utilize community resources to support lessons</a:t>
          </a:r>
          <a:endParaRPr lang="en-US" dirty="0"/>
        </a:p>
      </dgm:t>
    </dgm:pt>
    <dgm:pt modelId="{5BFE008D-9B5F-4CCD-90F4-DFDD4BCAC5FD}" type="parTrans" cxnId="{C7259AD9-2485-4ABF-A2B4-090DD7DE97C7}">
      <dgm:prSet/>
      <dgm:spPr/>
      <dgm:t>
        <a:bodyPr/>
        <a:lstStyle/>
        <a:p>
          <a:endParaRPr lang="en-US"/>
        </a:p>
      </dgm:t>
    </dgm:pt>
    <dgm:pt modelId="{A443C748-E55E-4C80-B29F-0AAB1DAAAAD8}" type="sibTrans" cxnId="{C7259AD9-2485-4ABF-A2B4-090DD7DE97C7}">
      <dgm:prSet/>
      <dgm:spPr/>
      <dgm:t>
        <a:bodyPr/>
        <a:lstStyle/>
        <a:p>
          <a:endParaRPr lang="en-US"/>
        </a:p>
      </dgm:t>
    </dgm:pt>
    <dgm:pt modelId="{F48CAB96-E61F-4B8F-8EA5-CC0A9255CA55}">
      <dgm:prSet/>
      <dgm:spPr/>
      <dgm:t>
        <a:bodyPr/>
        <a:lstStyle/>
        <a:p>
          <a:pPr rtl="0"/>
          <a:r>
            <a:rPr lang="en-US" dirty="0" smtClean="0"/>
            <a:t>Link with family and community events</a:t>
          </a:r>
          <a:endParaRPr lang="en-US" dirty="0"/>
        </a:p>
      </dgm:t>
    </dgm:pt>
    <dgm:pt modelId="{53582ABD-D676-455A-B16F-A53590034531}" type="parTrans" cxnId="{742BE8FB-DE59-4019-9940-B2F638842F8D}">
      <dgm:prSet/>
      <dgm:spPr/>
      <dgm:t>
        <a:bodyPr/>
        <a:lstStyle/>
        <a:p>
          <a:endParaRPr lang="en-US"/>
        </a:p>
      </dgm:t>
    </dgm:pt>
    <dgm:pt modelId="{E2039BEF-1E91-41F4-B05C-F6EFDF63C265}" type="sibTrans" cxnId="{742BE8FB-DE59-4019-9940-B2F638842F8D}">
      <dgm:prSet/>
      <dgm:spPr/>
      <dgm:t>
        <a:bodyPr/>
        <a:lstStyle/>
        <a:p>
          <a:endParaRPr lang="en-US"/>
        </a:p>
      </dgm:t>
    </dgm:pt>
    <dgm:pt modelId="{F8D59F83-4B54-4028-B21C-CF2A7602DF21}" type="pres">
      <dgm:prSet presAssocID="{E59C54DA-DE78-47AF-99C8-5B01FDB22E60}" presName="vert0" presStyleCnt="0">
        <dgm:presLayoutVars>
          <dgm:dir/>
          <dgm:animOne val="branch"/>
          <dgm:animLvl val="lvl"/>
        </dgm:presLayoutVars>
      </dgm:prSet>
      <dgm:spPr/>
      <dgm:t>
        <a:bodyPr/>
        <a:lstStyle/>
        <a:p>
          <a:endParaRPr lang="en-US"/>
        </a:p>
      </dgm:t>
    </dgm:pt>
    <dgm:pt modelId="{7774893C-5C63-46E5-8BAD-FFA95F1413EA}" type="pres">
      <dgm:prSet presAssocID="{0C7D39FE-E068-4063-B2C1-6A58DD128C5F}" presName="thickLine" presStyleLbl="alignNode1" presStyleIdx="0" presStyleCnt="8"/>
      <dgm:spPr/>
    </dgm:pt>
    <dgm:pt modelId="{906A95C6-6083-4024-A826-9116454ABE1A}" type="pres">
      <dgm:prSet presAssocID="{0C7D39FE-E068-4063-B2C1-6A58DD128C5F}" presName="horz1" presStyleCnt="0"/>
      <dgm:spPr/>
    </dgm:pt>
    <dgm:pt modelId="{BE6F35DF-B907-4561-983E-C6A0E8F7F995}" type="pres">
      <dgm:prSet presAssocID="{0C7D39FE-E068-4063-B2C1-6A58DD128C5F}" presName="tx1" presStyleLbl="revTx" presStyleIdx="0" presStyleCnt="8"/>
      <dgm:spPr/>
      <dgm:t>
        <a:bodyPr/>
        <a:lstStyle/>
        <a:p>
          <a:endParaRPr lang="en-US"/>
        </a:p>
      </dgm:t>
    </dgm:pt>
    <dgm:pt modelId="{623F6AE3-3262-4150-9ACF-093A438D2A1B}" type="pres">
      <dgm:prSet presAssocID="{0C7D39FE-E068-4063-B2C1-6A58DD128C5F}" presName="vert1" presStyleCnt="0"/>
      <dgm:spPr/>
    </dgm:pt>
    <dgm:pt modelId="{4D7C6DBB-2051-4A0A-8717-5D9D5B6CCCFA}" type="pres">
      <dgm:prSet presAssocID="{ABB947B0-784B-42AB-88B8-7DF3CA13A522}" presName="thickLine" presStyleLbl="alignNode1" presStyleIdx="1" presStyleCnt="8"/>
      <dgm:spPr/>
    </dgm:pt>
    <dgm:pt modelId="{4C61E4F2-0411-4AC6-A6D7-B4C381DF5F90}" type="pres">
      <dgm:prSet presAssocID="{ABB947B0-784B-42AB-88B8-7DF3CA13A522}" presName="horz1" presStyleCnt="0"/>
      <dgm:spPr/>
    </dgm:pt>
    <dgm:pt modelId="{A6B64D56-9DA1-43E4-AB33-8D427AEA8316}" type="pres">
      <dgm:prSet presAssocID="{ABB947B0-784B-42AB-88B8-7DF3CA13A522}" presName="tx1" presStyleLbl="revTx" presStyleIdx="1" presStyleCnt="8"/>
      <dgm:spPr/>
      <dgm:t>
        <a:bodyPr/>
        <a:lstStyle/>
        <a:p>
          <a:endParaRPr lang="en-US"/>
        </a:p>
      </dgm:t>
    </dgm:pt>
    <dgm:pt modelId="{0A1F59DE-874D-4F96-BEC9-76DA4077B70E}" type="pres">
      <dgm:prSet presAssocID="{ABB947B0-784B-42AB-88B8-7DF3CA13A522}" presName="vert1" presStyleCnt="0"/>
      <dgm:spPr/>
    </dgm:pt>
    <dgm:pt modelId="{8B458798-B700-428D-924C-14FB7688D1FC}" type="pres">
      <dgm:prSet presAssocID="{CBADAF85-BE83-42A6-BC19-1E4F1626F23A}" presName="thickLine" presStyleLbl="alignNode1" presStyleIdx="2" presStyleCnt="8"/>
      <dgm:spPr/>
    </dgm:pt>
    <dgm:pt modelId="{ED251AF1-925D-4931-B93C-E4E9F7181A92}" type="pres">
      <dgm:prSet presAssocID="{CBADAF85-BE83-42A6-BC19-1E4F1626F23A}" presName="horz1" presStyleCnt="0"/>
      <dgm:spPr/>
    </dgm:pt>
    <dgm:pt modelId="{6E63ADE6-A9D9-41EE-9E52-1AFEF89656BB}" type="pres">
      <dgm:prSet presAssocID="{CBADAF85-BE83-42A6-BC19-1E4F1626F23A}" presName="tx1" presStyleLbl="revTx" presStyleIdx="2" presStyleCnt="8"/>
      <dgm:spPr/>
      <dgm:t>
        <a:bodyPr/>
        <a:lstStyle/>
        <a:p>
          <a:endParaRPr lang="en-US"/>
        </a:p>
      </dgm:t>
    </dgm:pt>
    <dgm:pt modelId="{4FA98ECE-B3CA-4DC3-A3CC-C43102B0550D}" type="pres">
      <dgm:prSet presAssocID="{CBADAF85-BE83-42A6-BC19-1E4F1626F23A}" presName="vert1" presStyleCnt="0"/>
      <dgm:spPr/>
    </dgm:pt>
    <dgm:pt modelId="{BB21E07F-B014-4EE8-B9D7-1CB52707B8CB}" type="pres">
      <dgm:prSet presAssocID="{33182ED2-9D77-44FA-B1B4-F50324537746}" presName="thickLine" presStyleLbl="alignNode1" presStyleIdx="3" presStyleCnt="8"/>
      <dgm:spPr/>
    </dgm:pt>
    <dgm:pt modelId="{EB9C877D-3D0B-4A74-94ED-4EE9E48746A5}" type="pres">
      <dgm:prSet presAssocID="{33182ED2-9D77-44FA-B1B4-F50324537746}" presName="horz1" presStyleCnt="0"/>
      <dgm:spPr/>
    </dgm:pt>
    <dgm:pt modelId="{53F88071-A854-403C-BE66-6F6FDDEF6EE3}" type="pres">
      <dgm:prSet presAssocID="{33182ED2-9D77-44FA-B1B4-F50324537746}" presName="tx1" presStyleLbl="revTx" presStyleIdx="3" presStyleCnt="8"/>
      <dgm:spPr/>
      <dgm:t>
        <a:bodyPr/>
        <a:lstStyle/>
        <a:p>
          <a:endParaRPr lang="en-US"/>
        </a:p>
      </dgm:t>
    </dgm:pt>
    <dgm:pt modelId="{67EBF98A-99B9-41A7-BCF3-34A5C18CE103}" type="pres">
      <dgm:prSet presAssocID="{33182ED2-9D77-44FA-B1B4-F50324537746}" presName="vert1" presStyleCnt="0"/>
      <dgm:spPr/>
    </dgm:pt>
    <dgm:pt modelId="{C8A453B5-CE68-4B81-A292-B8AA3D26DFE4}" type="pres">
      <dgm:prSet presAssocID="{F68FBEB3-06AD-4DF5-A959-39A1E30C2FD4}" presName="thickLine" presStyleLbl="alignNode1" presStyleIdx="4" presStyleCnt="8"/>
      <dgm:spPr/>
    </dgm:pt>
    <dgm:pt modelId="{062E4D0E-BB6E-4614-8DFF-75C3815882BC}" type="pres">
      <dgm:prSet presAssocID="{F68FBEB3-06AD-4DF5-A959-39A1E30C2FD4}" presName="horz1" presStyleCnt="0"/>
      <dgm:spPr/>
    </dgm:pt>
    <dgm:pt modelId="{08AF3826-8273-4EF7-A28C-A1752C963E18}" type="pres">
      <dgm:prSet presAssocID="{F68FBEB3-06AD-4DF5-A959-39A1E30C2FD4}" presName="tx1" presStyleLbl="revTx" presStyleIdx="4" presStyleCnt="8"/>
      <dgm:spPr/>
      <dgm:t>
        <a:bodyPr/>
        <a:lstStyle/>
        <a:p>
          <a:endParaRPr lang="en-US"/>
        </a:p>
      </dgm:t>
    </dgm:pt>
    <dgm:pt modelId="{82CB7E19-5E79-4CE1-B75D-BC37B90A4128}" type="pres">
      <dgm:prSet presAssocID="{F68FBEB3-06AD-4DF5-A959-39A1E30C2FD4}" presName="vert1" presStyleCnt="0"/>
      <dgm:spPr/>
    </dgm:pt>
    <dgm:pt modelId="{BBFC824A-47DD-4F98-832E-4E7DF62770C1}" type="pres">
      <dgm:prSet presAssocID="{9E0B9FBA-C663-4844-B5C1-CA91BD7DACB3}" presName="thickLine" presStyleLbl="alignNode1" presStyleIdx="5" presStyleCnt="8"/>
      <dgm:spPr/>
    </dgm:pt>
    <dgm:pt modelId="{581BF811-B68A-4EF4-BC6D-ABEF9C7B6EB5}" type="pres">
      <dgm:prSet presAssocID="{9E0B9FBA-C663-4844-B5C1-CA91BD7DACB3}" presName="horz1" presStyleCnt="0"/>
      <dgm:spPr/>
    </dgm:pt>
    <dgm:pt modelId="{D1B6B891-70E1-48C8-8C90-301577DB9663}" type="pres">
      <dgm:prSet presAssocID="{9E0B9FBA-C663-4844-B5C1-CA91BD7DACB3}" presName="tx1" presStyleLbl="revTx" presStyleIdx="5" presStyleCnt="8"/>
      <dgm:spPr/>
      <dgm:t>
        <a:bodyPr/>
        <a:lstStyle/>
        <a:p>
          <a:endParaRPr lang="en-US"/>
        </a:p>
      </dgm:t>
    </dgm:pt>
    <dgm:pt modelId="{82EF0D56-C089-4478-9F11-83AB157AFE82}" type="pres">
      <dgm:prSet presAssocID="{9E0B9FBA-C663-4844-B5C1-CA91BD7DACB3}" presName="vert1" presStyleCnt="0"/>
      <dgm:spPr/>
    </dgm:pt>
    <dgm:pt modelId="{226DC3B1-9DE1-46E7-B618-01ED5BD4B18C}" type="pres">
      <dgm:prSet presAssocID="{0F8DC82C-FCE8-4CB9-9614-4CDDA860C542}" presName="thickLine" presStyleLbl="alignNode1" presStyleIdx="6" presStyleCnt="8"/>
      <dgm:spPr/>
    </dgm:pt>
    <dgm:pt modelId="{4FAF2476-BC5C-41F8-900E-1D8F6AC57AEC}" type="pres">
      <dgm:prSet presAssocID="{0F8DC82C-FCE8-4CB9-9614-4CDDA860C542}" presName="horz1" presStyleCnt="0"/>
      <dgm:spPr/>
    </dgm:pt>
    <dgm:pt modelId="{4F15DC8F-0F9D-46DF-A77D-85A10101A3F7}" type="pres">
      <dgm:prSet presAssocID="{0F8DC82C-FCE8-4CB9-9614-4CDDA860C542}" presName="tx1" presStyleLbl="revTx" presStyleIdx="6" presStyleCnt="8"/>
      <dgm:spPr/>
      <dgm:t>
        <a:bodyPr/>
        <a:lstStyle/>
        <a:p>
          <a:endParaRPr lang="en-US"/>
        </a:p>
      </dgm:t>
    </dgm:pt>
    <dgm:pt modelId="{4AC750E2-1C24-4629-8EA8-85B34DE7647B}" type="pres">
      <dgm:prSet presAssocID="{0F8DC82C-FCE8-4CB9-9614-4CDDA860C542}" presName="vert1" presStyleCnt="0"/>
      <dgm:spPr/>
    </dgm:pt>
    <dgm:pt modelId="{A15A590E-A39C-4941-959D-2B64219D84BF}" type="pres">
      <dgm:prSet presAssocID="{F48CAB96-E61F-4B8F-8EA5-CC0A9255CA55}" presName="thickLine" presStyleLbl="alignNode1" presStyleIdx="7" presStyleCnt="8"/>
      <dgm:spPr/>
    </dgm:pt>
    <dgm:pt modelId="{2B59ECDB-6AD7-40E0-AAA1-C9AC01E4E975}" type="pres">
      <dgm:prSet presAssocID="{F48CAB96-E61F-4B8F-8EA5-CC0A9255CA55}" presName="horz1" presStyleCnt="0"/>
      <dgm:spPr/>
    </dgm:pt>
    <dgm:pt modelId="{8092DCBA-1FF6-40A1-A3BB-94E1204A2747}" type="pres">
      <dgm:prSet presAssocID="{F48CAB96-E61F-4B8F-8EA5-CC0A9255CA55}" presName="tx1" presStyleLbl="revTx" presStyleIdx="7" presStyleCnt="8"/>
      <dgm:spPr/>
      <dgm:t>
        <a:bodyPr/>
        <a:lstStyle/>
        <a:p>
          <a:endParaRPr lang="en-US"/>
        </a:p>
      </dgm:t>
    </dgm:pt>
    <dgm:pt modelId="{C82FE947-DAB6-4C57-89FD-012608C3B8DD}" type="pres">
      <dgm:prSet presAssocID="{F48CAB96-E61F-4B8F-8EA5-CC0A9255CA55}" presName="vert1" presStyleCnt="0"/>
      <dgm:spPr/>
    </dgm:pt>
  </dgm:ptLst>
  <dgm:cxnLst>
    <dgm:cxn modelId="{275ED749-AA52-A34F-A15A-470BAE0168F6}" type="presOf" srcId="{33182ED2-9D77-44FA-B1B4-F50324537746}" destId="{53F88071-A854-403C-BE66-6F6FDDEF6EE3}" srcOrd="0" destOrd="0" presId="urn:microsoft.com/office/officeart/2008/layout/LinedList"/>
    <dgm:cxn modelId="{D62EA7E1-4AE6-446D-AEC0-035870AD27D2}" srcId="{E59C54DA-DE78-47AF-99C8-5B01FDB22E60}" destId="{ABB947B0-784B-42AB-88B8-7DF3CA13A522}" srcOrd="1" destOrd="0" parTransId="{724E0899-CBA1-4D71-9EA2-4E671D52E38B}" sibTransId="{1C0F66C2-7785-4B0C-9898-7EE8BB5FB8A9}"/>
    <dgm:cxn modelId="{4527073B-5A6D-1C40-81DF-BA37B4C911DF}" type="presOf" srcId="{F68FBEB3-06AD-4DF5-A959-39A1E30C2FD4}" destId="{08AF3826-8273-4EF7-A28C-A1752C963E18}" srcOrd="0" destOrd="0" presId="urn:microsoft.com/office/officeart/2008/layout/LinedList"/>
    <dgm:cxn modelId="{83A00A64-B866-4445-A0B0-8500575FE978}" type="presOf" srcId="{CBADAF85-BE83-42A6-BC19-1E4F1626F23A}" destId="{6E63ADE6-A9D9-41EE-9E52-1AFEF89656BB}" srcOrd="0" destOrd="0" presId="urn:microsoft.com/office/officeart/2008/layout/LinedList"/>
    <dgm:cxn modelId="{D2F17533-B10D-3542-8291-66A526AEE8DF}" type="presOf" srcId="{9E0B9FBA-C663-4844-B5C1-CA91BD7DACB3}" destId="{D1B6B891-70E1-48C8-8C90-301577DB9663}" srcOrd="0" destOrd="0" presId="urn:microsoft.com/office/officeart/2008/layout/LinedList"/>
    <dgm:cxn modelId="{F77943CB-2DBF-47B0-B59C-634917C555A2}" srcId="{E59C54DA-DE78-47AF-99C8-5B01FDB22E60}" destId="{9E0B9FBA-C663-4844-B5C1-CA91BD7DACB3}" srcOrd="5" destOrd="0" parTransId="{30414004-5847-427B-A10E-BF834887B7AB}" sibTransId="{89C468DE-4C84-401B-B962-1FAF3026FD8D}"/>
    <dgm:cxn modelId="{84572BC8-BC8C-49C2-A613-11C5BA1EFB98}" srcId="{E59C54DA-DE78-47AF-99C8-5B01FDB22E60}" destId="{CBADAF85-BE83-42A6-BC19-1E4F1626F23A}" srcOrd="2" destOrd="0" parTransId="{F3EBA68F-D527-454A-8D7C-6320300572FD}" sibTransId="{AEE4FDFB-34E1-484F-94C7-C1F85756ED53}"/>
    <dgm:cxn modelId="{1ABA8EA2-00B0-1C4D-A0CD-333EB3FAC681}" type="presOf" srcId="{F48CAB96-E61F-4B8F-8EA5-CC0A9255CA55}" destId="{8092DCBA-1FF6-40A1-A3BB-94E1204A2747}" srcOrd="0" destOrd="0" presId="urn:microsoft.com/office/officeart/2008/layout/LinedList"/>
    <dgm:cxn modelId="{843AB833-5FE1-C340-BEC9-D7E80D9246B8}" type="presOf" srcId="{E59C54DA-DE78-47AF-99C8-5B01FDB22E60}" destId="{F8D59F83-4B54-4028-B21C-CF2A7602DF21}" srcOrd="0" destOrd="0" presId="urn:microsoft.com/office/officeart/2008/layout/LinedList"/>
    <dgm:cxn modelId="{C7259AD9-2485-4ABF-A2B4-090DD7DE97C7}" srcId="{E59C54DA-DE78-47AF-99C8-5B01FDB22E60}" destId="{0F8DC82C-FCE8-4CB9-9614-4CDDA860C542}" srcOrd="6" destOrd="0" parTransId="{5BFE008D-9B5F-4CCD-90F4-DFDD4BCAC5FD}" sibTransId="{A443C748-E55E-4C80-B29F-0AAB1DAAAAD8}"/>
    <dgm:cxn modelId="{739390DE-238F-AF43-A818-2F0D1DE1C302}" type="presOf" srcId="{ABB947B0-784B-42AB-88B8-7DF3CA13A522}" destId="{A6B64D56-9DA1-43E4-AB33-8D427AEA8316}" srcOrd="0" destOrd="0" presId="urn:microsoft.com/office/officeart/2008/layout/LinedList"/>
    <dgm:cxn modelId="{742BE8FB-DE59-4019-9940-B2F638842F8D}" srcId="{E59C54DA-DE78-47AF-99C8-5B01FDB22E60}" destId="{F48CAB96-E61F-4B8F-8EA5-CC0A9255CA55}" srcOrd="7" destOrd="0" parTransId="{53582ABD-D676-455A-B16F-A53590034531}" sibTransId="{E2039BEF-1E91-41F4-B05C-F6EFDF63C265}"/>
    <dgm:cxn modelId="{DE9B4EB6-0802-0845-847C-4C8B7D8E2590}" type="presOf" srcId="{0F8DC82C-FCE8-4CB9-9614-4CDDA860C542}" destId="{4F15DC8F-0F9D-46DF-A77D-85A10101A3F7}" srcOrd="0" destOrd="0" presId="urn:microsoft.com/office/officeart/2008/layout/LinedList"/>
    <dgm:cxn modelId="{13730326-8ACB-4844-91EC-D4C44520DEE3}" srcId="{E59C54DA-DE78-47AF-99C8-5B01FDB22E60}" destId="{33182ED2-9D77-44FA-B1B4-F50324537746}" srcOrd="3" destOrd="0" parTransId="{8228B330-5DFD-4CEC-9A76-CC88F2918A8A}" sibTransId="{74CEFC07-AD79-46B1-86DA-6BB537CC3BFD}"/>
    <dgm:cxn modelId="{FD08BB2E-82F0-461B-BE96-45FA27190EF1}" srcId="{E59C54DA-DE78-47AF-99C8-5B01FDB22E60}" destId="{F68FBEB3-06AD-4DF5-A959-39A1E30C2FD4}" srcOrd="4" destOrd="0" parTransId="{BC12CEF8-2E01-4361-A130-3AEDC2D14AC0}" sibTransId="{D8966F6B-22F4-4CA2-BF0C-5E5295D591A9}"/>
    <dgm:cxn modelId="{388802E8-88AF-FF4C-8108-ABE773A5E3BE}" type="presOf" srcId="{0C7D39FE-E068-4063-B2C1-6A58DD128C5F}" destId="{BE6F35DF-B907-4561-983E-C6A0E8F7F995}" srcOrd="0" destOrd="0" presId="urn:microsoft.com/office/officeart/2008/layout/LinedList"/>
    <dgm:cxn modelId="{53E12177-3103-4ED4-9222-253913530EB3}" srcId="{E59C54DA-DE78-47AF-99C8-5B01FDB22E60}" destId="{0C7D39FE-E068-4063-B2C1-6A58DD128C5F}" srcOrd="0" destOrd="0" parTransId="{260D0F71-B48D-4A65-A607-20C409E20136}" sibTransId="{BFFFFED4-0928-4F47-A8C0-5480E6962C60}"/>
    <dgm:cxn modelId="{750E047E-E234-7040-BDBC-3241305790BF}" type="presParOf" srcId="{F8D59F83-4B54-4028-B21C-CF2A7602DF21}" destId="{7774893C-5C63-46E5-8BAD-FFA95F1413EA}" srcOrd="0" destOrd="0" presId="urn:microsoft.com/office/officeart/2008/layout/LinedList"/>
    <dgm:cxn modelId="{9F027CD9-C59A-2747-A384-ED8A2B486C5D}" type="presParOf" srcId="{F8D59F83-4B54-4028-B21C-CF2A7602DF21}" destId="{906A95C6-6083-4024-A826-9116454ABE1A}" srcOrd="1" destOrd="0" presId="urn:microsoft.com/office/officeart/2008/layout/LinedList"/>
    <dgm:cxn modelId="{EA29E38F-C8CA-2E4C-A739-78DE22D90AF3}" type="presParOf" srcId="{906A95C6-6083-4024-A826-9116454ABE1A}" destId="{BE6F35DF-B907-4561-983E-C6A0E8F7F995}" srcOrd="0" destOrd="0" presId="urn:microsoft.com/office/officeart/2008/layout/LinedList"/>
    <dgm:cxn modelId="{1C6DF1B5-E9D5-B545-83B0-94DD4EB2ED53}" type="presParOf" srcId="{906A95C6-6083-4024-A826-9116454ABE1A}" destId="{623F6AE3-3262-4150-9ACF-093A438D2A1B}" srcOrd="1" destOrd="0" presId="urn:microsoft.com/office/officeart/2008/layout/LinedList"/>
    <dgm:cxn modelId="{A61A602D-F323-6C4D-83F2-05D4561F592E}" type="presParOf" srcId="{F8D59F83-4B54-4028-B21C-CF2A7602DF21}" destId="{4D7C6DBB-2051-4A0A-8717-5D9D5B6CCCFA}" srcOrd="2" destOrd="0" presId="urn:microsoft.com/office/officeart/2008/layout/LinedList"/>
    <dgm:cxn modelId="{926C84C7-22CD-F548-A2E3-2CC2B106D6DB}" type="presParOf" srcId="{F8D59F83-4B54-4028-B21C-CF2A7602DF21}" destId="{4C61E4F2-0411-4AC6-A6D7-B4C381DF5F90}" srcOrd="3" destOrd="0" presId="urn:microsoft.com/office/officeart/2008/layout/LinedList"/>
    <dgm:cxn modelId="{7C85DAC9-4EEA-B640-8F6A-E422B8787130}" type="presParOf" srcId="{4C61E4F2-0411-4AC6-A6D7-B4C381DF5F90}" destId="{A6B64D56-9DA1-43E4-AB33-8D427AEA8316}" srcOrd="0" destOrd="0" presId="urn:microsoft.com/office/officeart/2008/layout/LinedList"/>
    <dgm:cxn modelId="{6A1415DB-134F-924D-893E-BFA7487DF097}" type="presParOf" srcId="{4C61E4F2-0411-4AC6-A6D7-B4C381DF5F90}" destId="{0A1F59DE-874D-4F96-BEC9-76DA4077B70E}" srcOrd="1" destOrd="0" presId="urn:microsoft.com/office/officeart/2008/layout/LinedList"/>
    <dgm:cxn modelId="{AE94DDB0-66C5-1D49-A79A-E50E234D3B09}" type="presParOf" srcId="{F8D59F83-4B54-4028-B21C-CF2A7602DF21}" destId="{8B458798-B700-428D-924C-14FB7688D1FC}" srcOrd="4" destOrd="0" presId="urn:microsoft.com/office/officeart/2008/layout/LinedList"/>
    <dgm:cxn modelId="{1E304719-9078-CF44-BB37-4BF10BB907B6}" type="presParOf" srcId="{F8D59F83-4B54-4028-B21C-CF2A7602DF21}" destId="{ED251AF1-925D-4931-B93C-E4E9F7181A92}" srcOrd="5" destOrd="0" presId="urn:microsoft.com/office/officeart/2008/layout/LinedList"/>
    <dgm:cxn modelId="{51BA905D-8873-FE4A-A9CF-58D4CD59DF24}" type="presParOf" srcId="{ED251AF1-925D-4931-B93C-E4E9F7181A92}" destId="{6E63ADE6-A9D9-41EE-9E52-1AFEF89656BB}" srcOrd="0" destOrd="0" presId="urn:microsoft.com/office/officeart/2008/layout/LinedList"/>
    <dgm:cxn modelId="{684C6D87-C524-A543-B80B-87FD09561C32}" type="presParOf" srcId="{ED251AF1-925D-4931-B93C-E4E9F7181A92}" destId="{4FA98ECE-B3CA-4DC3-A3CC-C43102B0550D}" srcOrd="1" destOrd="0" presId="urn:microsoft.com/office/officeart/2008/layout/LinedList"/>
    <dgm:cxn modelId="{E39746D0-C731-0D45-9A8F-C619E2E045DD}" type="presParOf" srcId="{F8D59F83-4B54-4028-B21C-CF2A7602DF21}" destId="{BB21E07F-B014-4EE8-B9D7-1CB52707B8CB}" srcOrd="6" destOrd="0" presId="urn:microsoft.com/office/officeart/2008/layout/LinedList"/>
    <dgm:cxn modelId="{E7EF2CC7-0E6B-6047-BF30-6226469E6D50}" type="presParOf" srcId="{F8D59F83-4B54-4028-B21C-CF2A7602DF21}" destId="{EB9C877D-3D0B-4A74-94ED-4EE9E48746A5}" srcOrd="7" destOrd="0" presId="urn:microsoft.com/office/officeart/2008/layout/LinedList"/>
    <dgm:cxn modelId="{89A652D9-4463-C448-A4AC-611D5A997F48}" type="presParOf" srcId="{EB9C877D-3D0B-4A74-94ED-4EE9E48746A5}" destId="{53F88071-A854-403C-BE66-6F6FDDEF6EE3}" srcOrd="0" destOrd="0" presId="urn:microsoft.com/office/officeart/2008/layout/LinedList"/>
    <dgm:cxn modelId="{A2D0E7EA-3A13-6444-BE6E-152680E5CBC2}" type="presParOf" srcId="{EB9C877D-3D0B-4A74-94ED-4EE9E48746A5}" destId="{67EBF98A-99B9-41A7-BCF3-34A5C18CE103}" srcOrd="1" destOrd="0" presId="urn:microsoft.com/office/officeart/2008/layout/LinedList"/>
    <dgm:cxn modelId="{5AAD2E62-B078-FD4D-9B87-8705EA99CF11}" type="presParOf" srcId="{F8D59F83-4B54-4028-B21C-CF2A7602DF21}" destId="{C8A453B5-CE68-4B81-A292-B8AA3D26DFE4}" srcOrd="8" destOrd="0" presId="urn:microsoft.com/office/officeart/2008/layout/LinedList"/>
    <dgm:cxn modelId="{A67C9F02-4D94-4241-9B9E-C638416479B2}" type="presParOf" srcId="{F8D59F83-4B54-4028-B21C-CF2A7602DF21}" destId="{062E4D0E-BB6E-4614-8DFF-75C3815882BC}" srcOrd="9" destOrd="0" presId="urn:microsoft.com/office/officeart/2008/layout/LinedList"/>
    <dgm:cxn modelId="{20EA8534-1354-6A4B-A0C2-5F823EAB3239}" type="presParOf" srcId="{062E4D0E-BB6E-4614-8DFF-75C3815882BC}" destId="{08AF3826-8273-4EF7-A28C-A1752C963E18}" srcOrd="0" destOrd="0" presId="urn:microsoft.com/office/officeart/2008/layout/LinedList"/>
    <dgm:cxn modelId="{A39CB1D1-1C4B-8E4A-9867-AE1B3DADB42A}" type="presParOf" srcId="{062E4D0E-BB6E-4614-8DFF-75C3815882BC}" destId="{82CB7E19-5E79-4CE1-B75D-BC37B90A4128}" srcOrd="1" destOrd="0" presId="urn:microsoft.com/office/officeart/2008/layout/LinedList"/>
    <dgm:cxn modelId="{739D220B-3453-5F45-A57E-418A10FBA664}" type="presParOf" srcId="{F8D59F83-4B54-4028-B21C-CF2A7602DF21}" destId="{BBFC824A-47DD-4F98-832E-4E7DF62770C1}" srcOrd="10" destOrd="0" presId="urn:microsoft.com/office/officeart/2008/layout/LinedList"/>
    <dgm:cxn modelId="{8E647310-44F8-3248-A6CB-32EF0B7F9E99}" type="presParOf" srcId="{F8D59F83-4B54-4028-B21C-CF2A7602DF21}" destId="{581BF811-B68A-4EF4-BC6D-ABEF9C7B6EB5}" srcOrd="11" destOrd="0" presId="urn:microsoft.com/office/officeart/2008/layout/LinedList"/>
    <dgm:cxn modelId="{EEE0F003-6AA8-D746-8703-E48640254AB7}" type="presParOf" srcId="{581BF811-B68A-4EF4-BC6D-ABEF9C7B6EB5}" destId="{D1B6B891-70E1-48C8-8C90-301577DB9663}" srcOrd="0" destOrd="0" presId="urn:microsoft.com/office/officeart/2008/layout/LinedList"/>
    <dgm:cxn modelId="{3906B1BB-22E2-E744-8654-5F154528CF5B}" type="presParOf" srcId="{581BF811-B68A-4EF4-BC6D-ABEF9C7B6EB5}" destId="{82EF0D56-C089-4478-9F11-83AB157AFE82}" srcOrd="1" destOrd="0" presId="urn:microsoft.com/office/officeart/2008/layout/LinedList"/>
    <dgm:cxn modelId="{67033630-C9AF-3445-A0D0-E3D2E7F21C0A}" type="presParOf" srcId="{F8D59F83-4B54-4028-B21C-CF2A7602DF21}" destId="{226DC3B1-9DE1-46E7-B618-01ED5BD4B18C}" srcOrd="12" destOrd="0" presId="urn:microsoft.com/office/officeart/2008/layout/LinedList"/>
    <dgm:cxn modelId="{0B037056-279C-C242-B34D-4BF9638753AB}" type="presParOf" srcId="{F8D59F83-4B54-4028-B21C-CF2A7602DF21}" destId="{4FAF2476-BC5C-41F8-900E-1D8F6AC57AEC}" srcOrd="13" destOrd="0" presId="urn:microsoft.com/office/officeart/2008/layout/LinedList"/>
    <dgm:cxn modelId="{F3157908-B5D5-D746-A59D-939A317C207B}" type="presParOf" srcId="{4FAF2476-BC5C-41F8-900E-1D8F6AC57AEC}" destId="{4F15DC8F-0F9D-46DF-A77D-85A10101A3F7}" srcOrd="0" destOrd="0" presId="urn:microsoft.com/office/officeart/2008/layout/LinedList"/>
    <dgm:cxn modelId="{867CEC0D-5A31-1A47-82D5-E8E2B376366F}" type="presParOf" srcId="{4FAF2476-BC5C-41F8-900E-1D8F6AC57AEC}" destId="{4AC750E2-1C24-4629-8EA8-85B34DE7647B}" srcOrd="1" destOrd="0" presId="urn:microsoft.com/office/officeart/2008/layout/LinedList"/>
    <dgm:cxn modelId="{817BE4B7-E7F9-F54F-890C-586CB0A750F8}" type="presParOf" srcId="{F8D59F83-4B54-4028-B21C-CF2A7602DF21}" destId="{A15A590E-A39C-4941-959D-2B64219D84BF}" srcOrd="14" destOrd="0" presId="urn:microsoft.com/office/officeart/2008/layout/LinedList"/>
    <dgm:cxn modelId="{3360A802-C794-EF43-9063-54F451013EC2}" type="presParOf" srcId="{F8D59F83-4B54-4028-B21C-CF2A7602DF21}" destId="{2B59ECDB-6AD7-40E0-AAA1-C9AC01E4E975}" srcOrd="15" destOrd="0" presId="urn:microsoft.com/office/officeart/2008/layout/LinedList"/>
    <dgm:cxn modelId="{827E65D2-5DF2-7F44-97EB-7654825703AC}" type="presParOf" srcId="{2B59ECDB-6AD7-40E0-AAA1-C9AC01E4E975}" destId="{8092DCBA-1FF6-40A1-A3BB-94E1204A2747}" srcOrd="0" destOrd="0" presId="urn:microsoft.com/office/officeart/2008/layout/LinedList"/>
    <dgm:cxn modelId="{F0B7134A-3554-274C-85FA-BF081EF32358}" type="presParOf" srcId="{2B59ECDB-6AD7-40E0-AAA1-C9AC01E4E975}" destId="{C82FE947-DAB6-4C57-89FD-012608C3B8DD}" srcOrd="1" destOrd="0" presId="urn:microsoft.com/office/officeart/2008/layout/LinedList"/>
  </dgm:cxnLst>
  <dgm:bg>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latin typeface="Calibri"/>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C8392DD-BC40-7C46-8833-0E7783286C9B}" type="datetimeFigureOut">
              <a:rPr lang="en-US" smtClean="0">
                <a:latin typeface="Calibri"/>
              </a:rPr>
              <a:t>4/8/16</a:t>
            </a:fld>
            <a:endParaRPr lang="en-US" dirty="0">
              <a:latin typeface="Calibri"/>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latin typeface="Calibri"/>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8ECEDD8-5974-FF41-975C-1FDCA2F260FC}" type="slidenum">
              <a:rPr lang="en-US" smtClean="0">
                <a:latin typeface="Calibri"/>
              </a:rPr>
              <a:t>‹#›</a:t>
            </a:fld>
            <a:endParaRPr lang="en-US" dirty="0">
              <a:latin typeface="Calibri"/>
            </a:endParaRPr>
          </a:p>
        </p:txBody>
      </p:sp>
    </p:spTree>
    <p:extLst>
      <p:ext uri="{BB962C8B-B14F-4D97-AF65-F5344CB8AC3E}">
        <p14:creationId xmlns:p14="http://schemas.microsoft.com/office/powerpoint/2010/main" val="4759854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Calibri"/>
              </a:defRPr>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Calibri"/>
              </a:defRPr>
            </a:lvl1pPr>
          </a:lstStyle>
          <a:p>
            <a:fld id="{5F76C0DF-816D-A846-8E82-EAE1DACD0010}" type="datetimeFigureOut">
              <a:rPr lang="en-US" smtClean="0"/>
              <a:pPr/>
              <a:t>4/8/16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Calibri"/>
              </a:defRPr>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Calibri"/>
              </a:defRPr>
            </a:lvl1pPr>
          </a:lstStyle>
          <a:p>
            <a:fld id="{C21F0334-8EF9-5749-B5C8-989C236FA2B6}" type="slidenum">
              <a:rPr lang="en-US" smtClean="0"/>
              <a:pPr/>
              <a:t>‹#›</a:t>
            </a:fld>
            <a:endParaRPr lang="en-US" dirty="0"/>
          </a:p>
        </p:txBody>
      </p:sp>
    </p:spTree>
    <p:extLst>
      <p:ext uri="{BB962C8B-B14F-4D97-AF65-F5344CB8AC3E}">
        <p14:creationId xmlns:p14="http://schemas.microsoft.com/office/powerpoint/2010/main" val="199208137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Calibri"/>
        <a:ea typeface="+mn-ea"/>
        <a:cs typeface="+mn-cs"/>
      </a:defRPr>
    </a:lvl1pPr>
    <a:lvl2pPr marL="457200" algn="l" defTabSz="457200" rtl="0" eaLnBrk="1" latinLnBrk="0" hangingPunct="1">
      <a:defRPr sz="1200" kern="1200">
        <a:solidFill>
          <a:schemeClr val="tx1"/>
        </a:solidFill>
        <a:latin typeface="Calibri"/>
        <a:ea typeface="+mn-ea"/>
        <a:cs typeface="+mn-cs"/>
      </a:defRPr>
    </a:lvl2pPr>
    <a:lvl3pPr marL="914400" algn="l" defTabSz="457200" rtl="0" eaLnBrk="1" latinLnBrk="0" hangingPunct="1">
      <a:defRPr sz="1200" kern="1200">
        <a:solidFill>
          <a:schemeClr val="tx1"/>
        </a:solidFill>
        <a:latin typeface="Calibri"/>
        <a:ea typeface="+mn-ea"/>
        <a:cs typeface="+mn-cs"/>
      </a:defRPr>
    </a:lvl3pPr>
    <a:lvl4pPr marL="1371600" algn="l" defTabSz="457200" rtl="0" eaLnBrk="1" latinLnBrk="0" hangingPunct="1">
      <a:defRPr sz="1200" kern="1200">
        <a:solidFill>
          <a:schemeClr val="tx1"/>
        </a:solidFill>
        <a:latin typeface="Calibri"/>
        <a:ea typeface="+mn-ea"/>
        <a:cs typeface="+mn-cs"/>
      </a:defRPr>
    </a:lvl4pPr>
    <a:lvl5pPr marL="1828800" algn="l" defTabSz="457200" rtl="0" eaLnBrk="1" latinLnBrk="0" hangingPunct="1">
      <a:defRPr sz="1200" kern="1200">
        <a:solidFill>
          <a:schemeClr val="tx1"/>
        </a:solidFill>
        <a:latin typeface="Calibri"/>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 Id="rId3" Type="http://schemas.openxmlformats.org/officeDocument/2006/relationships/hyperlink" Target="http://mtss.pds-hrd.wikispaces.net/" TargetMode="Externa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457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r>
              <a:rPr lang="en-US" dirty="0" smtClean="0">
                <a:ea typeface="MS PGothic" charset="0"/>
              </a:rPr>
              <a:t>Hello</a:t>
            </a:r>
            <a:r>
              <a:rPr lang="en-US" baseline="0" dirty="0" smtClean="0">
                <a:ea typeface="MS PGothic" charset="0"/>
              </a:rPr>
              <a:t> and thank you for joining us today. You have logged onto the webinar Tier 1 Response to Intervention for Behavior, or commonly known as </a:t>
            </a:r>
            <a:r>
              <a:rPr lang="en-US" baseline="0" dirty="0" err="1" smtClean="0">
                <a:ea typeface="MS PGothic" charset="0"/>
              </a:rPr>
              <a:t>RtI:BTier</a:t>
            </a:r>
            <a:r>
              <a:rPr lang="en-US" baseline="0" dirty="0" smtClean="0">
                <a:ea typeface="MS PGothic" charset="0"/>
              </a:rPr>
              <a:t> 1 </a:t>
            </a:r>
            <a:r>
              <a:rPr lang="en-US" baseline="0" dirty="0" err="1" smtClean="0">
                <a:ea typeface="MS PGothic" charset="0"/>
              </a:rPr>
              <a:t>RtI:B</a:t>
            </a:r>
            <a:r>
              <a:rPr lang="en-US" baseline="0" dirty="0" smtClean="0">
                <a:ea typeface="MS PGothic" charset="0"/>
              </a:rPr>
              <a:t> focuses on addressing the behavior needs of ALL students. </a:t>
            </a:r>
          </a:p>
          <a:p>
            <a:pPr marL="0" marR="0" indent="0" algn="l" defTabSz="457200" rtl="0" eaLnBrk="1" fontAlgn="auto" latinLnBrk="0" hangingPunct="1">
              <a:lnSpc>
                <a:spcPct val="100000"/>
              </a:lnSpc>
              <a:spcBef>
                <a:spcPct val="0"/>
              </a:spcBef>
              <a:spcAft>
                <a:spcPts val="0"/>
              </a:spcAft>
              <a:buClrTx/>
              <a:buSzTx/>
              <a:buFontTx/>
              <a:buNone/>
              <a:tabLst/>
              <a:defRPr/>
            </a:pPr>
            <a:r>
              <a:rPr lang="en-US" altLang="en-US" baseline="0" dirty="0" smtClean="0"/>
              <a:t>I am </a:t>
            </a:r>
            <a:r>
              <a:rPr lang="en-US" altLang="en-US" baseline="0" dirty="0" err="1" smtClean="0"/>
              <a:t>Georeane</a:t>
            </a:r>
            <a:r>
              <a:rPr lang="en-US" altLang="en-US" baseline="0" dirty="0" smtClean="0"/>
              <a:t> </a:t>
            </a:r>
            <a:r>
              <a:rPr lang="en-US" altLang="en-US" baseline="0" dirty="0" err="1" smtClean="0"/>
              <a:t>Nigro</a:t>
            </a:r>
            <a:r>
              <a:rPr lang="en-US" altLang="en-US" baseline="0" dirty="0" smtClean="0"/>
              <a:t>, one of the instructional  facilitators with the Department of Diversity, Prevention and Intervention. </a:t>
            </a:r>
          </a:p>
          <a:p>
            <a:pPr eaLnBrk="1" hangingPunct="1">
              <a:spcBef>
                <a:spcPct val="0"/>
              </a:spcBef>
            </a:pPr>
            <a:r>
              <a:rPr lang="en-US" baseline="0" dirty="0" smtClean="0">
                <a:ea typeface="MS PGothic" charset="0"/>
              </a:rPr>
              <a:t> I am joined today by Tyyne Hogan, District Coordinator of RtI for Behavior and </a:t>
            </a:r>
            <a:r>
              <a:rPr lang="en-US" baseline="0" dirty="0" err="1" smtClean="0">
                <a:ea typeface="MS PGothic" charset="0"/>
              </a:rPr>
              <a:t>Micque</a:t>
            </a:r>
            <a:r>
              <a:rPr lang="en-US" baseline="0" dirty="0" smtClean="0">
                <a:ea typeface="MS PGothic" charset="0"/>
              </a:rPr>
              <a:t> Feldman, instructional facilitator.</a:t>
            </a:r>
          </a:p>
          <a:p>
            <a:pPr eaLnBrk="1" hangingPunct="1">
              <a:spcBef>
                <a:spcPct val="0"/>
              </a:spcBef>
            </a:pPr>
            <a:endParaRPr lang="en-US" baseline="0" dirty="0" smtClean="0">
              <a:ea typeface="MS PGothic" charset="0"/>
            </a:endParaRPr>
          </a:p>
          <a:p>
            <a:pPr eaLnBrk="1" hangingPunct="1">
              <a:spcBef>
                <a:spcPct val="0"/>
              </a:spcBef>
            </a:pPr>
            <a:endParaRPr lang="en-US" baseline="0" dirty="0" smtClean="0">
              <a:ea typeface="MS PGothic" charset="0"/>
            </a:endParaRPr>
          </a:p>
          <a:p>
            <a:pPr eaLnBrk="1" hangingPunct="1">
              <a:spcBef>
                <a:spcPct val="0"/>
              </a:spcBef>
            </a:pPr>
            <a:r>
              <a:rPr lang="en-US" baseline="0" dirty="0" smtClean="0">
                <a:ea typeface="MS PGothic" charset="0"/>
              </a:rPr>
              <a:t>If you have any questions throughout today’s webinar, please type them into the chat box and we will have a question and answer sessions at the end. </a:t>
            </a:r>
            <a:endParaRPr lang="en-US" dirty="0">
              <a:ea typeface="MS PGothic" charset="0"/>
            </a:endParaRPr>
          </a:p>
        </p:txBody>
      </p:sp>
    </p:spTree>
    <p:extLst>
      <p:ext uri="{BB962C8B-B14F-4D97-AF65-F5344CB8AC3E}">
        <p14:creationId xmlns:p14="http://schemas.microsoft.com/office/powerpoint/2010/main" val="1595523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20000"/>
              </a:lnSpc>
              <a:spcBef>
                <a:spcPts val="0"/>
              </a:spcBef>
              <a:buNone/>
              <a:defRPr/>
            </a:pPr>
            <a:r>
              <a:rPr lang="en-US" dirty="0" smtClean="0"/>
              <a:t>This</a:t>
            </a:r>
            <a:r>
              <a:rPr lang="en-US" baseline="0" dirty="0" smtClean="0"/>
              <a:t> District's Mission for </a:t>
            </a:r>
            <a:r>
              <a:rPr lang="en-US" baseline="0" dirty="0" err="1" smtClean="0"/>
              <a:t>RtI:B</a:t>
            </a:r>
            <a:r>
              <a:rPr lang="en-US" baseline="0" dirty="0" smtClean="0"/>
              <a:t> is to </a:t>
            </a:r>
            <a:r>
              <a:rPr lang="en-US" dirty="0" smtClean="0">
                <a:ea typeface="ＭＳ Ｐゴシック" charset="0"/>
                <a:cs typeface="Calibri"/>
              </a:rPr>
              <a:t>assist</a:t>
            </a:r>
            <a:r>
              <a:rPr lang="en-US" baseline="0" dirty="0" smtClean="0">
                <a:ea typeface="ＭＳ Ｐゴシック" charset="0"/>
                <a:cs typeface="Calibri"/>
              </a:rPr>
              <a:t> school</a:t>
            </a:r>
            <a:r>
              <a:rPr lang="en-US" dirty="0" smtClean="0">
                <a:ea typeface="ＭＳ Ｐゴシック" charset="0"/>
                <a:cs typeface="Calibri"/>
              </a:rPr>
              <a:t> teams in developing new, positively-oriented strategies that are grounded in research that provide </a:t>
            </a:r>
          </a:p>
          <a:p>
            <a:pPr marL="0" indent="0" algn="just">
              <a:lnSpc>
                <a:spcPct val="120000"/>
              </a:lnSpc>
              <a:spcBef>
                <a:spcPts val="0"/>
              </a:spcBef>
              <a:buNone/>
              <a:defRPr/>
            </a:pPr>
            <a:r>
              <a:rPr lang="en-US" dirty="0" smtClean="0">
                <a:ea typeface="ＭＳ Ｐゴシック" charset="0"/>
                <a:cs typeface="Calibri"/>
              </a:rPr>
              <a:t>support for at-risk students while helping ALL students become more successful learners and leaders. The District,</a:t>
            </a:r>
            <a:r>
              <a:rPr lang="en-US" baseline="0" dirty="0" smtClean="0">
                <a:ea typeface="ＭＳ Ｐゴシック" charset="0"/>
                <a:cs typeface="Calibri"/>
              </a:rPr>
              <a:t> along with the State of Florida’s Positive Behavior Intervention and Support or PBIS Project provides training to schools in Broward County with developing a Tier 1 Behavior Curriculum for all the students and staff at your school.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a:t>
            </a:fld>
            <a:endParaRPr lang="en-US"/>
          </a:p>
        </p:txBody>
      </p:sp>
    </p:spTree>
    <p:extLst>
      <p:ext uri="{BB962C8B-B14F-4D97-AF65-F5344CB8AC3E}">
        <p14:creationId xmlns:p14="http://schemas.microsoft.com/office/powerpoint/2010/main" val="1602531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461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Today’s presentation will focus on </a:t>
            </a:r>
            <a:r>
              <a:rPr lang="en-US" altLang="en-US" baseline="0" dirty="0" smtClean="0"/>
              <a:t>Developing a System for Teaching Appropriate Behavior.  With SPBPs due right around the corner, I hope you will find the information in today’s webinar valid and informative and you come away with some concrete plans that you can begin to put into place.  </a:t>
            </a:r>
          </a:p>
          <a:p>
            <a:pPr eaLnBrk="1" hangingPunct="1">
              <a:spcBef>
                <a:spcPct val="0"/>
              </a:spcBef>
            </a:pPr>
            <a:r>
              <a:rPr lang="en-US" altLang="en-US" baseline="0" dirty="0" smtClean="0"/>
              <a:t>Our purpose today is to:</a:t>
            </a:r>
          </a:p>
          <a:p>
            <a:pPr eaLnBrk="1" hangingPunct="1">
              <a:spcBef>
                <a:spcPct val="0"/>
              </a:spcBef>
            </a:pPr>
            <a:endParaRPr lang="en-US" altLang="en-US" baseline="0" dirty="0" smtClean="0"/>
          </a:p>
          <a:p>
            <a:pPr marL="0" indent="0" eaLnBrk="1" hangingPunct="1">
              <a:spcBef>
                <a:spcPct val="0"/>
              </a:spcBef>
              <a:buNone/>
            </a:pPr>
            <a:r>
              <a:rPr lang="en-US" altLang="en-US" baseline="0" dirty="0" smtClean="0"/>
              <a:t>First, help you understand the rationale and guidelines for teaching behavior and .</a:t>
            </a:r>
          </a:p>
          <a:p>
            <a:pPr marL="0" indent="0" eaLnBrk="1" hangingPunct="1">
              <a:spcBef>
                <a:spcPct val="0"/>
              </a:spcBef>
              <a:buNone/>
            </a:pPr>
            <a:r>
              <a:rPr lang="en-US" altLang="en-US" baseline="0" dirty="0" smtClean="0"/>
              <a:t>SECOND,   Start outlining a plan for teaching core behavior curriculum.  </a:t>
            </a:r>
          </a:p>
          <a:p>
            <a:pPr marL="0" indent="0" eaLnBrk="1" hangingPunct="1">
              <a:spcBef>
                <a:spcPct val="0"/>
              </a:spcBef>
              <a:buNone/>
            </a:pPr>
            <a:endParaRPr lang="en-US" altLang="en-US" baseline="0" dirty="0" smtClean="0"/>
          </a:p>
          <a:p>
            <a:pPr marL="0" indent="0" eaLnBrk="1" hangingPunct="1">
              <a:spcBef>
                <a:spcPct val="0"/>
              </a:spcBef>
              <a:buNone/>
            </a:pPr>
            <a:r>
              <a:rPr lang="en-US" altLang="en-US" baseline="0" dirty="0" smtClean="0"/>
              <a:t>With SPBPs due right around the corner, the information presented in this webinar will hopefully help you in _________.</a:t>
            </a:r>
          </a:p>
          <a:p>
            <a:pPr marL="0" indent="0" eaLnBrk="1" hangingPunct="1">
              <a:spcBef>
                <a:spcPct val="0"/>
              </a:spcBef>
              <a:buNone/>
            </a:pPr>
            <a:endParaRPr lang="en-US" altLang="en-US" baseline="0" dirty="0" smtClean="0"/>
          </a:p>
          <a:p>
            <a:pPr marL="0" indent="0" eaLnBrk="1" hangingPunct="1">
              <a:spcBef>
                <a:spcPct val="0"/>
              </a:spcBef>
              <a:buNone/>
            </a:pPr>
            <a:r>
              <a:rPr lang="en-US" altLang="en-US" baseline="0" dirty="0" smtClean="0"/>
              <a:t>Before we start with the presentation, I want to get acquainted with each of you and your backgrounds and to ask a few initial questions. </a:t>
            </a:r>
            <a:endParaRPr lang="en-US" altLang="en-US" dirty="0" smtClean="0"/>
          </a:p>
        </p:txBody>
      </p:sp>
    </p:spTree>
    <p:extLst>
      <p:ext uri="{BB962C8B-B14F-4D97-AF65-F5344CB8AC3E}">
        <p14:creationId xmlns:p14="http://schemas.microsoft.com/office/powerpoint/2010/main" val="3662761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a:t>
            </a:r>
            <a:r>
              <a:rPr lang="en-US" baseline="0" dirty="0" smtClean="0"/>
              <a:t> are 10 critical components of RtI:B. Our present SPBP already covers some of these components and it will expand over the next 3 years to include all of the Critical Elements.</a:t>
            </a:r>
          </a:p>
          <a:p>
            <a:r>
              <a:rPr lang="en-US" baseline="0" dirty="0" smtClean="0"/>
              <a:t>Currently, our SPBP defines a functioning RtI:B or Discipline Team and specifies required members. </a:t>
            </a:r>
          </a:p>
          <a:p>
            <a:r>
              <a:rPr lang="en-US" baseline="0" dirty="0" smtClean="0"/>
              <a:t>The SPBP focuses on developing School-wide Expectations and Rules and the creation of concrete lesson plans for teachers. **Today we will focus on elements 3 and 4.  In (month) Valerie Blackwell’s webinar focused on Expectations and rules, today I will expand on that to include lesson plans for teaching those expectations and rules. ***</a:t>
            </a:r>
          </a:p>
          <a:p>
            <a:r>
              <a:rPr lang="en-US" baseline="0" dirty="0" smtClean="0"/>
              <a:t>We continue to look at progress monitoring and evaluation of the plan</a:t>
            </a:r>
          </a:p>
          <a:p>
            <a:endParaRPr lang="en-US" baseline="0" dirty="0" smtClean="0"/>
          </a:p>
          <a:p>
            <a:r>
              <a:rPr lang="en-US" baseline="0" dirty="0" smtClean="0"/>
              <a:t>This year we are adding components of  “effective faculty buy in” and  “Discipline Processes”.</a:t>
            </a:r>
          </a:p>
          <a:p>
            <a:r>
              <a:rPr lang="en-US" baseline="0" dirty="0" smtClean="0"/>
              <a:t>Our new Behavior Dashboard in BASIS 3.0 is up and running and this will be where we get all of our behavior data from</a:t>
            </a:r>
          </a:p>
          <a:p>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Next year, we will expand Discipline, add  Reward Procedures, and operationalize Implementation Planning. </a:t>
            </a:r>
          </a:p>
          <a:p>
            <a:endParaRPr lang="en-US" baseline="0" dirty="0" smtClean="0"/>
          </a:p>
          <a:p>
            <a:r>
              <a:rPr lang="en-US" baseline="0" dirty="0" smtClean="0"/>
              <a:t>Of course, all of this occurs concurrently with the implementation of a strong Tier 1 Classroom management system.</a:t>
            </a:r>
          </a:p>
        </p:txBody>
      </p:sp>
      <p:sp>
        <p:nvSpPr>
          <p:cNvPr id="4" name="Slide Number Placeholder 3"/>
          <p:cNvSpPr>
            <a:spLocks noGrp="1"/>
          </p:cNvSpPr>
          <p:nvPr>
            <p:ph type="sldNum" sz="quarter" idx="10"/>
          </p:nvPr>
        </p:nvSpPr>
        <p:spPr/>
        <p:txBody>
          <a:bodyPr/>
          <a:lstStyle/>
          <a:p>
            <a:fld id="{8851FCE1-10CF-F149-B5F8-110BACDBEE1D}" type="slidenum">
              <a:rPr lang="en-US" smtClean="0"/>
              <a:t>4</a:t>
            </a:fld>
            <a:endParaRPr lang="en-US"/>
          </a:p>
        </p:txBody>
      </p:sp>
    </p:spTree>
    <p:extLst>
      <p:ext uri="{BB962C8B-B14F-4D97-AF65-F5344CB8AC3E}">
        <p14:creationId xmlns:p14="http://schemas.microsoft.com/office/powerpoint/2010/main" val="66303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EE837088-15D4-084F-9715-FD3905B945B1}" type="slidenum">
              <a:rPr lang="en-US">
                <a:solidFill>
                  <a:srgbClr val="8CC63F"/>
                </a:solidFill>
                <a:latin typeface="Calibri"/>
                <a:cs typeface="ＭＳ Ｐゴシック" charset="0"/>
              </a:rPr>
              <a:pPr/>
              <a:t>5</a:t>
            </a:fld>
            <a:endParaRPr lang="en-US" dirty="0">
              <a:solidFill>
                <a:srgbClr val="8CC63F"/>
              </a:solidFill>
              <a:latin typeface="Calibri"/>
              <a:cs typeface="ＭＳ Ｐゴシック" charset="0"/>
            </a:endParaRPr>
          </a:p>
        </p:txBody>
      </p:sp>
      <p:sp>
        <p:nvSpPr>
          <p:cNvPr id="1576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577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t>The attitude shift to get faculty on board w/ teaching behavioral skills can be challenging. The next few slides will cover some of the rationale for teaching, and provide some ammunition for common objections</a:t>
            </a:r>
            <a:r>
              <a:rPr lang="en-US" dirty="0" smtClean="0"/>
              <a:t>.</a:t>
            </a:r>
          </a:p>
          <a:p>
            <a:pPr eaLnBrk="1" hangingPunct="1">
              <a:spcBef>
                <a:spcPct val="0"/>
              </a:spcBef>
            </a:pPr>
            <a:endParaRPr lang="en-US" dirty="0" smtClean="0"/>
          </a:p>
          <a:p>
            <a:pPr eaLnBrk="1" hangingPunct="1">
              <a:spcBef>
                <a:spcPct val="0"/>
              </a:spcBef>
            </a:pPr>
            <a:r>
              <a:rPr lang="en-US" dirty="0" smtClean="0"/>
              <a:t>**** Perhaps</a:t>
            </a:r>
            <a:r>
              <a:rPr lang="en-US" baseline="0" dirty="0" smtClean="0"/>
              <a:t> use </a:t>
            </a:r>
            <a:r>
              <a:rPr lang="en-US" baseline="0" dirty="0" err="1" smtClean="0"/>
              <a:t>Tyyne’s</a:t>
            </a:r>
            <a:r>
              <a:rPr lang="en-US" baseline="0" dirty="0" smtClean="0"/>
              <a:t> behavior cartoon here instead of this slide.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59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t>Perhaps combine the next three slides and talk about how the critical</a:t>
            </a:r>
            <a:r>
              <a:rPr lang="en-US" baseline="0" dirty="0" smtClean="0"/>
              <a:t> element (CE) __ Addresses this in detail.  Just a few slides on the rationale for teaching behavior before we move onto the creating and teaching of lesson plans information. </a:t>
            </a:r>
            <a:endParaRPr lang="en-US" dirty="0" smtClean="0"/>
          </a:p>
          <a:p>
            <a:pPr eaLnBrk="1" hangingPunct="1">
              <a:spcBef>
                <a:spcPct val="0"/>
              </a:spcBef>
            </a:pPr>
            <a:endParaRPr lang="en-US" dirty="0" smtClean="0"/>
          </a:p>
          <a:p>
            <a:pPr eaLnBrk="1" hangingPunct="1">
              <a:spcBef>
                <a:spcPct val="0"/>
              </a:spcBef>
            </a:pPr>
            <a:r>
              <a:rPr lang="en-US" dirty="0" smtClean="0"/>
              <a:t>*</a:t>
            </a:r>
            <a:r>
              <a:rPr lang="en-US" dirty="0"/>
              <a:t>*The bullets address the common question we hear of </a:t>
            </a:r>
            <a:r>
              <a:rPr lang="ja-JP" altLang="en-US" b="1" dirty="0">
                <a:cs typeface="ＭＳ Ｐゴシック" charset="0"/>
              </a:rPr>
              <a:t>“</a:t>
            </a:r>
            <a:r>
              <a:rPr lang="en-US" altLang="ja-JP" b="1" dirty="0">
                <a:cs typeface="ＭＳ Ｐゴシック" charset="0"/>
              </a:rPr>
              <a:t>Why do we need to teach behavior</a:t>
            </a:r>
            <a:r>
              <a:rPr lang="en-US" altLang="ja-JP" dirty="0">
                <a:cs typeface="ＭＳ Ｐゴシック" charset="0"/>
              </a:rPr>
              <a:t>?</a:t>
            </a:r>
            <a:r>
              <a:rPr lang="ja-JP" altLang="en-US" dirty="0">
                <a:cs typeface="ＭＳ Ｐゴシック" charset="0"/>
              </a:rPr>
              <a:t>”</a:t>
            </a:r>
            <a:r>
              <a:rPr lang="en-US" altLang="ja-JP" dirty="0">
                <a:cs typeface="ＭＳ Ｐゴシック" charset="0"/>
              </a:rPr>
              <a:t> (this is one of the common concerns or complaints heard, especially at the secondary level); this slide can help teams respond teacher</a:t>
            </a:r>
            <a:r>
              <a:rPr lang="ja-JP" altLang="en-US" dirty="0">
                <a:cs typeface="ＭＳ Ｐゴシック" charset="0"/>
              </a:rPr>
              <a:t>’</a:t>
            </a:r>
            <a:r>
              <a:rPr lang="en-US" altLang="ja-JP" dirty="0">
                <a:cs typeface="ＭＳ Ｐゴシック" charset="0"/>
              </a:rPr>
              <a:t>s questions of why do we need to teach behavior</a:t>
            </a:r>
            <a:r>
              <a:rPr lang="en-US" altLang="ja-JP" dirty="0" smtClean="0">
                <a:cs typeface="ＭＳ Ｐゴシック" charset="0"/>
              </a:rPr>
              <a:t>.</a:t>
            </a:r>
          </a:p>
          <a:p>
            <a:pPr eaLnBrk="1" hangingPunct="1">
              <a:spcBef>
                <a:spcPct val="0"/>
              </a:spcBef>
            </a:pPr>
            <a:endParaRPr lang="en-US" dirty="0"/>
          </a:p>
          <a:p>
            <a:pPr eaLnBrk="1" hangingPunct="1">
              <a:spcBef>
                <a:spcPct val="0"/>
              </a:spcBef>
            </a:pPr>
            <a:r>
              <a:rPr lang="en-US" dirty="0"/>
              <a:t>Students are bombarded with examples of inappropriate behaviors that pay off for the person engaging in them. Kids are coming to school w/ maladaptive behavior patterns, and in addition they may be highly motivated to escape the classroom environment no matter what the cost. If we want to increase academic engaged time, we need to make a </a:t>
            </a:r>
            <a:r>
              <a:rPr lang="en-US" b="1" dirty="0"/>
              <a:t>proactive</a:t>
            </a:r>
            <a:r>
              <a:rPr lang="en-US" dirty="0"/>
              <a:t> investment in teaching appropriate behaviors.</a:t>
            </a:r>
          </a:p>
          <a:p>
            <a:pPr eaLnBrk="1" hangingPunct="1">
              <a:spcBef>
                <a:spcPct val="0"/>
              </a:spcBef>
            </a:pPr>
            <a:endParaRPr lang="en-US" dirty="0"/>
          </a:p>
          <a:p>
            <a:pPr eaLnBrk="1" hangingPunct="1">
              <a:spcBef>
                <a:spcPct val="0"/>
              </a:spcBef>
            </a:pPr>
            <a:r>
              <a:rPr lang="en-US" dirty="0"/>
              <a:t>Code switching. Teaching students that there are times and situations where their behavior may need to change. For example, basketball rules. There are basketball rules for school and then there are rules for the basketball court in the neighborhood. You would NEVER play by the basketball rules for school on the neighborhood ball court. Staff-your behavior is different in school then a weekend backyard BBQ with your friends.</a:t>
            </a:r>
          </a:p>
        </p:txBody>
      </p:sp>
      <p:sp>
        <p:nvSpPr>
          <p:cNvPr id="159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30AFD48B-15F2-9041-A0DC-FCA8A1195629}" type="slidenum">
              <a:rPr lang="en-US">
                <a:solidFill>
                  <a:srgbClr val="8CC63F"/>
                </a:solidFill>
                <a:latin typeface="Calibri"/>
                <a:cs typeface="ＭＳ Ｐゴシック" charset="0"/>
              </a:rPr>
              <a:pPr/>
              <a:t>6</a:t>
            </a:fld>
            <a:endParaRPr lang="en-US" dirty="0">
              <a:solidFill>
                <a:srgbClr val="8CC63F"/>
              </a:solidFill>
              <a:latin typeface="Calibri"/>
              <a:cs typeface="ＭＳ Ｐゴシック"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32B66EF4-DF5D-FB47-980E-46528386611E}" type="slidenum">
              <a:rPr lang="en-US">
                <a:solidFill>
                  <a:srgbClr val="8CC63F"/>
                </a:solidFill>
                <a:latin typeface="Calibri"/>
                <a:cs typeface="ＭＳ Ｐゴシック" charset="0"/>
              </a:rPr>
              <a:pPr/>
              <a:t>7</a:t>
            </a:fld>
            <a:endParaRPr lang="en-US" dirty="0">
              <a:solidFill>
                <a:srgbClr val="8CC63F"/>
              </a:solidFill>
              <a:latin typeface="Calibri"/>
              <a:cs typeface="ＭＳ Ｐゴシック" charset="0"/>
            </a:endParaRPr>
          </a:p>
        </p:txBody>
      </p:sp>
      <p:sp>
        <p:nvSpPr>
          <p:cNvPr id="1617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17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9683" tIns="44843" rIns="89683" bIns="44843" numCol="1" anchor="t" anchorCtr="0" compatLnSpc="1">
            <a:prstTxWarp prst="textNoShape">
              <a:avLst/>
            </a:prstTxWarp>
          </a:bodyPr>
          <a:lstStyle/>
          <a:p>
            <a:pPr eaLnBrk="1" hangingPunct="1">
              <a:spcBef>
                <a:spcPct val="0"/>
              </a:spcBef>
            </a:pPr>
            <a:r>
              <a:rPr lang="en-US" dirty="0"/>
              <a:t>This slide can help teams address comments such as </a:t>
            </a:r>
            <a:r>
              <a:rPr lang="ja-JP" altLang="en-US" b="1" dirty="0">
                <a:cs typeface="ＭＳ Ｐゴシック" charset="0"/>
              </a:rPr>
              <a:t>“</a:t>
            </a:r>
            <a:r>
              <a:rPr lang="en-US" altLang="ja-JP" b="1" dirty="0">
                <a:cs typeface="ＭＳ Ｐゴシック" charset="0"/>
              </a:rPr>
              <a:t>They should know how to behave by now</a:t>
            </a:r>
            <a:r>
              <a:rPr lang="ja-JP" altLang="en-US" b="1" dirty="0">
                <a:cs typeface="ＭＳ Ｐゴシック" charset="0"/>
              </a:rPr>
              <a:t>”</a:t>
            </a:r>
            <a:r>
              <a:rPr lang="en-US" altLang="ja-JP" b="1" dirty="0">
                <a:cs typeface="ＭＳ Ｐゴシック" charset="0"/>
              </a:rPr>
              <a:t> </a:t>
            </a:r>
            <a:r>
              <a:rPr lang="en-US" altLang="ja-JP" dirty="0">
                <a:cs typeface="ＭＳ Ｐゴシック" charset="0"/>
              </a:rPr>
              <a:t>(another common complaint heard, especially at the secondary level)</a:t>
            </a:r>
          </a:p>
          <a:p>
            <a:pPr eaLnBrk="1" hangingPunct="1">
              <a:spcBef>
                <a:spcPct val="0"/>
              </a:spcBef>
            </a:pPr>
            <a:endParaRPr lang="en-US" dirty="0"/>
          </a:p>
          <a:p>
            <a:pPr eaLnBrk="1" hangingPunct="1">
              <a:spcBef>
                <a:spcPct val="0"/>
              </a:spcBef>
            </a:pPr>
            <a:r>
              <a:rPr lang="en-US" dirty="0"/>
              <a:t>Relate back to academics. If the student is struggling academically we ask ourselves if is it a skill deficit or performance deficit, the same is for behavior? After we teach an academic skill (i.e. multiplication) we provide the student the opportunity to practice the skills with feedback and correction if needed, we are asking the same thing to be done with behavior</a:t>
            </a:r>
            <a:r>
              <a:rPr lang="en-US" dirty="0" smtClean="0"/>
              <a:t>.</a:t>
            </a:r>
          </a:p>
          <a:p>
            <a:pPr marL="457200" indent="-457200">
              <a:buFontTx/>
              <a:buChar char="•"/>
              <a:defRPr/>
            </a:pPr>
            <a:r>
              <a:rPr lang="en-US" dirty="0" smtClean="0"/>
              <a:t>******</a:t>
            </a:r>
            <a:r>
              <a:rPr lang="en-US" dirty="0" smtClean="0">
                <a:cs typeface="Calibri"/>
              </a:rPr>
              <a:t>Skill Deficit</a:t>
            </a:r>
          </a:p>
          <a:p>
            <a:pPr marL="857250" lvl="1" indent="-457200">
              <a:buFontTx/>
              <a:buChar char="•"/>
              <a:defRPr/>
            </a:pPr>
            <a:r>
              <a:rPr lang="ja-JP" altLang="en-US" dirty="0" smtClean="0">
                <a:cs typeface="Calibri"/>
              </a:rPr>
              <a:t>“</a:t>
            </a:r>
            <a:r>
              <a:rPr lang="en-US" altLang="ja-JP" dirty="0" smtClean="0">
                <a:cs typeface="Calibri"/>
              </a:rPr>
              <a:t>Don</a:t>
            </a:r>
            <a:r>
              <a:rPr lang="ja-JP" altLang="en-US" dirty="0" smtClean="0">
                <a:cs typeface="Calibri"/>
              </a:rPr>
              <a:t>’</a:t>
            </a:r>
            <a:r>
              <a:rPr lang="en-US" altLang="ja-JP" dirty="0" smtClean="0">
                <a:cs typeface="Calibri"/>
              </a:rPr>
              <a:t>t have</a:t>
            </a:r>
            <a:r>
              <a:rPr lang="ja-JP" altLang="en-US" dirty="0" smtClean="0">
                <a:cs typeface="Calibri"/>
              </a:rPr>
              <a:t>”</a:t>
            </a:r>
            <a:endParaRPr lang="en-US" altLang="ja-JP" dirty="0" smtClean="0">
              <a:cs typeface="Calibri"/>
            </a:endParaRPr>
          </a:p>
          <a:p>
            <a:pPr marL="457200" indent="-457200">
              <a:buFontTx/>
              <a:buChar char="•"/>
              <a:defRPr/>
            </a:pPr>
            <a:r>
              <a:rPr lang="en-US" dirty="0" smtClean="0">
                <a:cs typeface="Calibri"/>
              </a:rPr>
              <a:t>Performance Deficit</a:t>
            </a:r>
          </a:p>
          <a:p>
            <a:pPr marL="857250" lvl="1" indent="-457200">
              <a:buFontTx/>
              <a:buChar char="•"/>
              <a:defRPr/>
            </a:pPr>
            <a:r>
              <a:rPr lang="ja-JP" altLang="en-US" dirty="0" smtClean="0">
                <a:cs typeface="Calibri"/>
              </a:rPr>
              <a:t>“</a:t>
            </a:r>
            <a:r>
              <a:rPr lang="en-US" altLang="ja-JP" dirty="0" smtClean="0">
                <a:cs typeface="Calibri"/>
              </a:rPr>
              <a:t>Don</a:t>
            </a:r>
            <a:r>
              <a:rPr lang="ja-JP" altLang="en-US" dirty="0" smtClean="0">
                <a:cs typeface="Calibri"/>
              </a:rPr>
              <a:t>’</a:t>
            </a:r>
            <a:r>
              <a:rPr lang="en-US" altLang="ja-JP" dirty="0" smtClean="0">
                <a:cs typeface="Calibri"/>
              </a:rPr>
              <a:t>t know when to use it</a:t>
            </a:r>
            <a:r>
              <a:rPr lang="ja-JP" altLang="en-US" dirty="0" smtClean="0">
                <a:cs typeface="Calibri"/>
              </a:rPr>
              <a:t>”</a:t>
            </a:r>
            <a:endParaRPr lang="en-US" altLang="ja-JP" dirty="0" smtClean="0">
              <a:cs typeface="Calibri"/>
            </a:endParaRPr>
          </a:p>
          <a:p>
            <a:pPr marL="857250" lvl="1" indent="-457200">
              <a:buFontTx/>
              <a:buChar char="•"/>
              <a:defRPr/>
            </a:pPr>
            <a:r>
              <a:rPr lang="en-US" altLang="ja-JP" dirty="0" smtClean="0">
                <a:cs typeface="Calibri"/>
              </a:rPr>
              <a:t>“Are not fluent with it”</a:t>
            </a:r>
          </a:p>
          <a:p>
            <a:pPr marL="857250" lvl="1" indent="-457200">
              <a:buFontTx/>
              <a:buChar char="•"/>
              <a:defRPr/>
            </a:pPr>
            <a:r>
              <a:rPr lang="en-US" altLang="ja-JP" dirty="0" smtClean="0">
                <a:cs typeface="Calibri"/>
              </a:rPr>
              <a:t>“Don’t use it in all settings”</a:t>
            </a:r>
          </a:p>
          <a:p>
            <a:pPr marL="457200" indent="-457200">
              <a:buFontTx/>
              <a:buChar char="•"/>
              <a:defRPr/>
            </a:pPr>
            <a:r>
              <a:rPr lang="en-US" dirty="0" smtClean="0">
                <a:cs typeface="Calibri"/>
              </a:rPr>
              <a:t>Pre-requisite for Academics</a:t>
            </a:r>
          </a:p>
          <a:p>
            <a:pPr marL="857250" lvl="1" indent="-457200">
              <a:buFont typeface="Arial" charset="0"/>
              <a:buChar char="•"/>
              <a:defRPr/>
            </a:pPr>
            <a:r>
              <a:rPr lang="en-US" dirty="0" smtClean="0">
                <a:cs typeface="Calibri"/>
              </a:rPr>
              <a:t>Instructional Strategies may require social skills</a:t>
            </a:r>
          </a:p>
          <a:p>
            <a:pPr eaLnBrk="1" hangingPunct="1">
              <a:spcBef>
                <a:spcPct val="0"/>
              </a:spcBef>
            </a:pPr>
            <a:endParaRPr lang="en-US" dirty="0" smtClean="0"/>
          </a:p>
          <a:p>
            <a:pPr eaLnBrk="1" hangingPunct="1">
              <a:spcBef>
                <a:spcPct val="0"/>
              </a:spcBef>
            </a:pPr>
            <a:endParaRPr lang="en-US" dirty="0" smtClean="0"/>
          </a:p>
          <a:p>
            <a:pPr marL="0" marR="0" indent="0" algn="l" defTabSz="457200" rtl="0" eaLnBrk="1" fontAlgn="auto" latinLnBrk="0" hangingPunct="1">
              <a:lnSpc>
                <a:spcPct val="100000"/>
              </a:lnSpc>
              <a:spcBef>
                <a:spcPct val="0"/>
              </a:spcBef>
              <a:spcAft>
                <a:spcPts val="0"/>
              </a:spcAft>
              <a:buClrTx/>
              <a:buSzTx/>
              <a:buFontTx/>
              <a:buNone/>
              <a:tabLst/>
              <a:defRPr/>
            </a:pPr>
            <a:r>
              <a:rPr lang="en-US" dirty="0" smtClean="0"/>
              <a:t>****Important to make that compelling why of doing a tier 1 for behavior.  When it comes to actually teaching </a:t>
            </a:r>
            <a:r>
              <a:rPr lang="en-US" dirty="0" err="1" smtClean="0"/>
              <a:t>behav</a:t>
            </a:r>
            <a:r>
              <a:rPr lang="en-US" dirty="0" smtClean="0"/>
              <a:t>: skill deficit.  </a:t>
            </a:r>
            <a:r>
              <a:rPr lang="en-US" dirty="0" err="1" smtClean="0"/>
              <a:t>Perfomance</a:t>
            </a:r>
            <a:r>
              <a:rPr lang="en-US" dirty="0" smtClean="0"/>
              <a:t>= they have skills but the don’t know when to use it; they aren’t fluent and its not generalized in all settings.  A lot of our social skills and </a:t>
            </a:r>
            <a:r>
              <a:rPr lang="en-US" dirty="0" err="1" smtClean="0"/>
              <a:t>behavor</a:t>
            </a:r>
            <a:r>
              <a:rPr lang="en-US" dirty="0" smtClean="0"/>
              <a:t> we want to see our students demonstrate is really a prerequisite for some of the instructional strategies that were using </a:t>
            </a:r>
            <a:r>
              <a:rPr lang="en-US" dirty="0" err="1" smtClean="0"/>
              <a:t>ie</a:t>
            </a:r>
            <a:r>
              <a:rPr lang="en-US" dirty="0" smtClean="0"/>
              <a:t> small groups and </a:t>
            </a:r>
            <a:r>
              <a:rPr lang="en-US" dirty="0" err="1" smtClean="0"/>
              <a:t>cooperatve</a:t>
            </a:r>
            <a:r>
              <a:rPr lang="en-US" dirty="0" smtClean="0"/>
              <a:t> learning.  The social skills that go into that are prerequisites for doing that instructional strategy well </a:t>
            </a:r>
          </a:p>
          <a:p>
            <a:pPr eaLnBrk="1" hangingPunct="1">
              <a:spcBef>
                <a:spcPct val="0"/>
              </a:spcBef>
            </a:pPr>
            <a:endParaRPr lang="en-US" dirty="0" smtClean="0"/>
          </a:p>
          <a:p>
            <a:pPr eaLnBrk="1" hangingPunct="1">
              <a:spcBef>
                <a:spcPct val="0"/>
              </a:spcBef>
            </a:pP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3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ja-JP" altLang="en-US" b="1" dirty="0">
                <a:cs typeface="ＭＳ Ｐゴシック" charset="0"/>
              </a:rPr>
              <a:t>“</a:t>
            </a:r>
            <a:r>
              <a:rPr lang="en-US" altLang="ja-JP" b="1" dirty="0">
                <a:cs typeface="ＭＳ Ｐゴシック" charset="0"/>
              </a:rPr>
              <a:t>That</a:t>
            </a:r>
            <a:r>
              <a:rPr lang="ja-JP" altLang="en-US" b="1" dirty="0">
                <a:cs typeface="ＭＳ Ｐゴシック" charset="0"/>
              </a:rPr>
              <a:t>’</a:t>
            </a:r>
            <a:r>
              <a:rPr lang="en-US" altLang="ja-JP" b="1" dirty="0">
                <a:cs typeface="ＭＳ Ｐゴシック" charset="0"/>
              </a:rPr>
              <a:t>s their parents</a:t>
            </a:r>
            <a:r>
              <a:rPr lang="ja-JP" altLang="en-US" b="1" dirty="0">
                <a:cs typeface="ＭＳ Ｐゴシック" charset="0"/>
              </a:rPr>
              <a:t>’</a:t>
            </a:r>
            <a:r>
              <a:rPr lang="en-US" altLang="ja-JP" b="1" dirty="0">
                <a:cs typeface="ＭＳ Ｐゴシック" charset="0"/>
              </a:rPr>
              <a:t> job</a:t>
            </a:r>
            <a:r>
              <a:rPr lang="ja-JP" altLang="en-US" b="1" dirty="0">
                <a:cs typeface="ＭＳ Ｐゴシック" charset="0"/>
              </a:rPr>
              <a:t>”</a:t>
            </a:r>
            <a:r>
              <a:rPr lang="en-US" altLang="ja-JP" b="1" dirty="0">
                <a:cs typeface="ＭＳ Ｐゴシック" charset="0"/>
              </a:rPr>
              <a:t> </a:t>
            </a:r>
            <a:r>
              <a:rPr lang="en-US" altLang="ja-JP" dirty="0">
                <a:cs typeface="ＭＳ Ｐゴシック" charset="0"/>
              </a:rPr>
              <a:t>addresses this complaint that is heard</a:t>
            </a:r>
            <a:endParaRPr lang="en-US" altLang="ja-JP" b="1" dirty="0">
              <a:cs typeface="ＭＳ Ｐゴシック" charset="0"/>
            </a:endParaRPr>
          </a:p>
          <a:p>
            <a:pPr eaLnBrk="1" hangingPunct="1">
              <a:spcBef>
                <a:spcPct val="0"/>
              </a:spcBef>
            </a:pPr>
            <a:endParaRPr lang="en-US" dirty="0"/>
          </a:p>
          <a:p>
            <a:pPr eaLnBrk="1" hangingPunct="1">
              <a:spcBef>
                <a:spcPct val="0"/>
              </a:spcBef>
            </a:pPr>
            <a:r>
              <a:rPr lang="en-US" dirty="0"/>
              <a:t>Make the point that discipline means </a:t>
            </a:r>
            <a:r>
              <a:rPr lang="ja-JP" altLang="en-US" dirty="0">
                <a:cs typeface="ＭＳ Ｐゴシック" charset="0"/>
              </a:rPr>
              <a:t>“</a:t>
            </a:r>
            <a:r>
              <a:rPr lang="en-US" altLang="ja-JP" dirty="0">
                <a:cs typeface="ＭＳ Ｐゴシック" charset="0"/>
              </a:rPr>
              <a:t>to teach.</a:t>
            </a:r>
            <a:r>
              <a:rPr lang="ja-JP" altLang="en-US" dirty="0">
                <a:cs typeface="ＭＳ Ｐゴシック" charset="0"/>
              </a:rPr>
              <a:t>”</a:t>
            </a:r>
            <a:r>
              <a:rPr lang="en-US" altLang="ja-JP" dirty="0">
                <a:cs typeface="ＭＳ Ｐゴシック" charset="0"/>
              </a:rPr>
              <a:t> Might as well teach in a more pleasant environment.</a:t>
            </a:r>
          </a:p>
          <a:p>
            <a:pPr eaLnBrk="1" hangingPunct="1">
              <a:spcBef>
                <a:spcPct val="0"/>
              </a:spcBef>
            </a:pPr>
            <a:endParaRPr lang="en-US" dirty="0"/>
          </a:p>
          <a:p>
            <a:pPr eaLnBrk="1" hangingPunct="1">
              <a:spcBef>
                <a:spcPct val="0"/>
              </a:spcBef>
            </a:pPr>
            <a:r>
              <a:rPr lang="en-US" dirty="0"/>
              <a:t>The cartoon will appear automatically…it</a:t>
            </a:r>
            <a:r>
              <a:rPr lang="ja-JP" altLang="en-US" dirty="0">
                <a:cs typeface="ＭＳ Ｐゴシック" charset="0"/>
              </a:rPr>
              <a:t>’</a:t>
            </a:r>
            <a:r>
              <a:rPr lang="en-US" altLang="ja-JP" dirty="0">
                <a:cs typeface="ＭＳ Ｐゴシック" charset="0"/>
              </a:rPr>
              <a:t>s a little off-topic, but speaks to the point about teachers passing the buck for teaching behavior…if we don</a:t>
            </a:r>
            <a:r>
              <a:rPr lang="ja-JP" altLang="en-US" dirty="0">
                <a:cs typeface="ＭＳ Ｐゴシック" charset="0"/>
              </a:rPr>
              <a:t>’</a:t>
            </a:r>
            <a:r>
              <a:rPr lang="en-US" altLang="ja-JP" dirty="0">
                <a:cs typeface="ＭＳ Ｐゴシック" charset="0"/>
              </a:rPr>
              <a:t>t teach them, what will their outcomes be</a:t>
            </a:r>
          </a:p>
          <a:p>
            <a:pPr eaLnBrk="1" hangingPunct="1">
              <a:spcBef>
                <a:spcPct val="0"/>
              </a:spcBef>
            </a:pPr>
            <a:endParaRPr lang="en-US" dirty="0"/>
          </a:p>
        </p:txBody>
      </p:sp>
      <p:sp>
        <p:nvSpPr>
          <p:cNvPr id="163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64F074D0-D502-294B-B466-1B65344E2AF7}" type="slidenum">
              <a:rPr lang="en-US">
                <a:solidFill>
                  <a:srgbClr val="8CC63F"/>
                </a:solidFill>
                <a:latin typeface="Calibri"/>
                <a:cs typeface="ＭＳ Ｐゴシック" charset="0"/>
              </a:rPr>
              <a:pPr/>
              <a:t>8</a:t>
            </a:fld>
            <a:endParaRPr lang="en-US" dirty="0">
              <a:solidFill>
                <a:srgbClr val="8CC63F"/>
              </a:solidFill>
              <a:latin typeface="Calibri"/>
              <a:cs typeface="ＭＳ Ｐゴシック"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024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t>Here is a great quote that explains the compelling why.   Read quote. We want to always keep that in mind. Its not enough that we just go over the expectations the first </a:t>
            </a:r>
            <a:r>
              <a:rPr lang="en-US" dirty="0" smtClean="0"/>
              <a:t>couple </a:t>
            </a:r>
            <a:r>
              <a:rPr lang="en-US" dirty="0"/>
              <a:t>of days of school.  We need to consistently be teaching behavior. And teaching is one of the ten critical elements and without that piece, </a:t>
            </a:r>
            <a:r>
              <a:rPr lang="en-US" dirty="0" smtClean="0"/>
              <a:t>PBIS </a:t>
            </a:r>
            <a:r>
              <a:rPr lang="en-US" dirty="0"/>
              <a:t>(your tier 1 behavior plan) will not be successful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72035"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442913"/>
            <a:r>
              <a:rPr lang="en-US" sz="2400" b="0" u="none" dirty="0" smtClean="0">
                <a:solidFill>
                  <a:srgbClr val="F79646"/>
                </a:solidFill>
                <a:ea typeface="MS PGothic" charset="0"/>
              </a:rPr>
              <a:t>Speaking of Social Skills</a:t>
            </a:r>
            <a:r>
              <a:rPr lang="en-US" sz="2400" b="1" u="sng" dirty="0" smtClean="0">
                <a:solidFill>
                  <a:srgbClr val="F79646"/>
                </a:solidFill>
                <a:ea typeface="MS PGothic" charset="0"/>
              </a:rPr>
              <a:t>, </a:t>
            </a:r>
            <a:r>
              <a:rPr lang="en-US" sz="2400" b="0" u="none" dirty="0" smtClean="0">
                <a:solidFill>
                  <a:srgbClr val="F79646"/>
                </a:solidFill>
                <a:ea typeface="MS PGothic" charset="0"/>
              </a:rPr>
              <a:t>Broward</a:t>
            </a:r>
            <a:r>
              <a:rPr lang="en-US" sz="2400" b="0" u="none" baseline="0" dirty="0" smtClean="0">
                <a:solidFill>
                  <a:srgbClr val="F79646"/>
                </a:solidFill>
                <a:ea typeface="MS PGothic" charset="0"/>
              </a:rPr>
              <a:t> County has 5 competencies for social and emotional learning that include:  self management, self awareness social awareness relationship skills and </a:t>
            </a:r>
            <a:r>
              <a:rPr lang="en-US" sz="2400" b="0" u="none" baseline="0" dirty="0" err="1" smtClean="0">
                <a:solidFill>
                  <a:srgbClr val="F79646"/>
                </a:solidFill>
                <a:ea typeface="MS PGothic" charset="0"/>
              </a:rPr>
              <a:t>responsivle</a:t>
            </a:r>
            <a:r>
              <a:rPr lang="en-US" sz="2400" b="0" u="none" baseline="0" dirty="0" smtClean="0">
                <a:solidFill>
                  <a:srgbClr val="F79646"/>
                </a:solidFill>
                <a:ea typeface="MS PGothic" charset="0"/>
              </a:rPr>
              <a:t> decision making.  These </a:t>
            </a:r>
            <a:r>
              <a:rPr lang="en-US" sz="2400" b="0" u="none" baseline="0" dirty="0" err="1" smtClean="0">
                <a:solidFill>
                  <a:srgbClr val="F79646"/>
                </a:solidFill>
                <a:ea typeface="MS PGothic" charset="0"/>
              </a:rPr>
              <a:t>competencis</a:t>
            </a:r>
            <a:r>
              <a:rPr lang="en-US" sz="2400" b="0" u="none" baseline="0" dirty="0" smtClean="0">
                <a:solidFill>
                  <a:srgbClr val="F79646"/>
                </a:solidFill>
                <a:ea typeface="MS PGothic" charset="0"/>
              </a:rPr>
              <a:t> provide </a:t>
            </a:r>
            <a:r>
              <a:rPr lang="en-US" sz="2400" dirty="0" smtClean="0">
                <a:ea typeface="MS PGothic" charset="0"/>
              </a:rPr>
              <a:t>the </a:t>
            </a:r>
            <a:r>
              <a:rPr lang="en-US" sz="2400" dirty="0">
                <a:ea typeface="MS PGothic" charset="0"/>
              </a:rPr>
              <a:t>structure and process for </a:t>
            </a:r>
            <a:r>
              <a:rPr lang="en-US" sz="2400" dirty="0" err="1" smtClean="0">
                <a:ea typeface="MS PGothic" charset="0"/>
              </a:rPr>
              <a:t>students</a:t>
            </a:r>
            <a:r>
              <a:rPr lang="en-US" sz="2400" i="1" dirty="0" err="1" smtClean="0">
                <a:ea typeface="MS PGothic" charset="0"/>
              </a:rPr>
              <a:t>and</a:t>
            </a:r>
            <a:r>
              <a:rPr lang="en-US" sz="2400" i="1" dirty="0" smtClean="0">
                <a:ea typeface="MS PGothic" charset="0"/>
              </a:rPr>
              <a:t> adults</a:t>
            </a:r>
            <a:r>
              <a:rPr lang="en-US" sz="2400" dirty="0" smtClean="0">
                <a:ea typeface="MS PGothic" charset="0"/>
              </a:rPr>
              <a:t> </a:t>
            </a:r>
            <a:r>
              <a:rPr lang="en-US" sz="2400" dirty="0">
                <a:ea typeface="MS PGothic" charset="0"/>
              </a:rPr>
              <a:t>to develop  fundamental emotional and social </a:t>
            </a:r>
            <a:r>
              <a:rPr lang="en-US" sz="2400" b="1" dirty="0">
                <a:ea typeface="MS PGothic" charset="0"/>
              </a:rPr>
              <a:t>competencies </a:t>
            </a:r>
            <a:r>
              <a:rPr lang="en-US" sz="2400" dirty="0">
                <a:ea typeface="MS PGothic" charset="0"/>
              </a:rPr>
              <a:t>and experiences to</a:t>
            </a:r>
            <a:r>
              <a:rPr lang="en-US" sz="2400" b="1" dirty="0">
                <a:ea typeface="MS PGothic" charset="0"/>
              </a:rPr>
              <a:t>:</a:t>
            </a:r>
          </a:p>
          <a:p>
            <a:pPr marL="800100" lvl="3" indent="-342900" defTabSz="442913">
              <a:buFontTx/>
              <a:buChar char="•"/>
            </a:pPr>
            <a:r>
              <a:rPr lang="en-US" sz="2000" dirty="0">
                <a:ea typeface="MS PGothic" charset="0"/>
              </a:rPr>
              <a:t>understand and manage emotions</a:t>
            </a:r>
          </a:p>
          <a:p>
            <a:pPr marL="800100" lvl="3" indent="-342900" defTabSz="442913">
              <a:buFontTx/>
              <a:buChar char="•"/>
            </a:pPr>
            <a:r>
              <a:rPr lang="en-US" sz="2000" dirty="0">
                <a:ea typeface="MS PGothic" charset="0"/>
              </a:rPr>
              <a:t>set and achieve positive goals</a:t>
            </a:r>
          </a:p>
          <a:p>
            <a:pPr marL="800100" lvl="3" indent="-342900" defTabSz="442913">
              <a:buFontTx/>
              <a:buChar char="•"/>
            </a:pPr>
            <a:r>
              <a:rPr lang="en-US" sz="2000" dirty="0">
                <a:ea typeface="MS PGothic" charset="0"/>
              </a:rPr>
              <a:t>feel and show empathy for others</a:t>
            </a:r>
          </a:p>
          <a:p>
            <a:pPr marL="800100" lvl="3" indent="-342900" defTabSz="442913">
              <a:buFontTx/>
              <a:buChar char="•"/>
            </a:pPr>
            <a:r>
              <a:rPr lang="en-US" sz="2000" dirty="0">
                <a:ea typeface="MS PGothic" charset="0"/>
              </a:rPr>
              <a:t>establish and maintain positive relationships </a:t>
            </a:r>
          </a:p>
          <a:p>
            <a:pPr marL="800100" lvl="3" indent="-342900" defTabSz="442913">
              <a:buFontTx/>
              <a:buChar char="•"/>
            </a:pPr>
            <a:r>
              <a:rPr lang="en-US" sz="2000" dirty="0">
                <a:ea typeface="MS PGothic" charset="0"/>
              </a:rPr>
              <a:t>make responsible decisions</a:t>
            </a:r>
          </a:p>
          <a:p>
            <a:pPr marL="800100" lvl="3" indent="-342900" defTabSz="442913">
              <a:buFontTx/>
              <a:buChar char="•"/>
            </a:pPr>
            <a:r>
              <a:rPr lang="en-US" sz="2000" dirty="0">
                <a:ea typeface="MS PGothic" charset="0"/>
              </a:rPr>
              <a:t>Builds and deepens positive school climate</a:t>
            </a:r>
          </a:p>
          <a:p>
            <a:pPr marL="800100" lvl="3" indent="-342900" defTabSz="442913"/>
            <a:endParaRPr lang="en-US" sz="2000" b="1" dirty="0">
              <a:ea typeface="MS PGothic" charset="0"/>
            </a:endParaRPr>
          </a:p>
          <a:p>
            <a:pPr defTabSz="442913"/>
            <a:r>
              <a:rPr lang="en-US" b="1" dirty="0">
                <a:ea typeface="MS PGothic" charset="0"/>
              </a:rPr>
              <a:t>5 SEL Competency</a:t>
            </a:r>
          </a:p>
          <a:p>
            <a:pPr marL="628650" lvl="1" indent="-171450" defTabSz="442913">
              <a:buFontTx/>
              <a:buChar char="•"/>
            </a:pPr>
            <a:r>
              <a:rPr lang="en-US" dirty="0">
                <a:ea typeface="MS PGothic" charset="0"/>
              </a:rPr>
              <a:t>Self Management </a:t>
            </a:r>
          </a:p>
          <a:p>
            <a:pPr marL="628650" lvl="1" indent="-171450" defTabSz="442913">
              <a:buFontTx/>
              <a:buChar char="•"/>
            </a:pPr>
            <a:r>
              <a:rPr lang="en-US" dirty="0">
                <a:ea typeface="MS PGothic" charset="0"/>
              </a:rPr>
              <a:t>Self Awareness</a:t>
            </a:r>
          </a:p>
          <a:p>
            <a:pPr marL="628650" lvl="1" indent="-171450" defTabSz="442913">
              <a:buFontTx/>
              <a:buChar char="•"/>
            </a:pPr>
            <a:r>
              <a:rPr lang="en-US" dirty="0">
                <a:ea typeface="MS PGothic" charset="0"/>
              </a:rPr>
              <a:t>Social Awareness</a:t>
            </a:r>
          </a:p>
          <a:p>
            <a:pPr marL="628650" lvl="1" indent="-171450" defTabSz="442913">
              <a:buFontTx/>
              <a:buChar char="•"/>
            </a:pPr>
            <a:r>
              <a:rPr lang="en-US" dirty="0">
                <a:ea typeface="MS PGothic" charset="0"/>
              </a:rPr>
              <a:t>Relationship Skills</a:t>
            </a:r>
          </a:p>
          <a:p>
            <a:pPr marL="628650" lvl="1" indent="-171450" defTabSz="442913">
              <a:buFontTx/>
              <a:buChar char="•"/>
            </a:pPr>
            <a:r>
              <a:rPr lang="en-US" dirty="0">
                <a:ea typeface="MS PGothic" charset="0"/>
              </a:rPr>
              <a:t>Responsible Decision Making </a:t>
            </a:r>
          </a:p>
          <a:p>
            <a:pPr defTabSz="442913"/>
            <a:endParaRPr lang="en-US" dirty="0">
              <a:ea typeface="MS PGothic" charset="0"/>
            </a:endParaRPr>
          </a:p>
          <a:p>
            <a:pPr defTabSz="442913"/>
            <a:r>
              <a:rPr lang="en-US" dirty="0">
                <a:ea typeface="MS PGothic" charset="0"/>
              </a:rPr>
              <a:t>Increased Academic Outcomes Documented! 	</a:t>
            </a:r>
          </a:p>
          <a:p>
            <a:pPr defTabSz="442913"/>
            <a:endParaRPr lang="en-US" dirty="0">
              <a:ea typeface="MS PGothic" charset="0"/>
            </a:endParaRPr>
          </a:p>
          <a:p>
            <a:pPr defTabSz="442913"/>
            <a:r>
              <a:rPr lang="en-US" dirty="0">
                <a:ea typeface="MS PGothic" charset="0"/>
              </a:rPr>
              <a:t>Social-emotional skills led to improved attitudes about self, others, and school and an 11 % point gain on standardized achievement tests!</a:t>
            </a:r>
          </a:p>
          <a:p>
            <a:pPr defTabSz="442913"/>
            <a:endParaRPr lang="en-US" dirty="0">
              <a:ea typeface="MS PGothic" charset="0"/>
            </a:endParaRPr>
          </a:p>
          <a:p>
            <a:pPr defTabSz="442913"/>
            <a:r>
              <a:rPr lang="en-US" dirty="0">
                <a:ea typeface="MS PGothic" charset="0"/>
              </a:rPr>
              <a:t>Reduced Risk of Failure Documented! Social Emotional Skills led to decrease in conduct problems and emotional distress!</a:t>
            </a:r>
          </a:p>
          <a:p>
            <a:pPr defTabSz="442913"/>
            <a:endParaRPr lang="en-US" dirty="0">
              <a:ea typeface="MS PGothic" charset="0"/>
            </a:endParaRPr>
          </a:p>
          <a:p>
            <a:pPr defTabSz="442913"/>
            <a:r>
              <a:rPr lang="en-US" sz="2400" dirty="0">
                <a:ea typeface="MS PGothic" charset="0"/>
              </a:rPr>
              <a:t>DANNY NOTES:</a:t>
            </a:r>
          </a:p>
          <a:p>
            <a:pPr defTabSz="442913"/>
            <a:r>
              <a:rPr lang="en-US" sz="2400" dirty="0">
                <a:ea typeface="MS PGothic" charset="0"/>
              </a:rPr>
              <a:t>Transition into how we can apply this information to really make a difference at our schools.</a:t>
            </a:r>
          </a:p>
          <a:p>
            <a:pPr defTabSz="442913"/>
            <a:r>
              <a:rPr lang="en-US" sz="2400" dirty="0">
                <a:ea typeface="MS PGothic" charset="0"/>
              </a:rPr>
              <a:t>Quote from </a:t>
            </a:r>
            <a:r>
              <a:rPr lang="en-US" sz="2400" dirty="0" err="1">
                <a:ea typeface="MS PGothic" charset="0"/>
              </a:rPr>
              <a:t>Amalio</a:t>
            </a:r>
            <a:r>
              <a:rPr lang="en-US" sz="2400" dirty="0">
                <a:ea typeface="MS PGothic" charset="0"/>
              </a:rPr>
              <a:t> about the power of community.  Teamwork.</a:t>
            </a:r>
          </a:p>
          <a:p>
            <a:pPr defTabSz="442913"/>
            <a:r>
              <a:rPr lang="en-US" sz="2400" dirty="0">
                <a:ea typeface="MS PGothic" charset="0"/>
              </a:rPr>
              <a:t>Honor </a:t>
            </a:r>
            <a:r>
              <a:rPr lang="en-US" sz="2400" dirty="0" err="1">
                <a:ea typeface="MS PGothic" charset="0"/>
              </a:rPr>
              <a:t>Amalio</a:t>
            </a:r>
            <a:r>
              <a:rPr lang="en-US" sz="2400" dirty="0">
                <a:ea typeface="MS PGothic" charset="0"/>
              </a:rPr>
              <a:t> for his new position as the Assistant Superintendent of SEL in Boston Schools, and acknowledge his great work in helping Broward bring SEL to this point.  Thank you </a:t>
            </a:r>
            <a:r>
              <a:rPr lang="en-US" sz="2400" dirty="0" err="1">
                <a:ea typeface="MS PGothic" charset="0"/>
              </a:rPr>
              <a:t>Amalio</a:t>
            </a:r>
            <a:r>
              <a:rPr lang="en-US" sz="2400" dirty="0">
                <a:ea typeface="MS PGothic" charset="0"/>
              </a:rPr>
              <a:t>.</a:t>
            </a:r>
          </a:p>
          <a:p>
            <a:pPr defTabSz="442913"/>
            <a:r>
              <a:rPr lang="en-US" sz="2400" dirty="0">
                <a:ea typeface="MS PGothic" charset="0"/>
              </a:rPr>
              <a:t>Now it's time to put the pieces together.</a:t>
            </a:r>
          </a:p>
          <a:p>
            <a:pPr defTabSz="442913"/>
            <a:r>
              <a:rPr lang="en-US" sz="2400" dirty="0">
                <a:ea typeface="MS PGothic" charset="0"/>
              </a:rPr>
              <a:t>SEL is not something extra.</a:t>
            </a:r>
          </a:p>
          <a:p>
            <a:pPr defTabSz="442913"/>
            <a:r>
              <a:rPr lang="en-US" sz="2400" dirty="0">
                <a:ea typeface="MS PGothic" charset="0"/>
              </a:rPr>
              <a:t>Research shows that SEL supports every goal we have for students</a:t>
            </a:r>
          </a:p>
          <a:p>
            <a:pPr defTabSz="442913"/>
            <a:endParaRPr lang="en-US" sz="2400" dirty="0">
              <a:ea typeface="MS PGothic" charset="0"/>
            </a:endParaRPr>
          </a:p>
          <a:p>
            <a:pPr defTabSz="442913"/>
            <a:r>
              <a:rPr lang="en-US" sz="2400" dirty="0">
                <a:ea typeface="MS PGothic" charset="0"/>
              </a:rPr>
              <a:t>1.  Academic</a:t>
            </a:r>
          </a:p>
          <a:p>
            <a:pPr defTabSz="442913"/>
            <a:r>
              <a:rPr lang="en-US" sz="2400" dirty="0">
                <a:ea typeface="MS PGothic" charset="0"/>
              </a:rPr>
              <a:t>2. Career and College Readiness</a:t>
            </a:r>
          </a:p>
          <a:p>
            <a:pPr defTabSz="442913"/>
            <a:r>
              <a:rPr lang="en-US" sz="2400" dirty="0">
                <a:ea typeface="MS PGothic" charset="0"/>
              </a:rPr>
              <a:t>3. Personal Growth</a:t>
            </a:r>
          </a:p>
          <a:p>
            <a:pPr defTabSz="442913"/>
            <a:endParaRPr lang="en-US" sz="2400" dirty="0">
              <a:ea typeface="MS PGothic" charset="0"/>
            </a:endParaRPr>
          </a:p>
          <a:p>
            <a:pPr defTabSz="442913"/>
            <a:r>
              <a:rPr lang="en-US" sz="2400" dirty="0">
                <a:ea typeface="MS PGothic" charset="0"/>
              </a:rPr>
              <a:t>When our students are struggling within themselves and don't have the skills to turn it around, they will have difficulty being successful </a:t>
            </a:r>
          </a:p>
          <a:p>
            <a:pPr defTabSz="442913"/>
            <a:r>
              <a:rPr lang="en-US" sz="2400" dirty="0">
                <a:ea typeface="MS PGothic" charset="0"/>
              </a:rPr>
              <a:t>When our students don't have a caring community where they belong, they will have trouble learning.</a:t>
            </a:r>
          </a:p>
          <a:p>
            <a:pPr defTabSz="442913"/>
            <a:r>
              <a:rPr lang="en-US" sz="2400" dirty="0">
                <a:ea typeface="MS PGothic" charset="0"/>
              </a:rPr>
              <a:t>But when student have SEL skills such as Self-awareness, Self-</a:t>
            </a:r>
            <a:r>
              <a:rPr lang="en-US" sz="2400" dirty="0" err="1">
                <a:ea typeface="MS PGothic" charset="0"/>
              </a:rPr>
              <a:t>mamagement</a:t>
            </a:r>
            <a:r>
              <a:rPr lang="en-US" sz="2400" dirty="0">
                <a:ea typeface="MS PGothic" charset="0"/>
              </a:rPr>
              <a:t>, Social Awareness, Relationship Skills, and Responsible Decision-making—they will succeed!</a:t>
            </a:r>
          </a:p>
          <a:p>
            <a:pPr defTabSz="442913"/>
            <a:r>
              <a:rPr lang="en-US" sz="2400" dirty="0">
                <a:ea typeface="MS PGothic" charset="0"/>
              </a:rPr>
              <a:t>SEL also fits into our MTSS model.  We need strong SEL cultures at our schools at Tier 1, and effective SEL interventions for students who are struggling at Tiers 2 and 3.</a:t>
            </a:r>
          </a:p>
          <a:p>
            <a:pPr defTabSz="442913"/>
            <a:endParaRPr lang="en-US" sz="2400" dirty="0">
              <a:ea typeface="MS PGothic" charset="0"/>
            </a:endParaRPr>
          </a:p>
          <a:p>
            <a:pPr defTabSz="442913"/>
            <a:r>
              <a:rPr lang="en-US" sz="2400" dirty="0">
                <a:ea typeface="MS PGothic" charset="0"/>
              </a:rPr>
              <a:t>Approximately one in five students has a diagnosable disorder or mental health problem </a:t>
            </a:r>
          </a:p>
          <a:p>
            <a:pPr marL="0" lvl="4" defTabSz="442913"/>
            <a:r>
              <a:rPr lang="en-US" sz="2400" dirty="0">
                <a:ea typeface="MS PGothic" charset="0"/>
              </a:rPr>
              <a:t>Despite being common problems experienced by students, internalizing behavior problems are more likely to go unnoticed by educators.  Schools lack systems for providing comprehensive, coordinated social and emotional supports within a prevention framework.</a:t>
            </a:r>
          </a:p>
          <a:p>
            <a:pPr defTabSz="442913"/>
            <a:endParaRPr lang="en-US" dirty="0">
              <a:ea typeface="MS PGothic" charset="0"/>
            </a:endParaRPr>
          </a:p>
          <a:p>
            <a:pPr defTabSz="442913"/>
            <a:endParaRPr lang="en-US" dirty="0">
              <a:ea typeface="MS PGothic" charset="0"/>
            </a:endParaRPr>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charset="0"/>
                <a:ea typeface="MS PGothic" charset="0"/>
                <a:cs typeface="MS PGothic" charset="0"/>
              </a:defRPr>
            </a:lvl1pPr>
            <a:lvl2pPr marL="742950" indent="-285750">
              <a:defRPr>
                <a:solidFill>
                  <a:schemeClr val="tx1"/>
                </a:solidFill>
                <a:latin typeface="Century Gothic" charset="0"/>
                <a:ea typeface="MS PGothic" charset="0"/>
                <a:cs typeface="MS PGothic" charset="0"/>
              </a:defRPr>
            </a:lvl2pPr>
            <a:lvl3pPr marL="1143000" indent="-228600">
              <a:defRPr>
                <a:solidFill>
                  <a:schemeClr val="tx1"/>
                </a:solidFill>
                <a:latin typeface="Century Gothic" charset="0"/>
                <a:ea typeface="MS PGothic" charset="0"/>
                <a:cs typeface="MS PGothic" charset="0"/>
              </a:defRPr>
            </a:lvl3pPr>
            <a:lvl4pPr marL="1600200" indent="-228600">
              <a:defRPr>
                <a:solidFill>
                  <a:schemeClr val="tx1"/>
                </a:solidFill>
                <a:latin typeface="Century Gothic" charset="0"/>
                <a:ea typeface="MS PGothic" charset="0"/>
                <a:cs typeface="MS PGothic" charset="0"/>
              </a:defRPr>
            </a:lvl4pPr>
            <a:lvl5pPr marL="2057400" indent="-228600">
              <a:defRPr>
                <a:solidFill>
                  <a:schemeClr val="tx1"/>
                </a:solidFill>
                <a:latin typeface="Century Gothic"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Century Gothic"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Century Gothic"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Century Gothic"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Century Gothic" charset="0"/>
                <a:ea typeface="MS PGothic" charset="0"/>
                <a:cs typeface="MS PGothic" charset="0"/>
              </a:defRPr>
            </a:lvl9pPr>
          </a:lstStyle>
          <a:p>
            <a:fld id="{BEC2E5CF-2006-C94D-992E-09EDD87BDEA4}" type="slidenum">
              <a:rPr lang="en-US">
                <a:latin typeface="Calibri"/>
              </a:rPr>
              <a:pPr/>
              <a:t>10</a:t>
            </a:fld>
            <a:endParaRPr lang="en-US" dirty="0">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 name="Notes Placeholder 2"/>
          <p:cNvSpPr>
            <a:spLocks noGrp="1"/>
          </p:cNvSpPr>
          <p:nvPr>
            <p:ph type="body" idx="1"/>
          </p:nvPr>
        </p:nvSpPr>
        <p:spPr/>
        <p:txBody>
          <a:bodyPr wrap="square" numCol="1" anchor="t" anchorCtr="0" compatLnSpc="1">
            <a:prstTxWarp prst="textNoShape">
              <a:avLst/>
            </a:prstTxWarp>
          </a:bodyPr>
          <a:lstStyle/>
          <a:p>
            <a:r>
              <a:rPr lang="en-US" dirty="0">
                <a:latin typeface="Century Gothic" charset="0"/>
                <a:ea typeface="MS PGothic" charset="0"/>
              </a:rPr>
              <a:t>BCPS SEL standards describe the content and skills for students in grades K - 12 for social and emotional learning. Each standard includes learning standards that describe what students should know and be able to do in early elementary (grades K - 3), upper elementary (grades 4 - 5), middle school (grades 6-8), early high school (grades 9-10), and upper high school (grades 11-12). </a:t>
            </a:r>
          </a:p>
          <a:p>
            <a:r>
              <a:rPr lang="en-US" dirty="0">
                <a:latin typeface="Century Gothic" charset="0"/>
                <a:ea typeface="MS PGothic" charset="0"/>
              </a:rPr>
              <a:t> </a:t>
            </a:r>
          </a:p>
          <a:p>
            <a:r>
              <a:rPr lang="en-US" dirty="0">
                <a:latin typeface="Century Gothic" charset="0"/>
                <a:ea typeface="MS PGothic" charset="0"/>
              </a:rPr>
              <a:t>The standards have three (3) overarching goals: </a:t>
            </a:r>
          </a:p>
          <a:p>
            <a:r>
              <a:rPr lang="en-US" dirty="0">
                <a:latin typeface="Century Gothic" charset="0"/>
                <a:ea typeface="MS PGothic" charset="0"/>
              </a:rPr>
              <a:t>Goal 1 - Develop self-awareness and self-management skills to achieve school and life success.</a:t>
            </a:r>
          </a:p>
          <a:p>
            <a:r>
              <a:rPr lang="en-US" dirty="0">
                <a:latin typeface="Century Gothic" charset="0"/>
                <a:ea typeface="MS PGothic" charset="0"/>
              </a:rPr>
              <a:t>Goal 2 - Use social-awareness and interpersonal skills to establish and maintain positive relationships. </a:t>
            </a:r>
          </a:p>
          <a:p>
            <a:r>
              <a:rPr lang="en-US" dirty="0">
                <a:latin typeface="Century Gothic" charset="0"/>
                <a:ea typeface="MS PGothic" charset="0"/>
              </a:rPr>
              <a:t>Goal 3 - Demonstrate decision-making skills and responsible behaviors in personal, school, and community </a:t>
            </a:r>
            <a:r>
              <a:rPr lang="en-US" dirty="0" smtClean="0">
                <a:latin typeface="Century Gothic" charset="0"/>
                <a:ea typeface="MS PGothic" charset="0"/>
              </a:rPr>
              <a:t>contexts</a:t>
            </a:r>
          </a:p>
          <a:p>
            <a:endParaRPr lang="en-US" dirty="0" smtClean="0">
              <a:latin typeface="Century Gothic" charset="0"/>
              <a:ea typeface="MS PGothic" charset="0"/>
            </a:endParaRPr>
          </a:p>
          <a:p>
            <a:r>
              <a:rPr lang="en-US" dirty="0" smtClean="0">
                <a:latin typeface="Century Gothic" charset="0"/>
                <a:ea typeface="MS PGothic" charset="0"/>
              </a:rPr>
              <a:t>You can find a copy of these</a:t>
            </a:r>
            <a:r>
              <a:rPr lang="en-US" baseline="0" dirty="0" smtClean="0">
                <a:latin typeface="Century Gothic" charset="0"/>
                <a:ea typeface="MS PGothic" charset="0"/>
              </a:rPr>
              <a:t> standards in the attachments tab.  </a:t>
            </a:r>
            <a:endParaRPr lang="en-US" dirty="0">
              <a:latin typeface="Century Gothic" charset="0"/>
              <a:ea typeface="MS PGothic" charset="0"/>
            </a:endParaRPr>
          </a:p>
          <a:p>
            <a:r>
              <a:rPr lang="en-US" dirty="0">
                <a:latin typeface="Century Gothic" charset="0"/>
                <a:ea typeface="MS PGothic" charset="0"/>
              </a:rPr>
              <a:t> </a:t>
            </a:r>
          </a:p>
          <a:p>
            <a:r>
              <a:rPr lang="en-US" dirty="0">
                <a:latin typeface="Century Gothic" charset="0"/>
                <a:ea typeface="MS PGothic" charset="0"/>
              </a:rPr>
              <a:t>Refer to the </a:t>
            </a:r>
            <a:r>
              <a:rPr lang="en-US" dirty="0" err="1">
                <a:latin typeface="Century Gothic" charset="0"/>
                <a:ea typeface="MS PGothic" charset="0"/>
              </a:rPr>
              <a:t>Wikispace</a:t>
            </a:r>
            <a:r>
              <a:rPr lang="en-US" dirty="0">
                <a:latin typeface="Century Gothic" charset="0"/>
                <a:ea typeface="MS PGothic" charset="0"/>
              </a:rPr>
              <a:t> (MTSS/RtI Wiki Link</a:t>
            </a:r>
            <a:r>
              <a:rPr lang="en-US" b="1" dirty="0">
                <a:latin typeface="Century Gothic" charset="0"/>
                <a:ea typeface="MS PGothic" charset="0"/>
              </a:rPr>
              <a:t>: </a:t>
            </a:r>
            <a:r>
              <a:rPr lang="en-US" b="1" u="sng" dirty="0">
                <a:latin typeface="Century Gothic" charset="0"/>
                <a:ea typeface="MS PGothic" charset="0"/>
                <a:hlinkClick r:id="rId3"/>
              </a:rPr>
              <a:t>http://mtss.pds-hrd.wikispaces.net</a:t>
            </a:r>
            <a:r>
              <a:rPr lang="en-US" b="1" u="sng" dirty="0">
                <a:latin typeface="Century Gothic" charset="0"/>
                <a:ea typeface="MS PGothic" charset="0"/>
              </a:rPr>
              <a:t>) </a:t>
            </a:r>
            <a:r>
              <a:rPr lang="en-US" dirty="0">
                <a:latin typeface="Century Gothic" charset="0"/>
                <a:ea typeface="MS PGothic" charset="0"/>
              </a:rPr>
              <a:t>the following resources, SEL Standards, SEL Leadership Effective Practices, SEL Teacher Practices, SEL Competencies and Learning Skills, SEL Adult Personal Assessment and Reflection, and all other materials from meeting. </a:t>
            </a:r>
          </a:p>
          <a:p>
            <a:endParaRPr lang="en-US" dirty="0">
              <a:ea typeface="MS PGothic" charset="0"/>
            </a:endParaRPr>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charset="0"/>
                <a:ea typeface="MS PGothic" charset="0"/>
                <a:cs typeface="MS PGothic" charset="0"/>
              </a:defRPr>
            </a:lvl1pPr>
            <a:lvl2pPr marL="742950" indent="-285750">
              <a:defRPr>
                <a:solidFill>
                  <a:schemeClr val="tx1"/>
                </a:solidFill>
                <a:latin typeface="Century Gothic" charset="0"/>
                <a:ea typeface="MS PGothic" charset="0"/>
                <a:cs typeface="MS PGothic" charset="0"/>
              </a:defRPr>
            </a:lvl2pPr>
            <a:lvl3pPr marL="1143000" indent="-228600">
              <a:defRPr>
                <a:solidFill>
                  <a:schemeClr val="tx1"/>
                </a:solidFill>
                <a:latin typeface="Century Gothic" charset="0"/>
                <a:ea typeface="MS PGothic" charset="0"/>
                <a:cs typeface="MS PGothic" charset="0"/>
              </a:defRPr>
            </a:lvl3pPr>
            <a:lvl4pPr marL="1600200" indent="-228600">
              <a:defRPr>
                <a:solidFill>
                  <a:schemeClr val="tx1"/>
                </a:solidFill>
                <a:latin typeface="Century Gothic" charset="0"/>
                <a:ea typeface="MS PGothic" charset="0"/>
                <a:cs typeface="MS PGothic" charset="0"/>
              </a:defRPr>
            </a:lvl4pPr>
            <a:lvl5pPr marL="2057400" indent="-228600">
              <a:defRPr>
                <a:solidFill>
                  <a:schemeClr val="tx1"/>
                </a:solidFill>
                <a:latin typeface="Century Gothic"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Century Gothic"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Century Gothic"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Century Gothic"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Century Gothic" charset="0"/>
                <a:ea typeface="MS PGothic" charset="0"/>
                <a:cs typeface="MS PGothic" charset="0"/>
              </a:defRPr>
            </a:lvl9pPr>
          </a:lstStyle>
          <a:p>
            <a:fld id="{074A1A1E-AF3A-5446-81F6-73852FA6F9A6}" type="slidenum">
              <a:rPr lang="en-US">
                <a:latin typeface="Calibri"/>
              </a:rPr>
              <a:pPr/>
              <a:t>11</a:t>
            </a:fld>
            <a:endParaRPr lang="en-US" dirty="0">
              <a:latin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dirty="0" smtClean="0"/>
              <a:t>PBIS </a:t>
            </a:r>
            <a:r>
              <a:rPr lang="en-US" dirty="0"/>
              <a:t>developed chart. </a:t>
            </a:r>
            <a:r>
              <a:rPr lang="en-US" dirty="0" smtClean="0"/>
              <a:t>This slide also helps</a:t>
            </a:r>
            <a:r>
              <a:rPr lang="en-US" baseline="0" dirty="0" smtClean="0"/>
              <a:t> answer the compelling why for teaching behavior to students.  </a:t>
            </a:r>
            <a:r>
              <a:rPr lang="en-US" dirty="0" smtClean="0"/>
              <a:t> </a:t>
            </a:r>
            <a:r>
              <a:rPr lang="en-US" dirty="0"/>
              <a:t>Across the top are some evidence-based instructional strategies that we often use in the classroom. Looking down the left hand side are a list of social skills.  These social skills need to have been mastered </a:t>
            </a:r>
            <a:r>
              <a:rPr lang="en-US" dirty="0" smtClean="0"/>
              <a:t>in </a:t>
            </a:r>
            <a:r>
              <a:rPr lang="en-US" dirty="0"/>
              <a:t>order to really be successful and get all you can out of </a:t>
            </a:r>
            <a:r>
              <a:rPr lang="en-US" dirty="0" smtClean="0"/>
              <a:t>the </a:t>
            </a:r>
            <a:r>
              <a:rPr lang="en-US" dirty="0"/>
              <a:t>instructional strategies.  </a:t>
            </a:r>
            <a:r>
              <a:rPr lang="en-US" i="1" dirty="0"/>
              <a:t>Give example of strategy and social </a:t>
            </a:r>
            <a:r>
              <a:rPr lang="en-US" i="1" dirty="0" err="1"/>
              <a:t>skils</a:t>
            </a:r>
            <a:r>
              <a:rPr lang="en-US" i="1" dirty="0"/>
              <a:t> needed.</a:t>
            </a:r>
            <a:r>
              <a:rPr lang="en-US" dirty="0"/>
              <a:t> </a:t>
            </a:r>
            <a:r>
              <a:rPr lang="en-US" i="1" dirty="0" smtClean="0"/>
              <a:t>For example, for students to generate concept</a:t>
            </a:r>
            <a:r>
              <a:rPr lang="en-US" i="1" baseline="0" dirty="0" smtClean="0"/>
              <a:t> maps and utilize graphic organizers they need the social skills of listening, using self control, ….etc.  </a:t>
            </a:r>
            <a:r>
              <a:rPr lang="en-US" dirty="0" smtClean="0"/>
              <a:t> </a:t>
            </a:r>
            <a:r>
              <a:rPr lang="en-US" dirty="0" err="1"/>
              <a:t>Ie</a:t>
            </a:r>
            <a:r>
              <a:rPr lang="en-US" dirty="0"/>
              <a:t>. </a:t>
            </a:r>
            <a:r>
              <a:rPr lang="en-US" dirty="0" smtClean="0"/>
              <a:t>something </a:t>
            </a:r>
            <a:r>
              <a:rPr lang="en-US" dirty="0"/>
              <a:t>as simple as asking a question is sometimes difficult because students don’t know when to ask or how to ask appropriately. Some become very good at trying to hide or compensate for what they don’t know. These are all social skills and behaviors we want our students to master so they can be successful in the classroom. </a:t>
            </a: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rgbClr val="8CC63F"/>
                </a:solidFill>
                <a:latin typeface="Century Gothic" charset="0"/>
                <a:ea typeface="ＭＳ Ｐゴシック" charset="0"/>
                <a:cs typeface="ＭＳ Ｐゴシック" charset="0"/>
              </a:defRPr>
            </a:lvl1pPr>
            <a:lvl2pPr marL="742950" indent="-285750" eaLnBrk="0" hangingPunct="0">
              <a:defRPr sz="2800" b="1">
                <a:solidFill>
                  <a:srgbClr val="8CC63F"/>
                </a:solidFill>
                <a:latin typeface="Century Gothic" charset="0"/>
                <a:ea typeface="ＭＳ Ｐゴシック" charset="0"/>
              </a:defRPr>
            </a:lvl2pPr>
            <a:lvl3pPr marL="1143000" indent="-228600" eaLnBrk="0" hangingPunct="0">
              <a:defRPr sz="2800" b="1">
                <a:solidFill>
                  <a:srgbClr val="8CC63F"/>
                </a:solidFill>
                <a:latin typeface="Century Gothic" charset="0"/>
                <a:ea typeface="ＭＳ Ｐゴシック" charset="0"/>
              </a:defRPr>
            </a:lvl3pPr>
            <a:lvl4pPr marL="1600200" indent="-228600" eaLnBrk="0" hangingPunct="0">
              <a:defRPr sz="2800" b="1">
                <a:solidFill>
                  <a:srgbClr val="8CC63F"/>
                </a:solidFill>
                <a:latin typeface="Century Gothic" charset="0"/>
                <a:ea typeface="ＭＳ Ｐゴシック" charset="0"/>
              </a:defRPr>
            </a:lvl4pPr>
            <a:lvl5pPr marL="2057400" indent="-228600" eaLnBrk="0" hangingPunct="0">
              <a:defRPr sz="2800" b="1">
                <a:solidFill>
                  <a:srgbClr val="8CC63F"/>
                </a:solidFill>
                <a:latin typeface="Century Gothic" charset="0"/>
                <a:ea typeface="ＭＳ Ｐゴシック" charset="0"/>
              </a:defRPr>
            </a:lvl5pPr>
            <a:lvl6pPr marL="2514600" indent="-228600" algn="ctr" eaLnBrk="0" fontAlgn="base" hangingPunct="0">
              <a:spcBef>
                <a:spcPct val="20000"/>
              </a:spcBef>
              <a:spcAft>
                <a:spcPct val="0"/>
              </a:spcAft>
              <a:defRPr sz="2800" b="1">
                <a:solidFill>
                  <a:srgbClr val="8CC63F"/>
                </a:solidFill>
                <a:latin typeface="Century Gothic" charset="0"/>
                <a:ea typeface="ＭＳ Ｐゴシック" charset="0"/>
              </a:defRPr>
            </a:lvl6pPr>
            <a:lvl7pPr marL="2971800" indent="-228600" algn="ctr" eaLnBrk="0" fontAlgn="base" hangingPunct="0">
              <a:spcBef>
                <a:spcPct val="20000"/>
              </a:spcBef>
              <a:spcAft>
                <a:spcPct val="0"/>
              </a:spcAft>
              <a:defRPr sz="2800" b="1">
                <a:solidFill>
                  <a:srgbClr val="8CC63F"/>
                </a:solidFill>
                <a:latin typeface="Century Gothic" charset="0"/>
                <a:ea typeface="ＭＳ Ｐゴシック" charset="0"/>
              </a:defRPr>
            </a:lvl7pPr>
            <a:lvl8pPr marL="3429000" indent="-228600" algn="ctr" eaLnBrk="0" fontAlgn="base" hangingPunct="0">
              <a:spcBef>
                <a:spcPct val="20000"/>
              </a:spcBef>
              <a:spcAft>
                <a:spcPct val="0"/>
              </a:spcAft>
              <a:defRPr sz="2800" b="1">
                <a:solidFill>
                  <a:srgbClr val="8CC63F"/>
                </a:solidFill>
                <a:latin typeface="Century Gothic" charset="0"/>
                <a:ea typeface="ＭＳ Ｐゴシック" charset="0"/>
              </a:defRPr>
            </a:lvl8pPr>
            <a:lvl9pPr marL="3886200" indent="-228600" algn="ctr" eaLnBrk="0" fontAlgn="base" hangingPunct="0">
              <a:spcBef>
                <a:spcPct val="20000"/>
              </a:spcBef>
              <a:spcAft>
                <a:spcPct val="0"/>
              </a:spcAft>
              <a:defRPr sz="2800" b="1">
                <a:solidFill>
                  <a:srgbClr val="8CC63F"/>
                </a:solidFill>
                <a:latin typeface="Century Gothic" charset="0"/>
                <a:ea typeface="ＭＳ Ｐゴシック" charset="0"/>
              </a:defRPr>
            </a:lvl9pPr>
          </a:lstStyle>
          <a:p>
            <a:pPr eaLnBrk="1" hangingPunct="1"/>
            <a:fld id="{4689B72A-EDEF-5E4B-AECF-4F65A307B571}" type="slidenum">
              <a:rPr lang="en-US" sz="1200"/>
              <a:pPr eaLnBrk="1" hangingPunct="1"/>
              <a:t>12</a:t>
            </a:fld>
            <a:endParaRPr 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2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Explain that if they</a:t>
            </a:r>
            <a:r>
              <a:rPr lang="ja-JP" altLang="en-US" dirty="0" smtClean="0">
                <a:latin typeface="Arial" panose="020B0604020202020204" pitchFamily="34" charset="0"/>
              </a:rPr>
              <a:t>’</a:t>
            </a:r>
            <a:r>
              <a:rPr lang="en-US" altLang="ja-JP" dirty="0" smtClean="0">
                <a:latin typeface="Arial" panose="020B0604020202020204" pitchFamily="34" charset="0"/>
              </a:rPr>
              <a:t>re using existing curricula, they need to identify how their Tier 1 expectations will be incorporated into each lesson.</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Point out that the 2 links are just a couple of starting points…</a:t>
            </a:r>
            <a:r>
              <a:rPr lang="ja-JP" altLang="en-US" dirty="0" smtClean="0">
                <a:latin typeface="Arial" panose="020B0604020202020204" pitchFamily="34" charset="0"/>
              </a:rPr>
              <a:t>”</a:t>
            </a:r>
            <a:r>
              <a:rPr lang="en-US" altLang="ja-JP" dirty="0" smtClean="0">
                <a:latin typeface="Arial" panose="020B0604020202020204" pitchFamily="34" charset="0"/>
              </a:rPr>
              <a:t>Google</a:t>
            </a:r>
            <a:r>
              <a:rPr lang="ja-JP" altLang="en-US" dirty="0" smtClean="0">
                <a:latin typeface="Arial" panose="020B0604020202020204" pitchFamily="34" charset="0"/>
              </a:rPr>
              <a:t>”</a:t>
            </a:r>
            <a:r>
              <a:rPr lang="en-US" altLang="ja-JP" dirty="0" smtClean="0">
                <a:latin typeface="Arial" panose="020B0604020202020204" pitchFamily="34" charset="0"/>
              </a:rPr>
              <a:t> </a:t>
            </a:r>
            <a:r>
              <a:rPr lang="ja-JP" altLang="en-US" dirty="0" smtClean="0">
                <a:latin typeface="Arial" panose="020B0604020202020204" pitchFamily="34" charset="0"/>
              </a:rPr>
              <a:t>‘</a:t>
            </a:r>
            <a:r>
              <a:rPr lang="en-US" altLang="ja-JP" dirty="0" smtClean="0">
                <a:latin typeface="Arial" panose="020B0604020202020204" pitchFamily="34" charset="0"/>
              </a:rPr>
              <a:t>lesson plans for Respect</a:t>
            </a:r>
            <a:r>
              <a:rPr lang="ja-JP" altLang="en-US" dirty="0" smtClean="0">
                <a:latin typeface="Arial" panose="020B0604020202020204" pitchFamily="34" charset="0"/>
              </a:rPr>
              <a:t>’</a:t>
            </a:r>
            <a:r>
              <a:rPr lang="en-US" altLang="ja-JP" dirty="0" smtClean="0">
                <a:latin typeface="Arial" panose="020B0604020202020204" pitchFamily="34" charset="0"/>
              </a:rPr>
              <a:t> or something similar, they will get lots of results.</a:t>
            </a:r>
          </a:p>
          <a:p>
            <a:pPr eaLnBrk="1" hangingPunct="1">
              <a:spcBef>
                <a:spcPct val="0"/>
              </a:spcBef>
            </a:pPr>
            <a:r>
              <a:rPr lang="en-US" altLang="en-US" dirty="0" smtClean="0">
                <a:latin typeface="Arial" panose="020B0604020202020204" pitchFamily="34" charset="0"/>
              </a:rPr>
              <a:t>#3</a:t>
            </a:r>
            <a:r>
              <a:rPr lang="en-US" altLang="en-US" baseline="0" dirty="0" smtClean="0">
                <a:latin typeface="Arial" panose="020B0604020202020204" pitchFamily="34" charset="0"/>
              </a:rPr>
              <a:t> a-Ideal student activity-perhaps put this back in and do the activity here.  Ask participants to (put in previous slide) list the </a:t>
            </a:r>
            <a:endParaRPr lang="en-US" altLang="en-US" dirty="0" smtClean="0">
              <a:latin typeface="Arial" panose="020B0604020202020204" pitchFamily="34" charset="0"/>
            </a:endParaRPr>
          </a:p>
        </p:txBody>
      </p:sp>
      <p:sp>
        <p:nvSpPr>
          <p:cNvPr id="172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F42991BC-59A8-4B52-BC16-3997E0B716A4}"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13</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0123973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err="1" smtClean="0"/>
              <a:t>Skillstreaming</a:t>
            </a:r>
            <a:r>
              <a:rPr lang="en-US" dirty="0" smtClean="0"/>
              <a:t> is a highly acclaimed, research-based </a:t>
            </a:r>
            <a:r>
              <a:rPr lang="en-US" dirty="0" err="1" smtClean="0"/>
              <a:t>prosocial</a:t>
            </a:r>
            <a:r>
              <a:rPr lang="en-US" dirty="0" smtClean="0"/>
              <a:t> skills training program published by Research Press.  </a:t>
            </a:r>
            <a:r>
              <a:rPr lang="en-US" b="1" dirty="0" smtClean="0"/>
              <a:t>Author Arnold P.</a:t>
            </a:r>
            <a:r>
              <a:rPr lang="en-US" b="1" baseline="0" dirty="0" smtClean="0"/>
              <a:t> Goldstein</a:t>
            </a:r>
            <a:endParaRPr lang="en-US" b="1"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err="1" smtClean="0"/>
              <a:t>Skillstreaming</a:t>
            </a:r>
            <a:r>
              <a:rPr lang="en-US" dirty="0" smtClean="0"/>
              <a:t> employs a four-part training approach—modeling, role-playing, performance feedback, and generalization—to teach essential </a:t>
            </a:r>
            <a:r>
              <a:rPr lang="en-US" dirty="0" err="1" smtClean="0"/>
              <a:t>prosocial</a:t>
            </a:r>
            <a:r>
              <a:rPr lang="en-US" dirty="0" smtClean="0"/>
              <a:t> skills to children and adolescents. Each book provides a complete description of the </a:t>
            </a:r>
            <a:r>
              <a:rPr lang="en-US" dirty="0" err="1" smtClean="0"/>
              <a:t>Skillstreaming</a:t>
            </a:r>
            <a:r>
              <a:rPr lang="en-US" dirty="0" smtClean="0"/>
              <a:t> program, with instructions for teaching a wide variety of </a:t>
            </a:r>
            <a:r>
              <a:rPr lang="en-US" dirty="0" err="1" smtClean="0"/>
              <a:t>prosocial</a:t>
            </a:r>
            <a:r>
              <a:rPr lang="en-US" dirty="0" smtClean="0"/>
              <a:t> skills and a CD including reproducible forms and handouts.</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14</a:t>
            </a:fld>
            <a:endParaRPr lang="en-US"/>
          </a:p>
        </p:txBody>
      </p:sp>
    </p:spTree>
    <p:extLst>
      <p:ext uri="{BB962C8B-B14F-4D97-AF65-F5344CB8AC3E}">
        <p14:creationId xmlns:p14="http://schemas.microsoft.com/office/powerpoint/2010/main" val="42741803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Go LEAPS lesson example- teachers can choose all of the components or just a few.  Whole group or small group.- it doesn’t have to take a lot of time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pPr/>
              <a:t>19</a:t>
            </a:fld>
            <a:endParaRPr lang="en-US" dirty="0"/>
          </a:p>
        </p:txBody>
      </p:sp>
    </p:spTree>
    <p:extLst>
      <p:ext uri="{BB962C8B-B14F-4D97-AF65-F5344CB8AC3E}">
        <p14:creationId xmlns:p14="http://schemas.microsoft.com/office/powerpoint/2010/main" val="487292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69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t>Now that you have created Expectations and Rules, </a:t>
            </a:r>
            <a:r>
              <a:rPr lang="en-US" b="1" dirty="0" smtClean="0"/>
              <a:t>they must be overtly</a:t>
            </a:r>
            <a:r>
              <a:rPr lang="en-US" b="1" baseline="0" dirty="0" smtClean="0"/>
              <a:t> taught to the students.</a:t>
            </a:r>
            <a:endParaRPr lang="en-US" b="1" dirty="0" smtClean="0"/>
          </a:p>
          <a:p>
            <a:pPr eaLnBrk="1" hangingPunct="1">
              <a:spcBef>
                <a:spcPct val="0"/>
              </a:spcBef>
            </a:pPr>
            <a:r>
              <a:rPr lang="en-US" b="1" dirty="0" smtClean="0"/>
              <a:t>Teaching behavior lessons is very similar to teaching</a:t>
            </a:r>
            <a:r>
              <a:rPr lang="en-US" b="1" baseline="0" dirty="0" smtClean="0"/>
              <a:t> academics.  </a:t>
            </a:r>
            <a:r>
              <a:rPr lang="en-US" b="0" i="1" baseline="0" dirty="0" smtClean="0"/>
              <a:t>I may sound like a broken record here, but I want you to come away with the understanding that teaching behavior should be taught.  </a:t>
            </a:r>
            <a:endParaRPr lang="en-US" b="1" dirty="0" smtClean="0"/>
          </a:p>
          <a:p>
            <a:pPr eaLnBrk="1" hangingPunct="1">
              <a:spcBef>
                <a:spcPct val="0"/>
              </a:spcBef>
            </a:pPr>
            <a:r>
              <a:rPr lang="en-US" dirty="0" smtClean="0"/>
              <a:t>Lesson </a:t>
            </a:r>
            <a:r>
              <a:rPr lang="en-US" dirty="0"/>
              <a:t>plans for expectations &amp; rules basically look the </a:t>
            </a:r>
            <a:r>
              <a:rPr lang="en-US" dirty="0" smtClean="0"/>
              <a:t>same</a:t>
            </a:r>
            <a:r>
              <a:rPr lang="en-US" baseline="0" dirty="0" smtClean="0"/>
              <a:t> **except that lesson plans for rules need to start with the expectation***</a:t>
            </a:r>
            <a:r>
              <a:rPr lang="en-US" b="1" i="1" baseline="0" dirty="0" smtClean="0"/>
              <a:t>and</a:t>
            </a:r>
            <a:r>
              <a:rPr lang="en-US" b="1" i="1" dirty="0" smtClean="0"/>
              <a:t> </a:t>
            </a:r>
            <a:r>
              <a:rPr lang="en-US" altLang="ja-JP" b="1" i="1" dirty="0" smtClean="0"/>
              <a:t>they </a:t>
            </a:r>
            <a:r>
              <a:rPr lang="en-US" altLang="ja-JP" b="1" i="1" dirty="0"/>
              <a:t>need to incorporate </a:t>
            </a:r>
            <a:r>
              <a:rPr lang="en-US" altLang="ja-JP" b="1" i="1" dirty="0" smtClean="0"/>
              <a:t>practice of positive</a:t>
            </a:r>
            <a:r>
              <a:rPr lang="en-US" altLang="ja-JP" b="1" i="1" baseline="0" dirty="0" smtClean="0"/>
              <a:t> </a:t>
            </a:r>
            <a:r>
              <a:rPr lang="en-US" altLang="ja-JP" b="1" i="1" dirty="0" smtClean="0"/>
              <a:t>behavioral skills</a:t>
            </a:r>
            <a:r>
              <a:rPr lang="en-US" altLang="ja-JP" b="1" i="1" baseline="0" dirty="0" smtClean="0"/>
              <a:t>.</a:t>
            </a:r>
            <a:r>
              <a:rPr lang="en-US" altLang="ja-JP" baseline="0" dirty="0" smtClean="0"/>
              <a:t> Rule</a:t>
            </a:r>
            <a:r>
              <a:rPr lang="en-US" altLang="ja-JP" dirty="0" smtClean="0"/>
              <a:t> lessons </a:t>
            </a:r>
            <a:r>
              <a:rPr lang="en-US" altLang="ja-JP" dirty="0"/>
              <a:t>need to occur in the setting where they apply. </a:t>
            </a:r>
            <a:r>
              <a:rPr lang="en-US" altLang="ja-JP" dirty="0" smtClean="0"/>
              <a:t>Many </a:t>
            </a:r>
            <a:r>
              <a:rPr lang="en-US" altLang="ja-JP" dirty="0"/>
              <a:t>schools use a station rotation format for classes to visit the targeted </a:t>
            </a:r>
            <a:r>
              <a:rPr lang="en-US" altLang="ja-JP" dirty="0" smtClean="0"/>
              <a:t>areas, such as the cafeteria or media center, </a:t>
            </a:r>
            <a:r>
              <a:rPr lang="en-US" altLang="ja-JP" dirty="0"/>
              <a:t>to learn the setting-specific rules. </a:t>
            </a:r>
            <a:endParaRPr lang="en-US" dirty="0"/>
          </a:p>
        </p:txBody>
      </p:sp>
      <p:sp>
        <p:nvSpPr>
          <p:cNvPr id="1669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rgbClr val="8CC63F"/>
                </a:solidFill>
                <a:latin typeface="Century Gothic" charset="0"/>
                <a:ea typeface="ＭＳ Ｐゴシック" charset="0"/>
                <a:cs typeface="ＭＳ Ｐゴシック" charset="0"/>
              </a:defRPr>
            </a:lvl1pPr>
            <a:lvl2pPr marL="742950" indent="-285750" eaLnBrk="0" hangingPunct="0">
              <a:defRPr sz="2800" b="1">
                <a:solidFill>
                  <a:srgbClr val="8CC63F"/>
                </a:solidFill>
                <a:latin typeface="Century Gothic" charset="0"/>
                <a:ea typeface="ＭＳ Ｐゴシック" charset="0"/>
              </a:defRPr>
            </a:lvl2pPr>
            <a:lvl3pPr marL="1143000" indent="-228600" eaLnBrk="0" hangingPunct="0">
              <a:defRPr sz="2800" b="1">
                <a:solidFill>
                  <a:srgbClr val="8CC63F"/>
                </a:solidFill>
                <a:latin typeface="Century Gothic" charset="0"/>
                <a:ea typeface="ＭＳ Ｐゴシック" charset="0"/>
              </a:defRPr>
            </a:lvl3pPr>
            <a:lvl4pPr marL="1600200" indent="-228600" eaLnBrk="0" hangingPunct="0">
              <a:defRPr sz="2800" b="1">
                <a:solidFill>
                  <a:srgbClr val="8CC63F"/>
                </a:solidFill>
                <a:latin typeface="Century Gothic" charset="0"/>
                <a:ea typeface="ＭＳ Ｐゴシック" charset="0"/>
              </a:defRPr>
            </a:lvl4pPr>
            <a:lvl5pPr marL="2057400" indent="-228600" eaLnBrk="0" hangingPunct="0">
              <a:defRPr sz="2800" b="1">
                <a:solidFill>
                  <a:srgbClr val="8CC63F"/>
                </a:solidFill>
                <a:latin typeface="Century Gothic" charset="0"/>
                <a:ea typeface="ＭＳ Ｐゴシック" charset="0"/>
              </a:defRPr>
            </a:lvl5pPr>
            <a:lvl6pPr marL="2514600" indent="-228600" algn="ctr" eaLnBrk="0" fontAlgn="base" hangingPunct="0">
              <a:spcBef>
                <a:spcPct val="20000"/>
              </a:spcBef>
              <a:spcAft>
                <a:spcPct val="0"/>
              </a:spcAft>
              <a:defRPr sz="2800" b="1">
                <a:solidFill>
                  <a:srgbClr val="8CC63F"/>
                </a:solidFill>
                <a:latin typeface="Century Gothic" charset="0"/>
                <a:ea typeface="ＭＳ Ｐゴシック" charset="0"/>
              </a:defRPr>
            </a:lvl6pPr>
            <a:lvl7pPr marL="2971800" indent="-228600" algn="ctr" eaLnBrk="0" fontAlgn="base" hangingPunct="0">
              <a:spcBef>
                <a:spcPct val="20000"/>
              </a:spcBef>
              <a:spcAft>
                <a:spcPct val="0"/>
              </a:spcAft>
              <a:defRPr sz="2800" b="1">
                <a:solidFill>
                  <a:srgbClr val="8CC63F"/>
                </a:solidFill>
                <a:latin typeface="Century Gothic" charset="0"/>
                <a:ea typeface="ＭＳ Ｐゴシック" charset="0"/>
              </a:defRPr>
            </a:lvl7pPr>
            <a:lvl8pPr marL="3429000" indent="-228600" algn="ctr" eaLnBrk="0" fontAlgn="base" hangingPunct="0">
              <a:spcBef>
                <a:spcPct val="20000"/>
              </a:spcBef>
              <a:spcAft>
                <a:spcPct val="0"/>
              </a:spcAft>
              <a:defRPr sz="2800" b="1">
                <a:solidFill>
                  <a:srgbClr val="8CC63F"/>
                </a:solidFill>
                <a:latin typeface="Century Gothic" charset="0"/>
                <a:ea typeface="ＭＳ Ｐゴシック" charset="0"/>
              </a:defRPr>
            </a:lvl8pPr>
            <a:lvl9pPr marL="3886200" indent="-228600" algn="ctr" eaLnBrk="0" fontAlgn="base" hangingPunct="0">
              <a:spcBef>
                <a:spcPct val="20000"/>
              </a:spcBef>
              <a:spcAft>
                <a:spcPct val="0"/>
              </a:spcAft>
              <a:defRPr sz="2800" b="1">
                <a:solidFill>
                  <a:srgbClr val="8CC63F"/>
                </a:solidFill>
                <a:latin typeface="Century Gothic" charset="0"/>
                <a:ea typeface="ＭＳ Ｐゴシック" charset="0"/>
              </a:defRPr>
            </a:lvl9pPr>
          </a:lstStyle>
          <a:p>
            <a:pPr eaLnBrk="1" hangingPunct="1"/>
            <a:fld id="{48BE0B23-8C7A-534E-AC7F-1B065D40BBC4}" type="slidenum">
              <a:rPr lang="en-US" sz="1200">
                <a:latin typeface="Calibri"/>
              </a:rPr>
              <a:pPr eaLnBrk="1" hangingPunct="1"/>
              <a:t>25</a:t>
            </a:fld>
            <a:endParaRPr lang="en-US" sz="1200" dirty="0">
              <a:latin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7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dirty="0"/>
              <a:t>Things that you should know when you are teaching behavior.  When will it be </a:t>
            </a:r>
            <a:r>
              <a:rPr lang="en-US" dirty="0" smtClean="0"/>
              <a:t>useful? Why </a:t>
            </a:r>
            <a:r>
              <a:rPr lang="en-US" dirty="0"/>
              <a:t>are we </a:t>
            </a:r>
            <a:r>
              <a:rPr lang="en-US" dirty="0" smtClean="0"/>
              <a:t>doing </a:t>
            </a:r>
            <a:r>
              <a:rPr lang="en-US" dirty="0"/>
              <a:t>this?  Often we talk about making academics relatable to real life and we need to do the same with behavior.  </a:t>
            </a:r>
            <a:r>
              <a:rPr lang="en-US" dirty="0" smtClean="0"/>
              <a:t>Relatable </a:t>
            </a:r>
            <a:r>
              <a:rPr lang="en-US" dirty="0"/>
              <a:t>to school and home as well.  </a:t>
            </a:r>
            <a:r>
              <a:rPr lang="en-US" dirty="0" smtClean="0"/>
              <a:t>Make </a:t>
            </a:r>
            <a:r>
              <a:rPr lang="en-US" dirty="0"/>
              <a:t>sure we model what </a:t>
            </a:r>
            <a:r>
              <a:rPr lang="en-US" dirty="0" smtClean="0"/>
              <a:t>those </a:t>
            </a:r>
            <a:r>
              <a:rPr lang="en-US" dirty="0"/>
              <a:t>skills look like.  Rule: raise your hand in </a:t>
            </a:r>
            <a:r>
              <a:rPr lang="en-US" dirty="0" smtClean="0"/>
              <a:t>classroom.   </a:t>
            </a:r>
            <a:r>
              <a:rPr lang="en-US" dirty="0"/>
              <a:t>just because I taught when and how </a:t>
            </a:r>
            <a:r>
              <a:rPr lang="en-US" dirty="0" err="1" smtClean="0"/>
              <a:t>doesn</a:t>
            </a:r>
            <a:r>
              <a:rPr lang="fr-FR" dirty="0" smtClean="0"/>
              <a:t>’</a:t>
            </a:r>
            <a:r>
              <a:rPr lang="en-US" altLang="ja-JP" dirty="0" smtClean="0"/>
              <a:t>t</a:t>
            </a:r>
            <a:r>
              <a:rPr lang="en-US" altLang="ja-JP" baseline="0" dirty="0" smtClean="0"/>
              <a:t> </a:t>
            </a:r>
            <a:r>
              <a:rPr lang="en-US" altLang="ja-JP" dirty="0" smtClean="0"/>
              <a:t>mean that </a:t>
            </a:r>
            <a:r>
              <a:rPr lang="en-US" altLang="ja-JP" dirty="0"/>
              <a:t>they knew not to call out and start talking.  I had to task analyze as soon as hand went in air he was talking.  Need to teach to wait to be </a:t>
            </a:r>
            <a:r>
              <a:rPr lang="en-US" altLang="ja-JP" dirty="0" smtClean="0"/>
              <a:t>called </a:t>
            </a:r>
            <a:r>
              <a:rPr lang="en-US" altLang="ja-JP" dirty="0"/>
              <a:t>on ,etc.  Examples and non examples.  Link at bottom is from </a:t>
            </a:r>
            <a:r>
              <a:rPr lang="en-US" altLang="ja-JP" dirty="0" err="1"/>
              <a:t>edweek</a:t>
            </a:r>
            <a:r>
              <a:rPr lang="en-US" altLang="ja-JP" dirty="0"/>
              <a:t> on SEL and why we should teach it. </a:t>
            </a:r>
          </a:p>
          <a:p>
            <a:pPr eaLnBrk="1" hangingPunct="1"/>
            <a:endParaRPr lang="en-US" dirty="0"/>
          </a:p>
        </p:txBody>
      </p:sp>
      <p:sp>
        <p:nvSpPr>
          <p:cNvPr id="37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rgbClr val="8CC63F"/>
                </a:solidFill>
                <a:latin typeface="Century Gothic" charset="0"/>
                <a:ea typeface="ＭＳ Ｐゴシック" charset="0"/>
                <a:cs typeface="ＭＳ Ｐゴシック" charset="0"/>
              </a:defRPr>
            </a:lvl1pPr>
            <a:lvl2pPr marL="742950" indent="-285750" eaLnBrk="0" hangingPunct="0">
              <a:defRPr sz="2800" b="1">
                <a:solidFill>
                  <a:srgbClr val="8CC63F"/>
                </a:solidFill>
                <a:latin typeface="Century Gothic" charset="0"/>
                <a:ea typeface="ＭＳ Ｐゴシック" charset="0"/>
              </a:defRPr>
            </a:lvl2pPr>
            <a:lvl3pPr marL="1143000" indent="-228600" eaLnBrk="0" hangingPunct="0">
              <a:defRPr sz="2800" b="1">
                <a:solidFill>
                  <a:srgbClr val="8CC63F"/>
                </a:solidFill>
                <a:latin typeface="Century Gothic" charset="0"/>
                <a:ea typeface="ＭＳ Ｐゴシック" charset="0"/>
              </a:defRPr>
            </a:lvl3pPr>
            <a:lvl4pPr marL="1600200" indent="-228600" eaLnBrk="0" hangingPunct="0">
              <a:defRPr sz="2800" b="1">
                <a:solidFill>
                  <a:srgbClr val="8CC63F"/>
                </a:solidFill>
                <a:latin typeface="Century Gothic" charset="0"/>
                <a:ea typeface="ＭＳ Ｐゴシック" charset="0"/>
              </a:defRPr>
            </a:lvl4pPr>
            <a:lvl5pPr marL="2057400" indent="-228600" eaLnBrk="0" hangingPunct="0">
              <a:defRPr sz="2800" b="1">
                <a:solidFill>
                  <a:srgbClr val="8CC63F"/>
                </a:solidFill>
                <a:latin typeface="Century Gothic" charset="0"/>
                <a:ea typeface="ＭＳ Ｐゴシック" charset="0"/>
              </a:defRPr>
            </a:lvl5pPr>
            <a:lvl6pPr marL="2514600" indent="-228600" algn="ctr" eaLnBrk="0" fontAlgn="base" hangingPunct="0">
              <a:spcBef>
                <a:spcPct val="20000"/>
              </a:spcBef>
              <a:spcAft>
                <a:spcPct val="0"/>
              </a:spcAft>
              <a:defRPr sz="2800" b="1">
                <a:solidFill>
                  <a:srgbClr val="8CC63F"/>
                </a:solidFill>
                <a:latin typeface="Century Gothic" charset="0"/>
                <a:ea typeface="ＭＳ Ｐゴシック" charset="0"/>
              </a:defRPr>
            </a:lvl6pPr>
            <a:lvl7pPr marL="2971800" indent="-228600" algn="ctr" eaLnBrk="0" fontAlgn="base" hangingPunct="0">
              <a:spcBef>
                <a:spcPct val="20000"/>
              </a:spcBef>
              <a:spcAft>
                <a:spcPct val="0"/>
              </a:spcAft>
              <a:defRPr sz="2800" b="1">
                <a:solidFill>
                  <a:srgbClr val="8CC63F"/>
                </a:solidFill>
                <a:latin typeface="Century Gothic" charset="0"/>
                <a:ea typeface="ＭＳ Ｐゴシック" charset="0"/>
              </a:defRPr>
            </a:lvl7pPr>
            <a:lvl8pPr marL="3429000" indent="-228600" algn="ctr" eaLnBrk="0" fontAlgn="base" hangingPunct="0">
              <a:spcBef>
                <a:spcPct val="20000"/>
              </a:spcBef>
              <a:spcAft>
                <a:spcPct val="0"/>
              </a:spcAft>
              <a:defRPr sz="2800" b="1">
                <a:solidFill>
                  <a:srgbClr val="8CC63F"/>
                </a:solidFill>
                <a:latin typeface="Century Gothic" charset="0"/>
                <a:ea typeface="ＭＳ Ｐゴシック" charset="0"/>
              </a:defRPr>
            </a:lvl8pPr>
            <a:lvl9pPr marL="3886200" indent="-228600" algn="ctr" eaLnBrk="0" fontAlgn="base" hangingPunct="0">
              <a:spcBef>
                <a:spcPct val="20000"/>
              </a:spcBef>
              <a:spcAft>
                <a:spcPct val="0"/>
              </a:spcAft>
              <a:defRPr sz="2800" b="1">
                <a:solidFill>
                  <a:srgbClr val="8CC63F"/>
                </a:solidFill>
                <a:latin typeface="Century Gothic" charset="0"/>
                <a:ea typeface="ＭＳ Ｐゴシック" charset="0"/>
              </a:defRPr>
            </a:lvl9pPr>
          </a:lstStyle>
          <a:p>
            <a:pPr eaLnBrk="1" hangingPunct="1"/>
            <a:fld id="{322A96DD-F35E-C44B-A41F-2E34D4AACA09}" type="slidenum">
              <a:rPr lang="en-US" sz="1200"/>
              <a:pPr eaLnBrk="1" hangingPunct="1"/>
              <a:t>26</a:t>
            </a:fld>
            <a:endParaRPr 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sample Lesson Plan</a:t>
            </a:r>
            <a:r>
              <a:rPr lang="en-US" baseline="0" dirty="0" smtClean="0"/>
              <a:t> for teaching expectations. </a:t>
            </a:r>
            <a:r>
              <a:rPr lang="en-US" dirty="0" smtClean="0"/>
              <a:t>Lesson</a:t>
            </a:r>
            <a:r>
              <a:rPr lang="en-US" baseline="0" dirty="0" smtClean="0"/>
              <a:t> Plans are for small-group and classroom lessons. Behavior needs to be taught in the same format as any academics.  We do not hold “academic assemblies” at the beginning of the year to teach algebra and should not hold “behavior assemblies” to teach behavior unless they are supplemented with these teacher-directed lesson plans.</a:t>
            </a:r>
          </a:p>
          <a:p>
            <a:endParaRPr lang="en-US" baseline="0" dirty="0" smtClean="0"/>
          </a:p>
          <a:p>
            <a:r>
              <a:rPr lang="en-US" baseline="0" dirty="0" smtClean="0"/>
              <a:t>This lesson plan is for expectations, refer to the go leaps lesson plan example.  The examples and non-examples are important to include when teaching expectations because student may not know what being responsible or respectful is or what it means.  The examples and non examples provide a description of the behavior so students can see what it looks like to behave that way.  </a:t>
            </a:r>
          </a:p>
          <a:p>
            <a:endParaRPr lang="en-US" baseline="0" dirty="0" smtClean="0"/>
          </a:p>
          <a:p>
            <a:r>
              <a:rPr lang="en-US" dirty="0" smtClean="0"/>
              <a:t>There is</a:t>
            </a:r>
            <a:r>
              <a:rPr lang="en-US" baseline="0" dirty="0" smtClean="0"/>
              <a:t> a completed sample plan in the Attachment Tab; Your team can print it out to help develop your own school-wide lesson plans. Each lesson plan should have different resources,  format and activities, just as we vary the academic lesson plans for students.</a:t>
            </a:r>
          </a:p>
          <a:p>
            <a:endParaRPr lang="en-US" dirty="0"/>
          </a:p>
        </p:txBody>
      </p:sp>
      <p:sp>
        <p:nvSpPr>
          <p:cNvPr id="4" name="Slide Number Placeholder 3"/>
          <p:cNvSpPr>
            <a:spLocks noGrp="1"/>
          </p:cNvSpPr>
          <p:nvPr>
            <p:ph type="sldNum" sz="quarter" idx="10"/>
          </p:nvPr>
        </p:nvSpPr>
        <p:spPr/>
        <p:txBody>
          <a:bodyPr/>
          <a:lstStyle/>
          <a:p>
            <a:fld id="{8851FCE1-10CF-F149-B5F8-110BACDBEE1D}" type="slidenum">
              <a:rPr lang="en-US" smtClean="0"/>
              <a:t>27</a:t>
            </a:fld>
            <a:endParaRPr lang="en-US"/>
          </a:p>
        </p:txBody>
      </p:sp>
    </p:spTree>
    <p:extLst>
      <p:ext uri="{BB962C8B-B14F-4D97-AF65-F5344CB8AC3E}">
        <p14:creationId xmlns:p14="http://schemas.microsoft.com/office/powerpoint/2010/main" val="887236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sample Lesson</a:t>
            </a:r>
            <a:r>
              <a:rPr lang="en-US" baseline="0" dirty="0" smtClean="0"/>
              <a:t> Plan for teaching Rules in the cafeteria. It is also in the attachments tab. </a:t>
            </a:r>
            <a:r>
              <a:rPr lang="en-US" i="1" baseline="0" dirty="0" smtClean="0"/>
              <a:t>Complete your lesson plans in specific detail so that they will be able to be </a:t>
            </a:r>
            <a:r>
              <a:rPr lang="en-US" b="1" i="1" baseline="0" dirty="0" smtClean="0"/>
              <a:t>replicated</a:t>
            </a:r>
            <a:r>
              <a:rPr lang="en-US" i="1" baseline="0" dirty="0" smtClean="0"/>
              <a:t> by every teacher</a:t>
            </a:r>
            <a:r>
              <a:rPr lang="en-US" baseline="0" dirty="0" smtClean="0"/>
              <a:t>. You will have 3 Rules Lesson Plans – one for each of your Top 3 Locations.</a:t>
            </a:r>
          </a:p>
          <a:p>
            <a:endParaRPr lang="en-US" baseline="0" dirty="0" smtClean="0"/>
          </a:p>
          <a:p>
            <a:pPr marL="285750" indent="-285750">
              <a:buFont typeface="Arial"/>
              <a:buChar char="•"/>
            </a:pPr>
            <a:r>
              <a:rPr lang="en-US" sz="2400" dirty="0" smtClean="0">
                <a:solidFill>
                  <a:srgbClr val="595959"/>
                </a:solidFill>
                <a:cs typeface="Calibri"/>
              </a:rPr>
              <a:t>Create 1 Lesson Plan for EACH Top 3 school locations</a:t>
            </a:r>
            <a:endParaRPr lang="en-US" sz="1000" dirty="0" smtClean="0">
              <a:solidFill>
                <a:srgbClr val="595959"/>
              </a:solidFill>
              <a:cs typeface="Calibri"/>
            </a:endParaRPr>
          </a:p>
          <a:p>
            <a:pPr marL="285750" indent="-285750">
              <a:buFont typeface="Arial"/>
              <a:buChar char="•"/>
            </a:pPr>
            <a:r>
              <a:rPr lang="en-US" sz="2400" dirty="0" smtClean="0">
                <a:solidFill>
                  <a:srgbClr val="595959"/>
                </a:solidFill>
                <a:cs typeface="Calibri"/>
              </a:rPr>
              <a:t>To be taught in a CLASSROOM, by a teacher </a:t>
            </a:r>
          </a:p>
          <a:p>
            <a:pPr marL="0" indent="0">
              <a:buNone/>
            </a:pPr>
            <a:r>
              <a:rPr lang="en-US" dirty="0" smtClean="0">
                <a:solidFill>
                  <a:srgbClr val="595959"/>
                </a:solidFill>
                <a:cs typeface="Calibri"/>
              </a:rPr>
              <a:t>    </a:t>
            </a:r>
            <a:r>
              <a:rPr lang="en-US" sz="2400" dirty="0" smtClean="0">
                <a:solidFill>
                  <a:srgbClr val="595959"/>
                </a:solidFill>
                <a:cs typeface="Calibri"/>
              </a:rPr>
              <a:t> (not just in a behavior assembly)</a:t>
            </a:r>
          </a:p>
          <a:p>
            <a:pPr marL="0" indent="0">
              <a:buNone/>
            </a:pPr>
            <a:endParaRPr lang="en-US" sz="1000" dirty="0" smtClean="0">
              <a:solidFill>
                <a:srgbClr val="595959"/>
              </a:solidFill>
              <a:cs typeface="Calibri"/>
            </a:endParaRPr>
          </a:p>
          <a:p>
            <a:pPr marL="285750" indent="-285750">
              <a:buFont typeface="Arial"/>
              <a:buChar char="•"/>
            </a:pPr>
            <a:r>
              <a:rPr lang="en-US" sz="2400" dirty="0" smtClean="0">
                <a:solidFill>
                  <a:srgbClr val="595959"/>
                </a:solidFill>
                <a:cs typeface="Calibri"/>
              </a:rPr>
              <a:t>small group learning and activities that include:</a:t>
            </a:r>
          </a:p>
          <a:p>
            <a:pPr marL="742950" lvl="1" indent="-285750">
              <a:buFont typeface="Courier New"/>
              <a:buChar char="o"/>
            </a:pPr>
            <a:r>
              <a:rPr lang="en-US" sz="2400" dirty="0" smtClean="0">
                <a:solidFill>
                  <a:srgbClr val="595959"/>
                </a:solidFill>
                <a:cs typeface="Calibri"/>
              </a:rPr>
              <a:t>operationalizing expectation into positive behaviors</a:t>
            </a:r>
          </a:p>
          <a:p>
            <a:pPr marL="742950" lvl="1" indent="-285750">
              <a:buFont typeface="Courier New"/>
              <a:buChar char="o"/>
            </a:pPr>
            <a:r>
              <a:rPr lang="en-US" sz="2400" dirty="0" smtClean="0">
                <a:solidFill>
                  <a:srgbClr val="595959"/>
                </a:solidFill>
                <a:cs typeface="Calibri"/>
              </a:rPr>
              <a:t>practice of the appropriate behaviors</a:t>
            </a:r>
          </a:p>
          <a:p>
            <a:pPr marL="0" indent="0">
              <a:buNone/>
            </a:pPr>
            <a:endParaRPr lang="en-US" sz="1000" dirty="0" smtClean="0">
              <a:solidFill>
                <a:srgbClr val="595959"/>
              </a:solidFill>
              <a:cs typeface="Calibri"/>
            </a:endParaRPr>
          </a:p>
          <a:p>
            <a:pPr marL="285750" indent="-285750">
              <a:buFont typeface="Arial"/>
              <a:buChar char="•"/>
            </a:pPr>
            <a:r>
              <a:rPr lang="en-US" sz="2400" dirty="0" smtClean="0">
                <a:solidFill>
                  <a:srgbClr val="595959"/>
                </a:solidFill>
                <a:cs typeface="Calibri"/>
              </a:rPr>
              <a:t>To be taught throughout the year </a:t>
            </a:r>
          </a:p>
          <a:p>
            <a:pPr marL="0" indent="0">
              <a:buNone/>
            </a:pPr>
            <a:r>
              <a:rPr lang="en-US" dirty="0" smtClean="0">
                <a:solidFill>
                  <a:srgbClr val="595959"/>
                </a:solidFill>
                <a:cs typeface="Calibri"/>
              </a:rPr>
              <a:t>    </a:t>
            </a:r>
            <a:r>
              <a:rPr lang="en-US" sz="2400" dirty="0" smtClean="0">
                <a:solidFill>
                  <a:srgbClr val="595959"/>
                </a:solidFill>
                <a:cs typeface="Calibri"/>
              </a:rPr>
              <a:t>(</a:t>
            </a:r>
            <a:r>
              <a:rPr lang="en-US" dirty="0" smtClean="0">
                <a:solidFill>
                  <a:srgbClr val="595959"/>
                </a:solidFill>
                <a:cs typeface="Calibri"/>
              </a:rPr>
              <a:t>when students breaking rules and </a:t>
            </a:r>
            <a:r>
              <a:rPr lang="en-US" sz="2400" dirty="0" smtClean="0">
                <a:solidFill>
                  <a:srgbClr val="595959"/>
                </a:solidFill>
                <a:cs typeface="Calibri"/>
              </a:rPr>
              <a:t>after long breaks)</a:t>
            </a:r>
          </a:p>
          <a:p>
            <a:endParaRPr lang="en-US" sz="1000" b="1" i="1" dirty="0" smtClean="0">
              <a:cs typeface="Calibri"/>
            </a:endParaRPr>
          </a:p>
          <a:p>
            <a:pPr marL="285750" indent="-285750">
              <a:buFont typeface="Arial"/>
              <a:buChar char="•"/>
            </a:pPr>
            <a:r>
              <a:rPr lang="en-US" sz="2400" b="1" i="1" dirty="0" smtClean="0">
                <a:solidFill>
                  <a:srgbClr val="3366FF"/>
                </a:solidFill>
                <a:cs typeface="Calibri"/>
              </a:rPr>
              <a:t>Detailed with enough specifics to be replicated by others</a:t>
            </a:r>
          </a:p>
          <a:p>
            <a:endParaRPr lang="en-US" dirty="0"/>
          </a:p>
        </p:txBody>
      </p:sp>
      <p:sp>
        <p:nvSpPr>
          <p:cNvPr id="4" name="Slide Number Placeholder 3"/>
          <p:cNvSpPr>
            <a:spLocks noGrp="1"/>
          </p:cNvSpPr>
          <p:nvPr>
            <p:ph type="sldNum" sz="quarter" idx="10"/>
          </p:nvPr>
        </p:nvSpPr>
        <p:spPr/>
        <p:txBody>
          <a:bodyPr/>
          <a:lstStyle/>
          <a:p>
            <a:fld id="{8851FCE1-10CF-F149-B5F8-110BACDBEE1D}" type="slidenum">
              <a:rPr lang="en-US" smtClean="0"/>
              <a:t>28</a:t>
            </a:fld>
            <a:endParaRPr lang="en-US"/>
          </a:p>
        </p:txBody>
      </p:sp>
    </p:spTree>
    <p:extLst>
      <p:ext uri="{BB962C8B-B14F-4D97-AF65-F5344CB8AC3E}">
        <p14:creationId xmlns:p14="http://schemas.microsoft.com/office/powerpoint/2010/main" val="3434424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9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Another rebuttal to the </a:t>
            </a:r>
            <a:r>
              <a:rPr lang="ja-JP" altLang="en-US" b="1" dirty="0" smtClean="0">
                <a:latin typeface="Arial" panose="020B0604020202020204" pitchFamily="34" charset="0"/>
              </a:rPr>
              <a:t>“</a:t>
            </a:r>
            <a:r>
              <a:rPr lang="en-US" altLang="ja-JP" b="1" dirty="0" smtClean="0">
                <a:latin typeface="Arial" panose="020B0604020202020204" pitchFamily="34" charset="0"/>
              </a:rPr>
              <a:t>I don</a:t>
            </a:r>
            <a:r>
              <a:rPr lang="ja-JP" altLang="en-US" b="1" dirty="0" smtClean="0">
                <a:latin typeface="Arial" panose="020B0604020202020204" pitchFamily="34" charset="0"/>
              </a:rPr>
              <a:t>’</a:t>
            </a:r>
            <a:r>
              <a:rPr lang="en-US" altLang="ja-JP" b="1" dirty="0" smtClean="0">
                <a:latin typeface="Arial" panose="020B0604020202020204" pitchFamily="34" charset="0"/>
              </a:rPr>
              <a:t>t have time to teach behavior</a:t>
            </a:r>
            <a:r>
              <a:rPr lang="ja-JP" altLang="en-US" b="1" dirty="0" smtClean="0">
                <a:latin typeface="Arial" panose="020B0604020202020204" pitchFamily="34" charset="0"/>
              </a:rPr>
              <a:t>”</a:t>
            </a:r>
            <a:r>
              <a:rPr lang="en-US" altLang="ja-JP" b="1" dirty="0" smtClean="0">
                <a:latin typeface="Arial" panose="020B0604020202020204" pitchFamily="34" charset="0"/>
              </a:rPr>
              <a:t> </a:t>
            </a:r>
            <a:r>
              <a:rPr lang="en-US" altLang="ja-JP" dirty="0" smtClean="0">
                <a:latin typeface="Arial" panose="020B0604020202020204" pitchFamily="34" charset="0"/>
              </a:rPr>
              <a:t>argument: the behavioral curriculum should be embedded in ongoing school activities/initiatives, academics, &amp; discipline process. </a:t>
            </a:r>
          </a:p>
          <a:p>
            <a:pPr eaLnBrk="1" hangingPunct="1">
              <a:spcBef>
                <a:spcPct val="0"/>
              </a:spcBef>
            </a:pPr>
            <a:endParaRPr lang="en-US" altLang="en-US" dirty="0" smtClean="0">
              <a:latin typeface="Arial" panose="020B0604020202020204" pitchFamily="34" charset="0"/>
            </a:endParaRPr>
          </a:p>
          <a:p>
            <a:pPr marL="0" lvl="2" eaLnBrk="1" hangingPunct="1">
              <a:spcBef>
                <a:spcPct val="0"/>
              </a:spcBef>
            </a:pPr>
            <a:r>
              <a:rPr lang="en-US" altLang="en-US" dirty="0" smtClean="0">
                <a:latin typeface="Arial" panose="020B0604020202020204" pitchFamily="34" charset="0"/>
              </a:rPr>
              <a:t>Existing initiatives: </a:t>
            </a:r>
            <a:r>
              <a:rPr lang="en-US" altLang="en-US" sz="2000" dirty="0">
                <a:latin typeface="Arial" panose="020B0604020202020204" pitchFamily="34" charset="0"/>
                <a:cs typeface="Arial" panose="020B0604020202020204" pitchFamily="34" charset="0"/>
              </a:rPr>
              <a:t>These initiatives should incorporate Tier 1 expectations </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If teachers are embedding behavioral lessons into academic content areas, try to build a lesson plan bank so others can use the resource, and so teams can point to a behavioral curriculum (evaluation item on the Benchmarks of Quality). Schools and districts have used their internal/ shared drives for this.</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Think of creative ways to teach the student code of conduct. Give students case scenarios and have them identify the possible consequences of these behaviors.</a:t>
            </a:r>
          </a:p>
          <a:p>
            <a:pPr eaLnBrk="1" hangingPunct="1">
              <a:spcBef>
                <a:spcPct val="0"/>
              </a:spcBef>
            </a:pPr>
            <a:endParaRPr lang="en-US" altLang="en-US" dirty="0" smtClean="0">
              <a:latin typeface="Arial" panose="020B0604020202020204" pitchFamily="34" charset="0"/>
            </a:endParaRPr>
          </a:p>
        </p:txBody>
      </p:sp>
      <p:sp>
        <p:nvSpPr>
          <p:cNvPr id="169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E9EC3838-0E45-4AEB-B1EF-51990B7AAC2C}"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29</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3189327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74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t>Schools should not say they</a:t>
            </a:r>
            <a:r>
              <a:rPr lang="ja-JP" altLang="en-US" dirty="0">
                <a:cs typeface="ＭＳ Ｐゴシック" charset="0"/>
              </a:rPr>
              <a:t>’</a:t>
            </a:r>
            <a:r>
              <a:rPr lang="en-US" altLang="ja-JP" dirty="0" err="1">
                <a:cs typeface="ＭＳ Ｐゴシック" charset="0"/>
              </a:rPr>
              <a:t>ve</a:t>
            </a:r>
            <a:r>
              <a:rPr lang="en-US" altLang="ja-JP" dirty="0">
                <a:cs typeface="ＭＳ Ｐゴシック" charset="0"/>
              </a:rPr>
              <a:t> embedded their lesson plans into their discipline process &amp; use this as their only evidence that they</a:t>
            </a:r>
            <a:r>
              <a:rPr lang="ja-JP" altLang="en-US" dirty="0">
                <a:cs typeface="ＭＳ Ｐゴシック" charset="0"/>
              </a:rPr>
              <a:t>’</a:t>
            </a:r>
            <a:r>
              <a:rPr lang="en-US" altLang="ja-JP" dirty="0">
                <a:cs typeface="ＭＳ Ｐゴシック" charset="0"/>
              </a:rPr>
              <a:t>re teaching behavior. Administrators will need to identify some time in the master schedule for explicit instruction in the expectations &amp; rules.</a:t>
            </a:r>
          </a:p>
          <a:p>
            <a:pPr eaLnBrk="1" hangingPunct="1">
              <a:spcBef>
                <a:spcPct val="0"/>
              </a:spcBef>
            </a:pPr>
            <a:endParaRPr lang="en-US" dirty="0"/>
          </a:p>
          <a:p>
            <a:pPr eaLnBrk="1" hangingPunct="1">
              <a:spcBef>
                <a:spcPct val="0"/>
              </a:spcBef>
            </a:pPr>
            <a:r>
              <a:rPr lang="en-US" dirty="0"/>
              <a:t>Schools can handle the introductory events fairly easily – they usually incorporate the roll-out with their beginning of year welcome-back assembly…</a:t>
            </a:r>
          </a:p>
          <a:p>
            <a:pPr eaLnBrk="1" hangingPunct="1">
              <a:spcBef>
                <a:spcPct val="0"/>
              </a:spcBef>
            </a:pPr>
            <a:endParaRPr lang="en-US" dirty="0"/>
          </a:p>
          <a:p>
            <a:pPr eaLnBrk="1" hangingPunct="1">
              <a:spcBef>
                <a:spcPct val="0"/>
              </a:spcBef>
            </a:pPr>
            <a:r>
              <a:rPr lang="en-US" dirty="0"/>
              <a:t>A set schedule is necessary to help develop a common language at the school – everyone hears the same info at the same time and to help the school accountable. Instruction should be data-based, so it</a:t>
            </a:r>
            <a:r>
              <a:rPr lang="ja-JP" altLang="en-US" dirty="0">
                <a:cs typeface="ＭＳ Ｐゴシック" charset="0"/>
              </a:rPr>
              <a:t>’</a:t>
            </a:r>
            <a:r>
              <a:rPr lang="en-US" altLang="ja-JP" dirty="0">
                <a:cs typeface="ＭＳ Ｐゴシック" charset="0"/>
              </a:rPr>
              <a:t>s responsive to current needs. Teams can look at historical trends to identify what skills are most needed at different times of the year, they can solicit faculty input as to what</a:t>
            </a:r>
            <a:r>
              <a:rPr lang="ja-JP" altLang="en-US" dirty="0">
                <a:cs typeface="ＭＳ Ｐゴシック" charset="0"/>
              </a:rPr>
              <a:t>’</a:t>
            </a:r>
            <a:r>
              <a:rPr lang="en-US" altLang="ja-JP" dirty="0">
                <a:cs typeface="ＭＳ Ｐゴシック" charset="0"/>
              </a:rPr>
              <a:t>s needed, and they can look through their ODRs for the current year to see what the most common problems are. </a:t>
            </a:r>
            <a:r>
              <a:rPr lang="en-US" altLang="ja-JP" dirty="0" err="1" smtClean="0">
                <a:cs typeface="ＭＳ Ｐゴシック" charset="0"/>
              </a:rPr>
              <a:t>Ie</a:t>
            </a:r>
            <a:r>
              <a:rPr lang="en-US" altLang="ja-JP" dirty="0" smtClean="0">
                <a:cs typeface="ＭＳ Ｐゴシック" charset="0"/>
              </a:rPr>
              <a:t> a</a:t>
            </a:r>
            <a:r>
              <a:rPr lang="en-US" altLang="ja-JP" baseline="0" dirty="0" smtClean="0">
                <a:cs typeface="ＭＳ Ｐゴシック" charset="0"/>
              </a:rPr>
              <a:t> school I support was looking at their trend data and noticed they typically see an increase in ODRs in February, to be proactive, they scheduled time for </a:t>
            </a:r>
            <a:r>
              <a:rPr lang="en-US" altLang="ja-JP" baseline="0" dirty="0" err="1" smtClean="0">
                <a:cs typeface="ＭＳ Ｐゴシック" charset="0"/>
              </a:rPr>
              <a:t>reteaching</a:t>
            </a:r>
            <a:r>
              <a:rPr lang="en-US" altLang="ja-JP" baseline="0" dirty="0" smtClean="0">
                <a:cs typeface="ＭＳ Ｐゴシック" charset="0"/>
              </a:rPr>
              <a:t> of behavior lesson plans in January and review at beginning to help reduce their referrals. </a:t>
            </a:r>
            <a:endParaRPr lang="en-US" dirty="0"/>
          </a:p>
        </p:txBody>
      </p:sp>
      <p:sp>
        <p:nvSpPr>
          <p:cNvPr id="174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7754D582-31EA-C640-8632-4BF626B5AC83}" type="slidenum">
              <a:rPr lang="en-US">
                <a:solidFill>
                  <a:srgbClr val="8CC63F"/>
                </a:solidFill>
                <a:latin typeface="Calibri"/>
                <a:cs typeface="ＭＳ Ｐゴシック" charset="0"/>
              </a:rPr>
              <a:pPr/>
              <a:t>30</a:t>
            </a:fld>
            <a:endParaRPr lang="en-US" dirty="0">
              <a:solidFill>
                <a:srgbClr val="8CC63F"/>
              </a:solidFill>
              <a:latin typeface="Calibri"/>
              <a:cs typeface="ＭＳ Ｐゴシック"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6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dirty="0" smtClean="0">
                <a:latin typeface="Arial" panose="020B0604020202020204" pitchFamily="34" charset="0"/>
              </a:rPr>
              <a:t>Animation starts automatically</a:t>
            </a:r>
          </a:p>
          <a:p>
            <a:pPr eaLnBrk="1" hangingPunct="1">
              <a:spcBef>
                <a:spcPct val="0"/>
              </a:spcBef>
            </a:pPr>
            <a:r>
              <a:rPr lang="en-US" altLang="en-US" dirty="0" smtClean="0">
                <a:latin typeface="Arial" panose="020B0604020202020204" pitchFamily="34" charset="0"/>
              </a:rPr>
              <a:t>Teams will need help reading this slide…just give them the gist &amp; direct them to the </a:t>
            </a:r>
            <a:r>
              <a:rPr lang="en-US" altLang="en-US" dirty="0" err="1" smtClean="0">
                <a:latin typeface="Arial" panose="020B0604020202020204" pitchFamily="34" charset="0"/>
              </a:rPr>
              <a:t>misc</a:t>
            </a:r>
            <a:r>
              <a:rPr lang="en-US" altLang="en-US" dirty="0" smtClean="0">
                <a:latin typeface="Arial" panose="020B0604020202020204" pitchFamily="34" charset="0"/>
              </a:rPr>
              <a:t> section. Note that the original pacing guide was adapted by the PBIS Project by adding the Family Engagement column.</a:t>
            </a:r>
          </a:p>
        </p:txBody>
      </p:sp>
      <p:sp>
        <p:nvSpPr>
          <p:cNvPr id="176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B8BBF933-A58A-4E7B-B477-0CC454D8A91B}"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31</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976900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dirty="0"/>
              <a:t>This school chose to teach “behavior of the week”  included “I can problem solve” and skill streaming- they took a </a:t>
            </a:r>
            <a:r>
              <a:rPr lang="en-US" dirty="0" err="1"/>
              <a:t>resoure</a:t>
            </a:r>
            <a:r>
              <a:rPr lang="en-US" dirty="0"/>
              <a:t> they already had at the school and then shared out with teachers.  Also takes </a:t>
            </a:r>
            <a:r>
              <a:rPr lang="en-US" dirty="0" err="1"/>
              <a:t>presssure</a:t>
            </a:r>
            <a:r>
              <a:rPr lang="en-US" dirty="0"/>
              <a:t> off of teachers who say they don’t know how – you </a:t>
            </a:r>
            <a:r>
              <a:rPr lang="en-US" dirty="0" err="1"/>
              <a:t>previded</a:t>
            </a:r>
            <a:r>
              <a:rPr lang="en-US" dirty="0"/>
              <a:t> the lessons for them and they don’t have time- you put the times on the master schedule.  Without a schedule, the lessons kind of go by the wayside and are not actually taught.  </a:t>
            </a:r>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rgbClr val="8CC63F"/>
                </a:solidFill>
                <a:latin typeface="Century Gothic" charset="0"/>
                <a:ea typeface="ＭＳ Ｐゴシック" charset="0"/>
                <a:cs typeface="ＭＳ Ｐゴシック" charset="0"/>
              </a:defRPr>
            </a:lvl1pPr>
            <a:lvl2pPr marL="742950" indent="-285750" eaLnBrk="0" hangingPunct="0">
              <a:defRPr sz="2800" b="1">
                <a:solidFill>
                  <a:srgbClr val="8CC63F"/>
                </a:solidFill>
                <a:latin typeface="Century Gothic" charset="0"/>
                <a:ea typeface="ＭＳ Ｐゴシック" charset="0"/>
              </a:defRPr>
            </a:lvl2pPr>
            <a:lvl3pPr marL="1143000" indent="-228600" eaLnBrk="0" hangingPunct="0">
              <a:defRPr sz="2800" b="1">
                <a:solidFill>
                  <a:srgbClr val="8CC63F"/>
                </a:solidFill>
                <a:latin typeface="Century Gothic" charset="0"/>
                <a:ea typeface="ＭＳ Ｐゴシック" charset="0"/>
              </a:defRPr>
            </a:lvl3pPr>
            <a:lvl4pPr marL="1600200" indent="-228600" eaLnBrk="0" hangingPunct="0">
              <a:defRPr sz="2800" b="1">
                <a:solidFill>
                  <a:srgbClr val="8CC63F"/>
                </a:solidFill>
                <a:latin typeface="Century Gothic" charset="0"/>
                <a:ea typeface="ＭＳ Ｐゴシック" charset="0"/>
              </a:defRPr>
            </a:lvl4pPr>
            <a:lvl5pPr marL="2057400" indent="-228600" eaLnBrk="0" hangingPunct="0">
              <a:defRPr sz="2800" b="1">
                <a:solidFill>
                  <a:srgbClr val="8CC63F"/>
                </a:solidFill>
                <a:latin typeface="Century Gothic" charset="0"/>
                <a:ea typeface="ＭＳ Ｐゴシック" charset="0"/>
              </a:defRPr>
            </a:lvl5pPr>
            <a:lvl6pPr marL="2514600" indent="-228600" algn="ctr" eaLnBrk="0" fontAlgn="base" hangingPunct="0">
              <a:spcBef>
                <a:spcPct val="20000"/>
              </a:spcBef>
              <a:spcAft>
                <a:spcPct val="0"/>
              </a:spcAft>
              <a:defRPr sz="2800" b="1">
                <a:solidFill>
                  <a:srgbClr val="8CC63F"/>
                </a:solidFill>
                <a:latin typeface="Century Gothic" charset="0"/>
                <a:ea typeface="ＭＳ Ｐゴシック" charset="0"/>
              </a:defRPr>
            </a:lvl6pPr>
            <a:lvl7pPr marL="2971800" indent="-228600" algn="ctr" eaLnBrk="0" fontAlgn="base" hangingPunct="0">
              <a:spcBef>
                <a:spcPct val="20000"/>
              </a:spcBef>
              <a:spcAft>
                <a:spcPct val="0"/>
              </a:spcAft>
              <a:defRPr sz="2800" b="1">
                <a:solidFill>
                  <a:srgbClr val="8CC63F"/>
                </a:solidFill>
                <a:latin typeface="Century Gothic" charset="0"/>
                <a:ea typeface="ＭＳ Ｐゴシック" charset="0"/>
              </a:defRPr>
            </a:lvl7pPr>
            <a:lvl8pPr marL="3429000" indent="-228600" algn="ctr" eaLnBrk="0" fontAlgn="base" hangingPunct="0">
              <a:spcBef>
                <a:spcPct val="20000"/>
              </a:spcBef>
              <a:spcAft>
                <a:spcPct val="0"/>
              </a:spcAft>
              <a:defRPr sz="2800" b="1">
                <a:solidFill>
                  <a:srgbClr val="8CC63F"/>
                </a:solidFill>
                <a:latin typeface="Century Gothic" charset="0"/>
                <a:ea typeface="ＭＳ Ｐゴシック" charset="0"/>
              </a:defRPr>
            </a:lvl8pPr>
            <a:lvl9pPr marL="3886200" indent="-228600" algn="ctr" eaLnBrk="0" fontAlgn="base" hangingPunct="0">
              <a:spcBef>
                <a:spcPct val="20000"/>
              </a:spcBef>
              <a:spcAft>
                <a:spcPct val="0"/>
              </a:spcAft>
              <a:defRPr sz="2800" b="1">
                <a:solidFill>
                  <a:srgbClr val="8CC63F"/>
                </a:solidFill>
                <a:latin typeface="Century Gothic" charset="0"/>
                <a:ea typeface="ＭＳ Ｐゴシック" charset="0"/>
              </a:defRPr>
            </a:lvl9pPr>
          </a:lstStyle>
          <a:p>
            <a:pPr eaLnBrk="1" hangingPunct="1"/>
            <a:fld id="{C54036D2-1048-354E-821A-256DDD03048B}" type="slidenum">
              <a:rPr lang="en-US" sz="1200"/>
              <a:pPr eaLnBrk="1" hangingPunct="1"/>
              <a:t>32</a:t>
            </a:fld>
            <a:endParaRPr 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0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These are all examples of how schools have made time for formal lessons on behavior. Don</a:t>
            </a:r>
            <a:r>
              <a:rPr lang="ja-JP" altLang="en-US" dirty="0" smtClean="0">
                <a:latin typeface="Arial" panose="020B0604020202020204" pitchFamily="34" charset="0"/>
              </a:rPr>
              <a:t>’</a:t>
            </a:r>
            <a:r>
              <a:rPr lang="en-US" altLang="ja-JP" dirty="0" smtClean="0">
                <a:latin typeface="Arial" panose="020B0604020202020204" pitchFamily="34" charset="0"/>
              </a:rPr>
              <a:t>t read every bullet – let teams know this info is here so they can reference it. Teams need to think outside of the box &amp; examine their master schedule with an open mind to find ways of carving out time for these lessons.</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Re: Videotaping Week 1 intro events…new students can watch the video to be oriented to the Tier 1 expectations; the video could also be looped in the front office for everyone to see/hear while they wait.</a:t>
            </a:r>
          </a:p>
          <a:p>
            <a:pPr eaLnBrk="1" hangingPunct="1">
              <a:spcBef>
                <a:spcPct val="0"/>
              </a:spcBef>
            </a:pPr>
            <a:endParaRPr lang="en-US" altLang="en-US"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p:txBody>
      </p:sp>
      <p:sp>
        <p:nvSpPr>
          <p:cNvPr id="180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26A395C0-2DA0-430B-9BCE-E442A7C911BF}"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33</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9778285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78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t>The more they teach &amp; use the language of their Tier 1 expectations, the more effective they</a:t>
            </a:r>
            <a:r>
              <a:rPr lang="ja-JP" altLang="en-US" dirty="0">
                <a:cs typeface="ＭＳ Ｐゴシック" charset="0"/>
              </a:rPr>
              <a:t>’</a:t>
            </a:r>
            <a:r>
              <a:rPr lang="en-US" altLang="ja-JP" dirty="0" err="1">
                <a:cs typeface="ＭＳ Ｐゴシック" charset="0"/>
              </a:rPr>
              <a:t>ll</a:t>
            </a:r>
            <a:r>
              <a:rPr lang="en-US" altLang="ja-JP" dirty="0">
                <a:cs typeface="ＭＳ Ｐゴシック" charset="0"/>
              </a:rPr>
              <a:t> be in changing behavior. You might want to emphasize having posters around the school, since that</a:t>
            </a:r>
            <a:r>
              <a:rPr lang="ja-JP" altLang="en-US" dirty="0">
                <a:cs typeface="ＭＳ Ｐゴシック" charset="0"/>
              </a:rPr>
              <a:t>’</a:t>
            </a:r>
            <a:r>
              <a:rPr lang="en-US" altLang="ja-JP" dirty="0">
                <a:cs typeface="ＭＳ Ｐゴシック" charset="0"/>
              </a:rPr>
              <a:t>s an evaluation item on the Walkthrough. Also emphasize that these can serve as prompts for appropriate behavior, and will help remind teachers to stay focused on the positive.</a:t>
            </a:r>
          </a:p>
          <a:p>
            <a:pPr eaLnBrk="1" hangingPunct="1">
              <a:spcBef>
                <a:spcPct val="0"/>
              </a:spcBef>
            </a:pPr>
            <a:endParaRPr lang="en-US" dirty="0"/>
          </a:p>
          <a:p>
            <a:pPr eaLnBrk="1" hangingPunct="1">
              <a:spcBef>
                <a:spcPct val="0"/>
              </a:spcBef>
            </a:pPr>
            <a:r>
              <a:rPr lang="en-US" dirty="0"/>
              <a:t>Use technology (e.g., show Tier 1 expectations on screensavers)</a:t>
            </a:r>
          </a:p>
          <a:p>
            <a:pPr eaLnBrk="1" hangingPunct="1">
              <a:spcBef>
                <a:spcPct val="0"/>
              </a:spcBef>
            </a:pPr>
            <a:endParaRPr lang="en-US" dirty="0"/>
          </a:p>
        </p:txBody>
      </p:sp>
      <p:sp>
        <p:nvSpPr>
          <p:cNvPr id="178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6D7A1278-5D19-9B4C-9637-A54442314FEB}" type="slidenum">
              <a:rPr lang="en-US">
                <a:solidFill>
                  <a:srgbClr val="8CC63F"/>
                </a:solidFill>
                <a:latin typeface="Calibri"/>
                <a:cs typeface="ＭＳ Ｐゴシック" charset="0"/>
              </a:rPr>
              <a:pPr/>
              <a:t>34</a:t>
            </a:fld>
            <a:endParaRPr lang="en-US" dirty="0">
              <a:solidFill>
                <a:srgbClr val="8CC63F"/>
              </a:solidFill>
              <a:latin typeface="Calibri"/>
              <a:cs typeface="ＭＳ Ｐゴシック"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80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t>Just an example. T-Shirts are popular, can serve double duty as incentives, dress code alternatives, etc…</a:t>
            </a:r>
          </a:p>
        </p:txBody>
      </p:sp>
      <p:sp>
        <p:nvSpPr>
          <p:cNvPr id="180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66F7D152-5E5D-7A44-9910-6A2346F04BB9}" type="slidenum">
              <a:rPr lang="en-US">
                <a:solidFill>
                  <a:srgbClr val="8CC63F"/>
                </a:solidFill>
                <a:latin typeface="Calibri"/>
                <a:cs typeface="ＭＳ Ｐゴシック" charset="0"/>
              </a:rPr>
              <a:pPr/>
              <a:t>35</a:t>
            </a:fld>
            <a:endParaRPr lang="en-US" dirty="0">
              <a:solidFill>
                <a:srgbClr val="8CC63F"/>
              </a:solidFill>
              <a:latin typeface="Calibri"/>
              <a:cs typeface="ＭＳ Ｐゴシック"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CHAMPs</a:t>
            </a:r>
            <a:r>
              <a:rPr lang="en-US" baseline="0" dirty="0" smtClean="0"/>
              <a:t> video – Elementary.  This video shows how an elementary school introduced CHAMPs voice levels to their students.  ** this is tier 1. Use in media, hallway, etc. </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pPr/>
              <a:t>36</a:t>
            </a:fld>
            <a:endParaRPr lang="en-US" dirty="0"/>
          </a:p>
        </p:txBody>
      </p:sp>
    </p:spTree>
    <p:extLst>
      <p:ext uri="{BB962C8B-B14F-4D97-AF65-F5344CB8AC3E}">
        <p14:creationId xmlns:p14="http://schemas.microsoft.com/office/powerpoint/2010/main" val="12516157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6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Arial" panose="020B0604020202020204" pitchFamily="34" charset="0"/>
              </a:rPr>
              <a:t>Reminder to schools that everyone is responsible for implementing the core (teaching), it</a:t>
            </a:r>
            <a:r>
              <a:rPr lang="ja-JP" altLang="en-US" smtClean="0">
                <a:latin typeface="Arial" panose="020B0604020202020204" pitchFamily="34" charset="0"/>
              </a:rPr>
              <a:t>’</a:t>
            </a:r>
            <a:r>
              <a:rPr lang="en-US" altLang="ja-JP" smtClean="0">
                <a:latin typeface="Arial" panose="020B0604020202020204" pitchFamily="34" charset="0"/>
              </a:rPr>
              <a:t>s not optional. It</a:t>
            </a:r>
            <a:r>
              <a:rPr lang="ja-JP" altLang="en-US" smtClean="0">
                <a:latin typeface="Arial" panose="020B0604020202020204" pitchFamily="34" charset="0"/>
              </a:rPr>
              <a:t>’</a:t>
            </a:r>
            <a:r>
              <a:rPr lang="en-US" altLang="ja-JP" smtClean="0">
                <a:latin typeface="Arial" panose="020B0604020202020204" pitchFamily="34" charset="0"/>
              </a:rPr>
              <a:t>s the administrators</a:t>
            </a:r>
            <a:r>
              <a:rPr lang="ja-JP" altLang="en-US" smtClean="0">
                <a:latin typeface="Arial" panose="020B0604020202020204" pitchFamily="34" charset="0"/>
              </a:rPr>
              <a:t>’</a:t>
            </a:r>
            <a:r>
              <a:rPr lang="en-US" altLang="ja-JP" smtClean="0">
                <a:latin typeface="Arial" panose="020B0604020202020204" pitchFamily="34" charset="0"/>
              </a:rPr>
              <a:t> responsibility to communicate that this is just as important as academic instruction.. </a:t>
            </a:r>
          </a:p>
          <a:p>
            <a:pPr eaLnBrk="1" hangingPunct="1">
              <a:spcBef>
                <a:spcPct val="0"/>
              </a:spcBef>
            </a:pPr>
            <a:endParaRPr lang="en-US" altLang="en-US" smtClean="0">
              <a:latin typeface="Arial" panose="020B0604020202020204" pitchFamily="34" charset="0"/>
            </a:endParaRPr>
          </a:p>
          <a:p>
            <a:pPr eaLnBrk="1" hangingPunct="1">
              <a:spcBef>
                <a:spcPct val="0"/>
              </a:spcBef>
            </a:pPr>
            <a:r>
              <a:rPr lang="en-US" altLang="en-US" smtClean="0">
                <a:latin typeface="Arial" panose="020B0604020202020204" pitchFamily="34" charset="0"/>
              </a:rPr>
              <a:t>Related to this idea, putting behavioral lesson times on the master schedule can help administrators ID which times to conduct walkthroughs if they want to see how the curriculum is being taught. This also helps the staff by allocating time to do what they</a:t>
            </a:r>
            <a:r>
              <a:rPr lang="ja-JP" altLang="en-US" smtClean="0">
                <a:latin typeface="Arial" panose="020B0604020202020204" pitchFamily="34" charset="0"/>
              </a:rPr>
              <a:t>’</a:t>
            </a:r>
            <a:r>
              <a:rPr lang="en-US" altLang="ja-JP" smtClean="0">
                <a:latin typeface="Arial" panose="020B0604020202020204" pitchFamily="34" charset="0"/>
              </a:rPr>
              <a:t>re being asked to do.</a:t>
            </a:r>
          </a:p>
          <a:p>
            <a:pPr eaLnBrk="1" hangingPunct="1">
              <a:spcBef>
                <a:spcPct val="0"/>
              </a:spcBef>
            </a:pPr>
            <a:endParaRPr lang="en-US" altLang="en-US" smtClean="0">
              <a:latin typeface="Arial" panose="020B0604020202020204" pitchFamily="34" charset="0"/>
            </a:endParaRPr>
          </a:p>
          <a:p>
            <a:pPr eaLnBrk="1" hangingPunct="1">
              <a:spcBef>
                <a:spcPct val="0"/>
              </a:spcBef>
            </a:pPr>
            <a:r>
              <a:rPr lang="en-US" altLang="en-US" smtClean="0">
                <a:latin typeface="Arial" panose="020B0604020202020204" pitchFamily="34" charset="0"/>
              </a:rPr>
              <a:t>Interviewing random staff/students…if they can</a:t>
            </a:r>
            <a:r>
              <a:rPr lang="ja-JP" altLang="en-US" smtClean="0">
                <a:latin typeface="Arial" panose="020B0604020202020204" pitchFamily="34" charset="0"/>
              </a:rPr>
              <a:t>’</a:t>
            </a:r>
            <a:r>
              <a:rPr lang="en-US" altLang="ja-JP" smtClean="0">
                <a:latin typeface="Arial" panose="020B0604020202020204" pitchFamily="34" charset="0"/>
              </a:rPr>
              <a:t>t name the expectations, they probably weren</a:t>
            </a:r>
            <a:r>
              <a:rPr lang="ja-JP" altLang="en-US" smtClean="0">
                <a:latin typeface="Arial" panose="020B0604020202020204" pitchFamily="34" charset="0"/>
              </a:rPr>
              <a:t>’</a:t>
            </a:r>
            <a:r>
              <a:rPr lang="en-US" altLang="ja-JP" smtClean="0">
                <a:latin typeface="Arial" panose="020B0604020202020204" pitchFamily="34" charset="0"/>
              </a:rPr>
              <a:t>t taught (or they weren</a:t>
            </a:r>
            <a:r>
              <a:rPr lang="ja-JP" altLang="en-US" smtClean="0">
                <a:latin typeface="Arial" panose="020B0604020202020204" pitchFamily="34" charset="0"/>
              </a:rPr>
              <a:t>’</a:t>
            </a:r>
            <a:r>
              <a:rPr lang="en-US" altLang="ja-JP" smtClean="0">
                <a:latin typeface="Arial" panose="020B0604020202020204" pitchFamily="34" charset="0"/>
              </a:rPr>
              <a:t>t taught very well/often enough).</a:t>
            </a:r>
          </a:p>
          <a:p>
            <a:pPr eaLnBrk="1" hangingPunct="1">
              <a:spcBef>
                <a:spcPct val="0"/>
              </a:spcBef>
            </a:pPr>
            <a:r>
              <a:rPr lang="en-US" altLang="en-US" smtClean="0">
                <a:latin typeface="Arial" panose="020B0604020202020204" pitchFamily="34" charset="0"/>
              </a:rPr>
              <a:t>Interview random sample of parents as well- drop off/pick up; phone calls; post questions online, email messages, blogs, school Facebook page-</a:t>
            </a:r>
          </a:p>
        </p:txBody>
      </p:sp>
      <p:sp>
        <p:nvSpPr>
          <p:cNvPr id="186372" name="Slide Number Placeholder 3"/>
          <p:cNvSpPr txBox="1">
            <a:spLocks noGrp="1"/>
          </p:cNvSpPr>
          <p:nvPr/>
        </p:nvSpPr>
        <p:spPr bwMode="auto">
          <a:xfrm>
            <a:off x="3971081" y="8830312"/>
            <a:ext cx="3037735" cy="46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62" tIns="46581" rIns="93162" bIns="46581"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20000"/>
              </a:spcBef>
            </a:pPr>
            <a:fld id="{909F6BB6-A389-4ED0-89F3-A46B72998548}" type="slidenum">
              <a:rPr lang="en-US" altLang="en-US" b="0">
                <a:latin typeface="Arial" panose="020B0604020202020204" pitchFamily="34" charset="0"/>
                <a:ea typeface="ＭＳ Ｐゴシック" panose="020B0600070205080204" pitchFamily="34" charset="-128"/>
              </a:rPr>
              <a:pPr algn="r" eaLnBrk="1" hangingPunct="1">
                <a:spcBef>
                  <a:spcPct val="20000"/>
                </a:spcBef>
              </a:pPr>
              <a:t>37</a:t>
            </a:fld>
            <a:endParaRPr lang="en-US" altLang="en-US" b="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47040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04131" name="Notes Placeholder 2"/>
          <p:cNvSpPr>
            <a:spLocks noGrp="1"/>
          </p:cNvSpPr>
          <p:nvPr>
            <p:ph type="body" idx="1"/>
          </p:nvPr>
        </p:nvSpPr>
        <p:spPr>
          <a:ln/>
        </p:spPr>
        <p:txBody>
          <a:bodyPr/>
          <a:lstStyle/>
          <a:p>
            <a:pPr>
              <a:defRPr/>
            </a:pPr>
            <a:r>
              <a:rPr lang="en-US" dirty="0" smtClean="0">
                <a:ea typeface="+mn-ea"/>
              </a:rPr>
              <a:t>Use this slide as a wrap up. Just remind them that it is as important to teach behavior like we teach academics.</a:t>
            </a:r>
          </a:p>
          <a:p>
            <a:pPr>
              <a:defRPr/>
            </a:pPr>
            <a:endParaRPr lang="en-US" dirty="0" smtClean="0">
              <a:ea typeface="+mn-ea"/>
            </a:endParaRPr>
          </a:p>
          <a:p>
            <a:pPr>
              <a:defRPr/>
            </a:pPr>
            <a:r>
              <a:rPr lang="en-US" dirty="0" smtClean="0">
                <a:ea typeface="+mn-ea"/>
              </a:rPr>
              <a:t>Family Engagement: </a:t>
            </a:r>
          </a:p>
          <a:p>
            <a:pPr marL="167950" indent="-167950">
              <a:buFont typeface="Arial" pitchFamily="34" charset="0"/>
              <a:buChar char="•"/>
              <a:defRPr/>
            </a:pPr>
            <a:r>
              <a:rPr lang="en-US" dirty="0" smtClean="0">
                <a:ea typeface="+mn-ea"/>
              </a:rPr>
              <a:t>Record everything you do and share with families (remember to have consent for those in the videos)- make it available on their parent portal for them to watch when convenient</a:t>
            </a:r>
          </a:p>
          <a:p>
            <a:pPr marL="615815" lvl="1" indent="-167950">
              <a:buFont typeface="Arial" pitchFamily="34" charset="0"/>
              <a:buChar char="•"/>
              <a:defRPr/>
            </a:pPr>
            <a:r>
              <a:rPr lang="en-US" dirty="0" smtClean="0">
                <a:ea typeface="+mn-ea"/>
              </a:rPr>
              <a:t>Open up media center for parents to use computers when necessary. </a:t>
            </a:r>
          </a:p>
          <a:p>
            <a:pPr marL="167950" indent="-167950">
              <a:buFont typeface="Arial" pitchFamily="34" charset="0"/>
              <a:buChar char="•"/>
              <a:defRPr/>
            </a:pPr>
            <a:r>
              <a:rPr lang="en-US" dirty="0" smtClean="0">
                <a:ea typeface="+mn-ea"/>
              </a:rPr>
              <a:t>Sharing videos with parents- showing them what each expectation looks like and what the rules look like in every setting</a:t>
            </a:r>
          </a:p>
          <a:p>
            <a:pPr marL="167950" indent="-167950">
              <a:buFont typeface="Arial" pitchFamily="34" charset="0"/>
              <a:buChar char="•"/>
              <a:defRPr/>
            </a:pPr>
            <a:endParaRPr lang="en-US" dirty="0" smtClean="0">
              <a:ea typeface="+mn-ea"/>
            </a:endParaRPr>
          </a:p>
          <a:p>
            <a:pPr>
              <a:defRPr/>
            </a:pPr>
            <a:endParaRPr lang="en-US" dirty="0" smtClean="0">
              <a:ea typeface="+mn-ea"/>
            </a:endParaRPr>
          </a:p>
        </p:txBody>
      </p:sp>
      <p:sp>
        <p:nvSpPr>
          <p:cNvPr id="184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F3BD856E-C2C4-6545-A67E-86136C5286A4}" type="slidenum">
              <a:rPr lang="en-US">
                <a:solidFill>
                  <a:srgbClr val="8CC63F"/>
                </a:solidFill>
                <a:latin typeface="Calibri"/>
                <a:cs typeface="ＭＳ Ｐゴシック" charset="0"/>
              </a:rPr>
              <a:pPr/>
              <a:t>39</a:t>
            </a:fld>
            <a:endParaRPr lang="en-US" dirty="0">
              <a:solidFill>
                <a:srgbClr val="8CC63F"/>
              </a:solidFill>
              <a:latin typeface="Calibri"/>
              <a:cs typeface="ＭＳ Ｐゴシック"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thank</a:t>
            </a:r>
            <a:r>
              <a:rPr lang="en-US" baseline="0" dirty="0" smtClean="0"/>
              <a:t> you for your attention to this webinar. I trust that the information shared about the four step process and the application of BASIS dashboard to your work will keep you informed, current and ever vigilant in the work you are doing with your team and staff. </a:t>
            </a:r>
          </a:p>
          <a:p>
            <a:endParaRPr lang="en-US" baseline="0" dirty="0" smtClean="0"/>
          </a:p>
          <a:p>
            <a:r>
              <a:rPr lang="en-US" baseline="0" dirty="0" smtClean="0"/>
              <a:t>*** make a note about the May 25</a:t>
            </a:r>
            <a:r>
              <a:rPr lang="en-US" baseline="30000" dirty="0" smtClean="0"/>
              <a:t>th</a:t>
            </a:r>
            <a:r>
              <a:rPr lang="en-US" baseline="0" dirty="0" smtClean="0"/>
              <a:t> webinar.  It will focus on </a:t>
            </a:r>
            <a:r>
              <a:rPr lang="en-US" b="1" baseline="0" dirty="0" smtClean="0"/>
              <a:t>classroom </a:t>
            </a:r>
            <a:r>
              <a:rPr lang="en-US" b="0" baseline="0" dirty="0" err="1" smtClean="0"/>
              <a:t>pbis</a:t>
            </a:r>
            <a:r>
              <a:rPr lang="en-US" b="0" baseline="0" dirty="0" smtClean="0"/>
              <a:t> systems whereas today, we are looking at Lesson plans for Tier 1 </a:t>
            </a:r>
            <a:r>
              <a:rPr lang="en-US" b="0" baseline="0" dirty="0" err="1" smtClean="0"/>
              <a:t>schoolwide</a:t>
            </a:r>
            <a:r>
              <a:rPr lang="en-US" b="0" baseline="0" dirty="0" smtClean="0"/>
              <a:t>. </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40</a:t>
            </a:fld>
            <a:endParaRPr lang="en-US"/>
          </a:p>
        </p:txBody>
      </p:sp>
    </p:spTree>
    <p:extLst>
      <p:ext uri="{BB962C8B-B14F-4D97-AF65-F5344CB8AC3E}">
        <p14:creationId xmlns:p14="http://schemas.microsoft.com/office/powerpoint/2010/main" val="27696983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a:t>
            </a:r>
            <a:r>
              <a:rPr lang="en-US" baseline="0" dirty="0" smtClean="0"/>
              <a:t> can contact us at the number listed above if you have additional comments and questions regarding today’s webinar. </a:t>
            </a:r>
          </a:p>
          <a:p>
            <a:endParaRPr lang="en-US" baseline="0" dirty="0" smtClean="0"/>
          </a:p>
          <a:p>
            <a:r>
              <a:rPr lang="en-US" baseline="0" dirty="0" smtClean="0"/>
              <a:t>Please continue to use our website. It provides a wealth of resources. If you have questions about the website and the resources there, please contact us. </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41</a:t>
            </a:fld>
            <a:endParaRPr lang="en-US"/>
          </a:p>
        </p:txBody>
      </p:sp>
    </p:spTree>
    <p:extLst>
      <p:ext uri="{BB962C8B-B14F-4D97-AF65-F5344CB8AC3E}">
        <p14:creationId xmlns:p14="http://schemas.microsoft.com/office/powerpoint/2010/main" val="1100628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40283F9-7FA9-BB47-9C85-CFE50B78D090}"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772979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0283F9-7FA9-BB47-9C85-CFE50B78D090}"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3459330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0283F9-7FA9-BB47-9C85-CFE50B78D090}"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3678674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40283F9-7FA9-BB47-9C85-CFE50B78D090}" type="datetimeFigureOut">
              <a:rPr lang="en-US" smtClean="0"/>
              <a:t>4/8/16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1893979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40283F9-7FA9-BB47-9C85-CFE50B78D090}" type="datetimeFigureOut">
              <a:rPr lang="en-US" smtClean="0"/>
              <a:t>4/8/16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3798525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0283F9-7FA9-BB47-9C85-CFE50B78D090}" type="datetimeFigureOut">
              <a:rPr lang="en-US" smtClean="0"/>
              <a:t>4/8/16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1225282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0283F9-7FA9-BB47-9C85-CFE50B78D090}" type="datetimeFigureOut">
              <a:rPr lang="en-US" smtClean="0"/>
              <a:t>4/8/16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1414853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0283F9-7FA9-BB47-9C85-CFE50B78D090}" type="datetimeFigureOut">
              <a:rPr lang="en-US" smtClean="0"/>
              <a:t>4/8/16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53310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0283F9-7FA9-BB47-9C85-CFE50B78D090}" type="datetimeFigureOut">
              <a:rPr lang="en-US" smtClean="0"/>
              <a:t>4/8/16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3089105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0283F9-7FA9-BB47-9C85-CFE50B78D090}"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64892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0283F9-7FA9-BB47-9C85-CFE50B78D090}" type="datetimeFigureOut">
              <a:rPr lang="en-US" smtClean="0"/>
              <a:t>4/8/16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26300-D5C4-864B-93FA-D93A2E7A855B}" type="slidenum">
              <a:rPr lang="en-US" smtClean="0"/>
              <a:t>‹#›</a:t>
            </a:fld>
            <a:endParaRPr lang="en-US"/>
          </a:p>
        </p:txBody>
      </p:sp>
    </p:spTree>
    <p:extLst>
      <p:ext uri="{BB962C8B-B14F-4D97-AF65-F5344CB8AC3E}">
        <p14:creationId xmlns:p14="http://schemas.microsoft.com/office/powerpoint/2010/main" val="4049051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ectangle 4"/>
          <p:cNvSpPr/>
          <p:nvPr userDrawn="1"/>
        </p:nvSpPr>
        <p:spPr>
          <a:xfrm>
            <a:off x="165100" y="165100"/>
            <a:ext cx="8805863" cy="941388"/>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latin typeface="Calibri"/>
            </a:endParaRPr>
          </a:p>
        </p:txBody>
      </p:sp>
      <p:sp>
        <p:nvSpPr>
          <p:cNvPr id="6" name="Rectangle 5"/>
          <p:cNvSpPr/>
          <p:nvPr userDrawn="1"/>
        </p:nvSpPr>
        <p:spPr>
          <a:xfrm>
            <a:off x="165100" y="1265238"/>
            <a:ext cx="8805863" cy="47752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latin typeface="Calibri"/>
            </a:endParaRPr>
          </a:p>
        </p:txBody>
      </p:sp>
      <p:pic>
        <p:nvPicPr>
          <p:cNvPr id="7" name="Picture 4" descr="BCPS_Symbol_White.png"/>
          <p:cNvPicPr>
            <a:picLocks noChangeAspect="1"/>
          </p:cNvPicPr>
          <p:nvPr userDrawn="1"/>
        </p:nvPicPr>
        <p:blipFill>
          <a:blip r:embed="rId2">
            <a:alphaModFix amt="59000"/>
            <a:extLst>
              <a:ext uri="{28A0092B-C50C-407E-A947-70E740481C1C}">
                <a14:useLocalDpi xmlns:a14="http://schemas.microsoft.com/office/drawing/2010/main" val="0"/>
              </a:ext>
            </a:extLst>
          </a:blip>
          <a:srcRect r="12151" b="14709"/>
          <a:stretch>
            <a:fillRect/>
          </a:stretch>
        </p:blipFill>
        <p:spPr bwMode="auto">
          <a:xfrm>
            <a:off x="5292725" y="1736725"/>
            <a:ext cx="3678238" cy="4303713"/>
          </a:xfrm>
          <a:prstGeom prst="rect">
            <a:avLst/>
          </a:prstGeom>
          <a:noFill/>
          <a:ln>
            <a:noFill/>
          </a:ln>
          <a:extLst>
            <a:ext uri="{909E8E84-426E-40dd-AFC4-6F175D3DCCD1}">
              <a14:hiddenFill xmlns:a14="http://schemas.microsoft.com/office/drawing/2010/main">
                <a:solidFill>
                  <a:srgbClr val="FFFFFF">
                    <a:alpha val="58823"/>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userDrawn="1"/>
        </p:nvSpPr>
        <p:spPr>
          <a:xfrm>
            <a:off x="109538" y="5497513"/>
            <a:ext cx="1249362" cy="127158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latin typeface="Calibri"/>
            </a:endParaRPr>
          </a:p>
        </p:txBody>
      </p:sp>
      <p:sp>
        <p:nvSpPr>
          <p:cNvPr id="9" name="Rectangle 8"/>
          <p:cNvSpPr/>
          <p:nvPr userDrawn="1"/>
        </p:nvSpPr>
        <p:spPr>
          <a:xfrm>
            <a:off x="165100" y="5667375"/>
            <a:ext cx="1020763" cy="102076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latin typeface="Calibri"/>
            </a:endParaRPr>
          </a:p>
        </p:txBody>
      </p:sp>
      <p:pic>
        <p:nvPicPr>
          <p:cNvPr id="10" name="Picture 7" descr="BCPS_Logo_Round_White.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7813" y="5788025"/>
            <a:ext cx="777875"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1629827" y="1509696"/>
            <a:ext cx="7073900" cy="4278080"/>
          </a:xfrm>
          <a:prstGeom prst="rect">
            <a:avLst/>
          </a:prstGeom>
        </p:spPr>
        <p:txBody>
          <a:bodyPr lIns="0" tIns="0" rIns="0" bIns="0"/>
          <a:lstStyle>
            <a:lvl1pPr marL="0" indent="0">
              <a:lnSpc>
                <a:spcPts val="3500"/>
              </a:lnSpc>
              <a:spcBef>
                <a:spcPts val="0"/>
              </a:spcBef>
              <a:buFontTx/>
              <a:buNone/>
              <a:defRPr sz="1800" normalizeH="0">
                <a:solidFill>
                  <a:schemeClr val="tx2"/>
                </a:solidFill>
              </a:defRPr>
            </a:lvl1pPr>
            <a:lvl2pPr marL="0" indent="-365760">
              <a:lnSpc>
                <a:spcPts val="3500"/>
              </a:lnSpc>
              <a:spcBef>
                <a:spcPts val="0"/>
              </a:spcBef>
              <a:buClr>
                <a:schemeClr val="accent2"/>
              </a:buClr>
              <a:buSzPct val="100000"/>
              <a:buFont typeface="Wingdings" charset="2"/>
              <a:buChar char="§"/>
              <a:defRPr sz="1800" normalizeH="0">
                <a:solidFill>
                  <a:schemeClr val="tx2"/>
                </a:solidFill>
              </a:defRPr>
            </a:lvl2pPr>
            <a:lvl3pPr marL="542925" indent="-908050">
              <a:lnSpc>
                <a:spcPts val="3500"/>
              </a:lnSpc>
              <a:spcBef>
                <a:spcPts val="0"/>
              </a:spcBef>
              <a:buClr>
                <a:schemeClr val="accent2"/>
              </a:buClr>
              <a:buSzPct val="100000"/>
              <a:buFont typeface="Wingdings" charset="2"/>
              <a:buChar char="§"/>
              <a:defRPr sz="1800" normalizeH="0">
                <a:solidFill>
                  <a:schemeClr val="tx2"/>
                </a:solidFill>
              </a:defRPr>
            </a:lvl3pPr>
            <a:lvl4pPr marL="0" indent="-365760">
              <a:lnSpc>
                <a:spcPts val="3500"/>
              </a:lnSpc>
              <a:spcBef>
                <a:spcPts val="0"/>
              </a:spcBef>
              <a:buClr>
                <a:schemeClr val="accent2"/>
              </a:buClr>
              <a:buSzPct val="100000"/>
              <a:buFont typeface="Wingdings" charset="2"/>
              <a:buChar char="§"/>
              <a:defRPr sz="1800" normalizeH="0">
                <a:solidFill>
                  <a:schemeClr val="tx2"/>
                </a:solidFill>
              </a:defRPr>
            </a:lvl4pPr>
            <a:lvl5pPr marL="457200" indent="-457200">
              <a:lnSpc>
                <a:spcPts val="3500"/>
              </a:lnSpc>
              <a:spcBef>
                <a:spcPts val="0"/>
              </a:spcBef>
              <a:buClr>
                <a:schemeClr val="accent2"/>
              </a:buClr>
              <a:buSzPct val="100000"/>
              <a:buFont typeface="Wingdings" charset="2"/>
              <a:buChar char="§"/>
              <a:tabLst/>
              <a:defRPr sz="1800" normalizeH="0">
                <a:solidFill>
                  <a:schemeClr val="tx2"/>
                </a:solidFill>
              </a:defRPr>
            </a:lvl5pPr>
          </a:lstStyle>
          <a:p>
            <a:pPr lvl="0"/>
            <a:r>
              <a:rPr lang="en-US" dirty="0" smtClean="0"/>
              <a:t>Click to edit Master text styles</a:t>
            </a:r>
          </a:p>
          <a:p>
            <a:pPr lvl="4"/>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Text Placeholder 19"/>
          <p:cNvSpPr>
            <a:spLocks noGrp="1"/>
          </p:cNvSpPr>
          <p:nvPr>
            <p:ph type="body" sz="quarter" idx="13"/>
          </p:nvPr>
        </p:nvSpPr>
        <p:spPr>
          <a:xfrm>
            <a:off x="1646759" y="6242583"/>
            <a:ext cx="4072459" cy="365124"/>
          </a:xfrm>
          <a:prstGeom prst="rect">
            <a:avLst/>
          </a:prstGeom>
        </p:spPr>
        <p:txBody>
          <a:bodyPr vert="horz" lIns="0" tIns="0" rIns="0" bIns="0" anchor="ctr"/>
          <a:lstStyle>
            <a:lvl1pPr marL="0" indent="0">
              <a:spcBef>
                <a:spcPts val="0"/>
              </a:spcBef>
              <a:buFontTx/>
              <a:buNone/>
              <a:defRPr sz="1400" b="1" cap="all" spc="50">
                <a:solidFill>
                  <a:schemeClr val="bg1"/>
                </a:solidFill>
              </a:defRPr>
            </a:lvl1pPr>
          </a:lstStyle>
          <a:p>
            <a:pPr lvl="0"/>
            <a:r>
              <a:rPr lang="en-US" smtClean="0"/>
              <a:t>Click to edit Master text styles</a:t>
            </a:r>
          </a:p>
        </p:txBody>
      </p:sp>
      <p:sp>
        <p:nvSpPr>
          <p:cNvPr id="14" name="Title 13"/>
          <p:cNvSpPr>
            <a:spLocks noGrp="1"/>
          </p:cNvSpPr>
          <p:nvPr>
            <p:ph type="title"/>
          </p:nvPr>
        </p:nvSpPr>
        <p:spPr>
          <a:xfrm>
            <a:off x="1629818" y="165100"/>
            <a:ext cx="7341145" cy="954088"/>
          </a:xfrm>
          <a:prstGeom prst="rect">
            <a:avLst/>
          </a:prstGeom>
        </p:spPr>
        <p:txBody>
          <a:bodyPr vert="horz" lIns="0" tIns="0" rIns="0" bIns="91440" anchor="b"/>
          <a:lstStyle>
            <a:lvl1pPr algn="l">
              <a:defRPr sz="2400" b="1" spc="0">
                <a:solidFill>
                  <a:srgbClr val="FFFFFF"/>
                </a:solidFill>
                <a:latin typeface="Calibri"/>
              </a:defRPr>
            </a:lvl1pPr>
          </a:lstStyle>
          <a:p>
            <a:r>
              <a:rPr lang="en-US" dirty="0" smtClean="0"/>
              <a:t>Click to edit Master title style</a:t>
            </a:r>
            <a:endParaRPr lang="en-US" dirty="0"/>
          </a:p>
        </p:txBody>
      </p:sp>
      <p:sp>
        <p:nvSpPr>
          <p:cNvPr id="11" name="Slide Number Placeholder 5"/>
          <p:cNvSpPr>
            <a:spLocks noGrp="1"/>
          </p:cNvSpPr>
          <p:nvPr>
            <p:ph type="sldNum" sz="quarter" idx="14"/>
          </p:nvPr>
        </p:nvSpPr>
        <p:spPr>
          <a:xfrm>
            <a:off x="6735763" y="6276975"/>
            <a:ext cx="2133600" cy="36512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fld id="{793A55C5-871A-EE4C-8338-EB34B741F1E5}" type="slidenum">
              <a:rPr lang="en-US"/>
              <a:pPr/>
              <a:t>‹#›</a:t>
            </a:fld>
            <a:endParaRPr lang="en-US"/>
          </a:p>
        </p:txBody>
      </p:sp>
    </p:spTree>
    <p:extLst>
      <p:ext uri="{BB962C8B-B14F-4D97-AF65-F5344CB8AC3E}">
        <p14:creationId xmlns:p14="http://schemas.microsoft.com/office/powerpoint/2010/main" val="1841718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0" name="Text Placeholder 19"/>
          <p:cNvSpPr>
            <a:spLocks noGrp="1"/>
          </p:cNvSpPr>
          <p:nvPr>
            <p:ph type="body" sz="quarter" idx="13"/>
          </p:nvPr>
        </p:nvSpPr>
        <p:spPr>
          <a:xfrm>
            <a:off x="1646759" y="6209771"/>
            <a:ext cx="4072459" cy="431800"/>
          </a:xfrm>
          <a:prstGeom prst="rect">
            <a:avLst/>
          </a:prstGeom>
        </p:spPr>
        <p:txBody>
          <a:bodyPr vert="horz" lIns="0" tIns="0" rIns="0" bIns="0" anchor="ctr"/>
          <a:lstStyle>
            <a:lvl1pPr marL="0" indent="0">
              <a:spcBef>
                <a:spcPts val="0"/>
              </a:spcBef>
              <a:buFontTx/>
              <a:buNone/>
              <a:defRPr sz="1400" b="1" cap="all" spc="50">
                <a:solidFill>
                  <a:schemeClr val="bg1"/>
                </a:solidFill>
              </a:defRPr>
            </a:lvl1pPr>
          </a:lstStyle>
          <a:p>
            <a:pPr lvl="0"/>
            <a:r>
              <a:rPr lang="en-US" smtClean="0"/>
              <a:t>Click to edit Master text styles</a:t>
            </a:r>
          </a:p>
        </p:txBody>
      </p:sp>
      <p:sp>
        <p:nvSpPr>
          <p:cNvPr id="8" name="Picture Placeholder 7"/>
          <p:cNvSpPr>
            <a:spLocks noGrp="1"/>
          </p:cNvSpPr>
          <p:nvPr>
            <p:ph type="pic" sz="quarter" idx="14"/>
          </p:nvPr>
        </p:nvSpPr>
        <p:spPr>
          <a:xfrm>
            <a:off x="153988" y="160338"/>
            <a:ext cx="8821737" cy="5880100"/>
          </a:xfrm>
          <a:prstGeom prst="rect">
            <a:avLst/>
          </a:prstGeom>
        </p:spPr>
        <p:txBody>
          <a:bodyPr vert="horz" anchor="ctr"/>
          <a:lstStyle>
            <a:lvl1pPr algn="ctr">
              <a:defRPr sz="1600"/>
            </a:lvl1pPr>
          </a:lstStyle>
          <a:p>
            <a:pPr lvl="0"/>
            <a:endParaRPr lang="en-US" noProof="0" dirty="0"/>
          </a:p>
        </p:txBody>
      </p:sp>
      <p:sp>
        <p:nvSpPr>
          <p:cNvPr id="4" name="Slide Number Placeholder 5"/>
          <p:cNvSpPr>
            <a:spLocks noGrp="1"/>
          </p:cNvSpPr>
          <p:nvPr>
            <p:ph type="sldNum" sz="quarter" idx="15"/>
          </p:nvPr>
        </p:nvSpPr>
        <p:spPr>
          <a:xfrm>
            <a:off x="6735763" y="6276975"/>
            <a:ext cx="2133600" cy="36512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fld id="{3D536D0B-E16B-1B41-B1BC-4A1CFF1DBB9B}" type="slidenum">
              <a:rPr lang="en-US"/>
              <a:pPr/>
              <a:t>‹#›</a:t>
            </a:fld>
            <a:endParaRPr lang="en-US"/>
          </a:p>
        </p:txBody>
      </p:sp>
    </p:spTree>
    <p:extLst>
      <p:ext uri="{BB962C8B-B14F-4D97-AF65-F5344CB8AC3E}">
        <p14:creationId xmlns:p14="http://schemas.microsoft.com/office/powerpoint/2010/main" val="114209288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Calibri"/>
              </a:defRPr>
            </a:lvl1pPr>
          </a:lstStyle>
          <a:p>
            <a:fld id="{A40283F9-7FA9-BB47-9C85-CFE50B78D090}" type="datetimeFigureOut">
              <a:rPr lang="en-US" smtClean="0"/>
              <a:pPr/>
              <a:t>4/8/16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Calibri"/>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Calibri"/>
              </a:defRPr>
            </a:lvl1pPr>
          </a:lstStyle>
          <a:p>
            <a:fld id="{40426300-D5C4-864B-93FA-D93A2E7A855B}" type="slidenum">
              <a:rPr lang="en-US" smtClean="0"/>
              <a:pPr/>
              <a:t>‹#›</a:t>
            </a:fld>
            <a:endParaRPr lang="en-US" dirty="0"/>
          </a:p>
        </p:txBody>
      </p:sp>
      <p:pic>
        <p:nvPicPr>
          <p:cNvPr id="7" name="Picture 6" descr="Screen shot 2011-03-29 at 1.41.07 PM.png"/>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495194" y="6158313"/>
            <a:ext cx="3063002" cy="448244"/>
          </a:xfrm>
          <a:prstGeom prst="rect">
            <a:avLst/>
          </a:prstGeom>
        </p:spPr>
      </p:pic>
      <p:sp>
        <p:nvSpPr>
          <p:cNvPr id="8" name="TextBox 7"/>
          <p:cNvSpPr txBox="1"/>
          <p:nvPr userDrawn="1"/>
        </p:nvSpPr>
        <p:spPr>
          <a:xfrm>
            <a:off x="5096524" y="6226337"/>
            <a:ext cx="3590276" cy="276999"/>
          </a:xfrm>
          <a:prstGeom prst="rect">
            <a:avLst/>
          </a:prstGeom>
          <a:noFill/>
        </p:spPr>
        <p:txBody>
          <a:bodyPr wrap="square" rtlCol="0">
            <a:spAutoFit/>
          </a:bodyPr>
          <a:lstStyle/>
          <a:p>
            <a:r>
              <a:rPr lang="en-US" sz="1200" dirty="0">
                <a:solidFill>
                  <a:prstClr val="black">
                    <a:lumMod val="50000"/>
                    <a:lumOff val="50000"/>
                  </a:prstClr>
                </a:solidFill>
                <a:latin typeface="Calibri"/>
              </a:rPr>
              <a:t>Diversity,  Prevention &amp; Intervention Dept.</a:t>
            </a:r>
            <a:endParaRPr lang="en-US" sz="1200" dirty="0">
              <a:solidFill>
                <a:prstClr val="black"/>
              </a:solidFill>
              <a:latin typeface="Calibri"/>
            </a:endParaRPr>
          </a:p>
        </p:txBody>
      </p:sp>
    </p:spTree>
    <p:extLst>
      <p:ext uri="{BB962C8B-B14F-4D97-AF65-F5344CB8AC3E}">
        <p14:creationId xmlns:p14="http://schemas.microsoft.com/office/powerpoint/2010/main" val="861177701"/>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sldNum="0" hdr="0" dt="0"/>
  <p:txStyles>
    <p:titleStyle>
      <a:lvl1pPr algn="ctr" defTabSz="457200" rtl="0" eaLnBrk="1" latinLnBrk="0" hangingPunct="1">
        <a:spcBef>
          <a:spcPct val="0"/>
        </a:spcBef>
        <a:buNone/>
        <a:defRPr sz="4400" kern="1200">
          <a:solidFill>
            <a:schemeClr val="tx1"/>
          </a:solidFill>
          <a:latin typeface="Calibri"/>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Calibri"/>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Calibri"/>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Calibri"/>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Calibri"/>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Calibri"/>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hyperlink" Target="http://charactercounts.org/lesson-plans/index.html" TargetMode="External"/><Relationship Id="rId4" Type="http://schemas.openxmlformats.org/officeDocument/2006/relationships/hyperlink" Target="http://flpbs.fmhi.usf.edu/teaching_lesson_plans.asp" TargetMode="External"/><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12.png"/><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1" Type="http://schemas.openxmlformats.org/officeDocument/2006/relationships/slideLayout" Target="../slideLayouts/slideLayout7.xml"/><Relationship Id="rId2"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30.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31.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41.xml.rels><?xml version="1.0" encoding="UTF-8" standalone="yes"?>
<Relationships xmlns="http://schemas.openxmlformats.org/package/2006/relationships"><Relationship Id="rId3" Type="http://schemas.openxmlformats.org/officeDocument/2006/relationships/hyperlink" Target="http://www.browardprevention.org/" TargetMode="External"/><Relationship Id="rId4" Type="http://schemas.openxmlformats.org/officeDocument/2006/relationships/image" Target="../media/image33.png"/><Relationship Id="rId5" Type="http://schemas.openxmlformats.org/officeDocument/2006/relationships/image" Target="../media/image4.png"/><Relationship Id="rId6" Type="http://schemas.openxmlformats.org/officeDocument/2006/relationships/image" Target="../media/image34.png"/><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ctrTitle"/>
          </p:nvPr>
        </p:nvSpPr>
        <p:spPr>
          <a:xfrm>
            <a:off x="228600" y="1884558"/>
            <a:ext cx="8686800" cy="3988629"/>
          </a:xfrm>
          <a:extLst/>
        </p:spPr>
        <p:txBody>
          <a:bodyPr>
            <a:normAutofit fontScale="90000"/>
          </a:bodyPr>
          <a:lstStyle/>
          <a:p>
            <a:pPr eaLnBrk="1" hangingPunct="1">
              <a:defRPr/>
            </a:pPr>
            <a:r>
              <a:rPr lang="en-US" sz="4900" dirty="0">
                <a:solidFill>
                  <a:srgbClr val="2F5897"/>
                </a:solidFill>
                <a:ea typeface="ＭＳ Ｐゴシック" charset="0"/>
                <a:cs typeface="Calibri"/>
              </a:rPr>
              <a:t>Tier 1</a:t>
            </a:r>
            <a:br>
              <a:rPr lang="en-US" sz="4900" dirty="0">
                <a:solidFill>
                  <a:srgbClr val="2F5897"/>
                </a:solidFill>
                <a:ea typeface="ＭＳ Ｐゴシック" charset="0"/>
                <a:cs typeface="Calibri"/>
              </a:rPr>
            </a:br>
            <a:r>
              <a:rPr lang="en-US" sz="4900" dirty="0" smtClean="0">
                <a:solidFill>
                  <a:srgbClr val="2F5897"/>
                </a:solidFill>
                <a:ea typeface="ＭＳ Ｐゴシック" charset="0"/>
                <a:cs typeface="Calibri"/>
              </a:rPr>
              <a:t>Response to Intervention for Behavior (</a:t>
            </a:r>
            <a:r>
              <a:rPr lang="en-US" sz="4900" dirty="0" err="1" smtClean="0">
                <a:solidFill>
                  <a:srgbClr val="2F5897"/>
                </a:solidFill>
                <a:ea typeface="ＭＳ Ｐゴシック" charset="0"/>
                <a:cs typeface="Calibri"/>
              </a:rPr>
              <a:t>RtI:B</a:t>
            </a:r>
            <a:r>
              <a:rPr lang="en-US" sz="4900" dirty="0" smtClean="0">
                <a:solidFill>
                  <a:srgbClr val="2F5897"/>
                </a:solidFill>
                <a:ea typeface="ＭＳ Ｐゴシック" charset="0"/>
                <a:cs typeface="Calibri"/>
              </a:rPr>
              <a:t>)</a:t>
            </a:r>
            <a:r>
              <a:rPr lang="en-US" sz="4800" dirty="0" smtClean="0">
                <a:solidFill>
                  <a:srgbClr val="2F5897"/>
                </a:solidFill>
                <a:ea typeface="ＭＳ Ｐゴシック" charset="0"/>
                <a:cs typeface="Calibri"/>
              </a:rPr>
              <a:t/>
            </a:r>
            <a:br>
              <a:rPr lang="en-US" sz="4800" dirty="0" smtClean="0">
                <a:solidFill>
                  <a:srgbClr val="2F5897"/>
                </a:solidFill>
                <a:ea typeface="ＭＳ Ｐゴシック" charset="0"/>
                <a:cs typeface="Calibri"/>
              </a:rPr>
            </a:br>
            <a:r>
              <a:rPr lang="en-US" sz="4800" dirty="0" smtClean="0">
                <a:solidFill>
                  <a:scrgbClr r="0" g="0" b="0"/>
                </a:solidFill>
                <a:ea typeface="ＭＳ Ｐゴシック" charset="0"/>
                <a:cs typeface="Calibri"/>
              </a:rPr>
              <a:t/>
            </a:r>
            <a:br>
              <a:rPr lang="en-US" sz="4800" dirty="0" smtClean="0">
                <a:solidFill>
                  <a:scrgbClr r="0" g="0" b="0"/>
                </a:solidFill>
                <a:ea typeface="ＭＳ Ｐゴシック" charset="0"/>
                <a:cs typeface="Calibri"/>
              </a:rPr>
            </a:br>
            <a:r>
              <a:rPr lang="en-US" sz="1800" dirty="0">
                <a:solidFill>
                  <a:schemeClr val="bg2">
                    <a:lumMod val="50000"/>
                  </a:schemeClr>
                </a:solidFill>
                <a:ea typeface="ＭＳ Ｐゴシック" charset="0"/>
                <a:cs typeface="Calibri"/>
              </a:rPr>
              <a:t/>
            </a:r>
            <a:br>
              <a:rPr lang="en-US" sz="1800" dirty="0">
                <a:solidFill>
                  <a:schemeClr val="bg2">
                    <a:lumMod val="50000"/>
                  </a:schemeClr>
                </a:solidFill>
                <a:ea typeface="ＭＳ Ｐゴシック" charset="0"/>
                <a:cs typeface="Calibri"/>
              </a:rPr>
            </a:br>
            <a:r>
              <a:rPr lang="en-US" sz="4800" dirty="0" smtClean="0">
                <a:solidFill>
                  <a:schemeClr val="bg2">
                    <a:lumMod val="50000"/>
                  </a:schemeClr>
                </a:solidFill>
                <a:ea typeface="ＭＳ Ｐゴシック" charset="0"/>
                <a:cs typeface="Calibri"/>
              </a:rPr>
              <a:t/>
            </a:r>
            <a:br>
              <a:rPr lang="en-US" sz="4800" dirty="0" smtClean="0">
                <a:solidFill>
                  <a:schemeClr val="bg2">
                    <a:lumMod val="50000"/>
                  </a:schemeClr>
                </a:solidFill>
                <a:ea typeface="ＭＳ Ｐゴシック" charset="0"/>
                <a:cs typeface="Calibri"/>
              </a:rPr>
            </a:br>
            <a:r>
              <a:rPr lang="en-US" sz="4800" dirty="0" smtClean="0">
                <a:solidFill>
                  <a:schemeClr val="bg2">
                    <a:lumMod val="50000"/>
                  </a:schemeClr>
                </a:solidFill>
                <a:ea typeface="ＭＳ Ｐゴシック" charset="0"/>
                <a:cs typeface="Calibri"/>
              </a:rPr>
              <a:t/>
            </a:r>
            <a:br>
              <a:rPr lang="en-US" sz="4800" dirty="0" smtClean="0">
                <a:solidFill>
                  <a:schemeClr val="bg2">
                    <a:lumMod val="50000"/>
                  </a:schemeClr>
                </a:solidFill>
                <a:ea typeface="ＭＳ Ｐゴシック" charset="0"/>
                <a:cs typeface="Calibri"/>
              </a:rPr>
            </a:br>
            <a:r>
              <a:rPr lang="en-US" sz="1000" dirty="0">
                <a:solidFill>
                  <a:schemeClr val="bg2">
                    <a:lumMod val="50000"/>
                  </a:schemeClr>
                </a:solidFill>
                <a:ea typeface="ＭＳ Ｐゴシック" charset="0"/>
                <a:cs typeface="Calibri"/>
              </a:rPr>
              <a:t/>
            </a:r>
            <a:br>
              <a:rPr lang="en-US" sz="1000" dirty="0">
                <a:solidFill>
                  <a:schemeClr val="bg2">
                    <a:lumMod val="50000"/>
                  </a:schemeClr>
                </a:solidFill>
                <a:ea typeface="ＭＳ Ｐゴシック" charset="0"/>
                <a:cs typeface="Calibri"/>
              </a:rPr>
            </a:br>
            <a:r>
              <a:rPr lang="en-US" sz="3200" dirty="0" smtClean="0">
                <a:solidFill>
                  <a:schemeClr val="tx1">
                    <a:lumMod val="65000"/>
                    <a:lumOff val="35000"/>
                  </a:schemeClr>
                </a:solidFill>
                <a:ea typeface="ＭＳ Ｐゴシック" charset="0"/>
                <a:cs typeface="Calibri"/>
              </a:rPr>
              <a:t>Addressing </a:t>
            </a:r>
            <a:r>
              <a:rPr lang="en-US" sz="3200" dirty="0">
                <a:solidFill>
                  <a:schemeClr val="tx1">
                    <a:lumMod val="65000"/>
                    <a:lumOff val="35000"/>
                  </a:schemeClr>
                </a:solidFill>
                <a:ea typeface="ＭＳ Ｐゴシック" charset="0"/>
                <a:cs typeface="Calibri"/>
              </a:rPr>
              <a:t>the Behavior of </a:t>
            </a:r>
            <a:r>
              <a:rPr lang="en-US" sz="3200" i="1" dirty="0">
                <a:solidFill>
                  <a:schemeClr val="tx1">
                    <a:lumMod val="65000"/>
                    <a:lumOff val="35000"/>
                  </a:schemeClr>
                </a:solidFill>
                <a:ea typeface="ＭＳ Ｐゴシック" charset="0"/>
                <a:cs typeface="Calibri"/>
              </a:rPr>
              <a:t>All </a:t>
            </a:r>
            <a:r>
              <a:rPr lang="en-US" sz="3200" dirty="0">
                <a:solidFill>
                  <a:schemeClr val="tx1">
                    <a:lumMod val="65000"/>
                    <a:lumOff val="35000"/>
                  </a:schemeClr>
                </a:solidFill>
                <a:ea typeface="ＭＳ Ｐゴシック" charset="0"/>
                <a:cs typeface="Calibri"/>
              </a:rPr>
              <a:t>Students</a:t>
            </a:r>
            <a:br>
              <a:rPr lang="en-US" sz="3200" dirty="0">
                <a:solidFill>
                  <a:schemeClr val="tx1">
                    <a:lumMod val="65000"/>
                    <a:lumOff val="35000"/>
                  </a:schemeClr>
                </a:solidFill>
                <a:ea typeface="ＭＳ Ｐゴシック" charset="0"/>
                <a:cs typeface="Calibri"/>
              </a:rPr>
            </a:br>
            <a:r>
              <a:rPr lang="en-US" sz="3200" i="1" dirty="0">
                <a:solidFill>
                  <a:schemeClr val="bg1">
                    <a:lumMod val="50000"/>
                  </a:schemeClr>
                </a:solidFill>
                <a:ea typeface="ＭＳ Ｐゴシック" charset="0"/>
                <a:cs typeface="Calibri"/>
              </a:rPr>
              <a:t/>
            </a:r>
            <a:br>
              <a:rPr lang="en-US" sz="3200" i="1" dirty="0">
                <a:solidFill>
                  <a:schemeClr val="bg1">
                    <a:lumMod val="50000"/>
                  </a:schemeClr>
                </a:solidFill>
                <a:ea typeface="ＭＳ Ｐゴシック" charset="0"/>
                <a:cs typeface="Calibri"/>
              </a:rPr>
            </a:br>
            <a:endParaRPr lang="en-US" sz="3200" dirty="0">
              <a:solidFill>
                <a:srgbClr val="7F7F7F"/>
              </a:solidFill>
              <a:ea typeface="ＭＳ Ｐゴシック" charset="0"/>
              <a:cs typeface="Calibri"/>
            </a:endParaRPr>
          </a:p>
        </p:txBody>
      </p:sp>
      <p:pic>
        <p:nvPicPr>
          <p:cNvPr id="2" name="Picture 1" descr="RtIB-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7394" y="3347572"/>
            <a:ext cx="2159099" cy="1464978"/>
          </a:xfrm>
          <a:prstGeom prst="rect">
            <a:avLst/>
          </a:prstGeom>
        </p:spPr>
      </p:pic>
    </p:spTree>
    <p:extLst>
      <p:ext uri="{BB962C8B-B14F-4D97-AF65-F5344CB8AC3E}">
        <p14:creationId xmlns:p14="http://schemas.microsoft.com/office/powerpoint/2010/main" val="79495406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solidFill>
                  <a:srgbClr val="2F5897"/>
                </a:solidFill>
                <a:cs typeface="Calibri"/>
              </a:rPr>
              <a:t>District </a:t>
            </a:r>
            <a:r>
              <a:rPr lang="en-US" sz="4400" dirty="0" err="1" smtClean="0">
                <a:solidFill>
                  <a:srgbClr val="2F5897"/>
                </a:solidFill>
                <a:cs typeface="Calibri"/>
              </a:rPr>
              <a:t>RtI:B</a:t>
            </a:r>
            <a:r>
              <a:rPr lang="en-US" sz="4400" dirty="0" smtClean="0">
                <a:solidFill>
                  <a:srgbClr val="2F5897"/>
                </a:solidFill>
                <a:cs typeface="Calibri"/>
              </a:rPr>
              <a:t> Mission Statement </a:t>
            </a:r>
            <a:endParaRPr lang="en-US" sz="4400" dirty="0">
              <a:solidFill>
                <a:srgbClr val="2F5897"/>
              </a:solidFill>
              <a:cs typeface="Calibri"/>
            </a:endParaRPr>
          </a:p>
        </p:txBody>
      </p:sp>
      <p:sp>
        <p:nvSpPr>
          <p:cNvPr id="3" name="Content Placeholder 2"/>
          <p:cNvSpPr>
            <a:spLocks noGrp="1"/>
          </p:cNvSpPr>
          <p:nvPr>
            <p:ph idx="1"/>
          </p:nvPr>
        </p:nvSpPr>
        <p:spPr/>
        <p:txBody>
          <a:bodyPr/>
          <a:lstStyle/>
          <a:p>
            <a:pPr marL="0" indent="0">
              <a:spcBef>
                <a:spcPts val="600"/>
              </a:spcBef>
              <a:buNone/>
              <a:defRPr/>
            </a:pPr>
            <a:r>
              <a:rPr lang="en-US" sz="2800" dirty="0">
                <a:solidFill>
                  <a:srgbClr val="7097D3"/>
                </a:solidFill>
                <a:cs typeface="Calibri"/>
              </a:rPr>
              <a:t>Tier 1 Training Across Broward</a:t>
            </a:r>
          </a:p>
          <a:p>
            <a:pPr marL="0" indent="0" algn="just">
              <a:lnSpc>
                <a:spcPct val="120000"/>
              </a:lnSpc>
              <a:spcBef>
                <a:spcPts val="0"/>
              </a:spcBef>
              <a:buNone/>
              <a:defRPr/>
            </a:pPr>
            <a:r>
              <a:rPr lang="en-US" dirty="0" smtClean="0">
                <a:solidFill>
                  <a:schemeClr val="tx1">
                    <a:lumMod val="65000"/>
                    <a:lumOff val="35000"/>
                  </a:schemeClr>
                </a:solidFill>
                <a:ea typeface="ＭＳ Ｐゴシック" charset="0"/>
                <a:cs typeface="Calibri"/>
              </a:rPr>
              <a:t>To </a:t>
            </a:r>
            <a:r>
              <a:rPr lang="en-US" dirty="0">
                <a:solidFill>
                  <a:schemeClr val="tx1">
                    <a:lumMod val="65000"/>
                    <a:lumOff val="35000"/>
                  </a:schemeClr>
                </a:solidFill>
                <a:ea typeface="ＭＳ Ｐゴシック" charset="0"/>
                <a:cs typeface="Calibri"/>
              </a:rPr>
              <a:t>assist </a:t>
            </a:r>
            <a:r>
              <a:rPr lang="en-US" dirty="0" err="1">
                <a:solidFill>
                  <a:schemeClr val="tx1">
                    <a:lumMod val="65000"/>
                    <a:lumOff val="35000"/>
                  </a:schemeClr>
                </a:solidFill>
                <a:ea typeface="ＭＳ Ｐゴシック" charset="0"/>
                <a:cs typeface="Calibri"/>
              </a:rPr>
              <a:t>RtI:B</a:t>
            </a:r>
            <a:r>
              <a:rPr lang="en-US" dirty="0">
                <a:solidFill>
                  <a:schemeClr val="tx1">
                    <a:lumMod val="65000"/>
                    <a:lumOff val="35000"/>
                  </a:schemeClr>
                </a:solidFill>
                <a:ea typeface="ＭＳ Ｐゴシック" charset="0"/>
                <a:cs typeface="Calibri"/>
              </a:rPr>
              <a:t> teams in developing new, positively-oriented strategies that are grounded in research </a:t>
            </a:r>
            <a:r>
              <a:rPr lang="en-US" dirty="0" smtClean="0">
                <a:solidFill>
                  <a:schemeClr val="tx1">
                    <a:lumMod val="65000"/>
                    <a:lumOff val="35000"/>
                  </a:schemeClr>
                </a:solidFill>
                <a:ea typeface="ＭＳ Ｐゴシック" charset="0"/>
                <a:cs typeface="Calibri"/>
              </a:rPr>
              <a:t>and </a:t>
            </a:r>
            <a:r>
              <a:rPr lang="en-US" dirty="0">
                <a:solidFill>
                  <a:schemeClr val="tx1">
                    <a:lumMod val="65000"/>
                    <a:lumOff val="35000"/>
                  </a:schemeClr>
                </a:solidFill>
                <a:ea typeface="ＭＳ Ｐゴシック" charset="0"/>
                <a:cs typeface="Calibri"/>
              </a:rPr>
              <a:t>support at-risk students while helping ALL students become more successful learners and leaders.</a:t>
            </a:r>
            <a:endParaRPr lang="en-US" dirty="0">
              <a:solidFill>
                <a:schemeClr val="tx1">
                  <a:lumMod val="65000"/>
                  <a:lumOff val="35000"/>
                </a:schemeClr>
              </a:solidFill>
              <a:cs typeface="Calibri"/>
            </a:endParaRPr>
          </a:p>
          <a:p>
            <a:pPr marL="0" indent="0">
              <a:buNone/>
            </a:pPr>
            <a:endParaRPr lang="en-US" dirty="0">
              <a:cs typeface="Calibri"/>
            </a:endParaRPr>
          </a:p>
        </p:txBody>
      </p:sp>
    </p:spTree>
    <p:extLst>
      <p:ext uri="{BB962C8B-B14F-4D97-AF65-F5344CB8AC3E}">
        <p14:creationId xmlns:p14="http://schemas.microsoft.com/office/powerpoint/2010/main" val="101351409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324600" y="6367992"/>
            <a:ext cx="609600" cy="365125"/>
          </a:xfrm>
          <a:prstGeom prst="rect">
            <a:avLst/>
          </a:prstGeom>
        </p:spPr>
        <p:txBody>
          <a:bodyPr/>
          <a:lstStyle/>
          <a:p>
            <a:fld id="{0A34F8DD-7804-4F7D-91B6-26F9462BFA1A}" type="slidenum">
              <a:rPr lang="en-US" smtClean="0"/>
              <a:pPr/>
              <a:t>3</a:t>
            </a:fld>
            <a:endParaRPr lang="en-US" dirty="0"/>
          </a:p>
        </p:txBody>
      </p:sp>
      <p:sp>
        <p:nvSpPr>
          <p:cNvPr id="323586" name="Rectangle 4"/>
          <p:cNvSpPr>
            <a:spLocks noGrp="1"/>
          </p:cNvSpPr>
          <p:nvPr>
            <p:ph type="ctrTitle" idx="4294967295"/>
          </p:nvPr>
        </p:nvSpPr>
        <p:spPr>
          <a:xfrm>
            <a:off x="381000" y="317500"/>
            <a:ext cx="8763000" cy="2608263"/>
          </a:xfrm>
        </p:spPr>
        <p:txBody>
          <a:bodyPr>
            <a:normAutofit/>
          </a:bodyPr>
          <a:lstStyle/>
          <a:p>
            <a:pPr algn="ctr" eaLnBrk="1" hangingPunct="1"/>
            <a:r>
              <a:rPr lang="en-US" altLang="en-US" sz="4400" dirty="0" smtClean="0">
                <a:solidFill>
                  <a:srgbClr val="2F5897"/>
                </a:solidFill>
                <a:cs typeface="Calibri"/>
              </a:rPr>
              <a:t>Developing a System</a:t>
            </a:r>
            <a:br>
              <a:rPr lang="en-US" altLang="en-US" sz="4400" dirty="0" smtClean="0">
                <a:solidFill>
                  <a:srgbClr val="2F5897"/>
                </a:solidFill>
                <a:cs typeface="Calibri"/>
              </a:rPr>
            </a:br>
            <a:r>
              <a:rPr lang="en-US" altLang="en-US" sz="4400" dirty="0" smtClean="0">
                <a:solidFill>
                  <a:srgbClr val="2F5897"/>
                </a:solidFill>
                <a:cs typeface="Calibri"/>
              </a:rPr>
              <a:t>for Teaching</a:t>
            </a:r>
            <a:br>
              <a:rPr lang="en-US" altLang="en-US" sz="4400" dirty="0" smtClean="0">
                <a:solidFill>
                  <a:srgbClr val="2F5897"/>
                </a:solidFill>
                <a:cs typeface="Calibri"/>
              </a:rPr>
            </a:br>
            <a:r>
              <a:rPr lang="en-US" altLang="en-US" sz="4400" dirty="0" smtClean="0">
                <a:solidFill>
                  <a:srgbClr val="2F5897"/>
                </a:solidFill>
                <a:cs typeface="Calibri"/>
              </a:rPr>
              <a:t>Appropriate Behavior</a:t>
            </a:r>
          </a:p>
        </p:txBody>
      </p:sp>
      <p:sp>
        <p:nvSpPr>
          <p:cNvPr id="180227" name="Subtitle 3"/>
          <p:cNvSpPr>
            <a:spLocks/>
          </p:cNvSpPr>
          <p:nvPr/>
        </p:nvSpPr>
        <p:spPr bwMode="auto">
          <a:xfrm>
            <a:off x="838200" y="3733800"/>
            <a:ext cx="7543800" cy="533400"/>
          </a:xfrm>
          <a:prstGeom prst="rect">
            <a:avLst/>
          </a:prstGeom>
          <a:noFill/>
          <a:ln w="9525">
            <a:noFill/>
            <a:miter lim="800000"/>
            <a:headEnd/>
            <a:tailEnd/>
          </a:ln>
        </p:spPr>
        <p:txBody>
          <a:bodyPr/>
          <a:lstStyle/>
          <a:p>
            <a:pPr algn="ctr" eaLnBrk="1" hangingPunct="1">
              <a:spcBef>
                <a:spcPct val="20000"/>
              </a:spcBef>
              <a:defRPr/>
            </a:pPr>
            <a:endParaRPr lang="en-US" sz="2400" i="1" dirty="0">
              <a:solidFill>
                <a:schemeClr val="tx1"/>
              </a:solidFill>
              <a:latin typeface="Calibri"/>
              <a:cs typeface="Calibri"/>
            </a:endParaRPr>
          </a:p>
        </p:txBody>
      </p:sp>
      <p:sp>
        <p:nvSpPr>
          <p:cNvPr id="147460" name="TextBox 3"/>
          <p:cNvSpPr txBox="1">
            <a:spLocks noChangeArrowheads="1"/>
          </p:cNvSpPr>
          <p:nvPr/>
        </p:nvSpPr>
        <p:spPr bwMode="auto">
          <a:xfrm>
            <a:off x="228600" y="3203876"/>
            <a:ext cx="87630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8CC63F"/>
                </a:solidFill>
                <a:latin typeface="Century Gothic" pitchFamily="34" charset="0"/>
              </a:defRPr>
            </a:lvl1pPr>
            <a:lvl2pPr marL="742950" indent="-285750" eaLnBrk="0" hangingPunct="0">
              <a:defRPr sz="2800" b="1">
                <a:solidFill>
                  <a:srgbClr val="8CC63F"/>
                </a:solidFill>
                <a:latin typeface="Century Gothic" pitchFamily="34" charset="0"/>
              </a:defRPr>
            </a:lvl2pPr>
            <a:lvl3pPr marL="1143000" indent="-228600" eaLnBrk="0" hangingPunct="0">
              <a:defRPr sz="2800" b="1">
                <a:solidFill>
                  <a:srgbClr val="8CC63F"/>
                </a:solidFill>
                <a:latin typeface="Century Gothic" pitchFamily="34" charset="0"/>
              </a:defRPr>
            </a:lvl3pPr>
            <a:lvl4pPr marL="1600200" indent="-228600" eaLnBrk="0" hangingPunct="0">
              <a:defRPr sz="2800" b="1">
                <a:solidFill>
                  <a:srgbClr val="8CC63F"/>
                </a:solidFill>
                <a:latin typeface="Century Gothic" pitchFamily="34" charset="0"/>
              </a:defRPr>
            </a:lvl4pPr>
            <a:lvl5pPr marL="2057400" indent="-228600" eaLnBrk="0" hangingPunct="0">
              <a:defRPr sz="2800" b="1">
                <a:solidFill>
                  <a:srgbClr val="8CC63F"/>
                </a:solidFill>
                <a:latin typeface="Century Gothic" pitchFamily="34" charset="0"/>
              </a:defRPr>
            </a:lvl5pPr>
            <a:lvl6pPr marL="2514600" indent="-228600" algn="ctr" eaLnBrk="0" fontAlgn="base" hangingPunct="0">
              <a:spcBef>
                <a:spcPct val="20000"/>
              </a:spcBef>
              <a:spcAft>
                <a:spcPct val="0"/>
              </a:spcAft>
              <a:defRPr sz="2800" b="1">
                <a:solidFill>
                  <a:srgbClr val="8CC63F"/>
                </a:solidFill>
                <a:latin typeface="Century Gothic" pitchFamily="34" charset="0"/>
              </a:defRPr>
            </a:lvl6pPr>
            <a:lvl7pPr marL="2971800" indent="-228600" algn="ctr" eaLnBrk="0" fontAlgn="base" hangingPunct="0">
              <a:spcBef>
                <a:spcPct val="20000"/>
              </a:spcBef>
              <a:spcAft>
                <a:spcPct val="0"/>
              </a:spcAft>
              <a:defRPr sz="2800" b="1">
                <a:solidFill>
                  <a:srgbClr val="8CC63F"/>
                </a:solidFill>
                <a:latin typeface="Century Gothic" pitchFamily="34" charset="0"/>
              </a:defRPr>
            </a:lvl7pPr>
            <a:lvl8pPr marL="3429000" indent="-228600" algn="ctr" eaLnBrk="0" fontAlgn="base" hangingPunct="0">
              <a:spcBef>
                <a:spcPct val="20000"/>
              </a:spcBef>
              <a:spcAft>
                <a:spcPct val="0"/>
              </a:spcAft>
              <a:defRPr sz="2800" b="1">
                <a:solidFill>
                  <a:srgbClr val="8CC63F"/>
                </a:solidFill>
                <a:latin typeface="Century Gothic" pitchFamily="34" charset="0"/>
              </a:defRPr>
            </a:lvl8pPr>
            <a:lvl9pPr marL="3886200" indent="-228600" algn="ctr" eaLnBrk="0" fontAlgn="base" hangingPunct="0">
              <a:spcBef>
                <a:spcPct val="20000"/>
              </a:spcBef>
              <a:spcAft>
                <a:spcPct val="0"/>
              </a:spcAft>
              <a:defRPr sz="2800" b="1">
                <a:solidFill>
                  <a:srgbClr val="8CC63F"/>
                </a:solidFill>
                <a:latin typeface="Century Gothic" pitchFamily="34" charset="0"/>
              </a:defRPr>
            </a:lvl9pPr>
          </a:lstStyle>
          <a:p>
            <a:pPr eaLnBrk="1" hangingPunct="1">
              <a:spcBef>
                <a:spcPct val="20000"/>
              </a:spcBef>
              <a:defRPr/>
            </a:pPr>
            <a:r>
              <a:rPr lang="en-US" b="0" dirty="0">
                <a:solidFill>
                  <a:srgbClr val="7097D3"/>
                </a:solidFill>
                <a:latin typeface="Calibri"/>
                <a:ea typeface="MS PGothic" pitchFamily="34" charset="-128"/>
                <a:cs typeface="Calibri"/>
              </a:rPr>
              <a:t>Section Goals</a:t>
            </a:r>
          </a:p>
          <a:p>
            <a:pPr marL="457200" indent="-457200" eaLnBrk="1" hangingPunct="1">
              <a:spcBef>
                <a:spcPts val="0"/>
              </a:spcBef>
              <a:buFont typeface="+mj-lt"/>
              <a:buAutoNum type="arabicPeriod"/>
              <a:defRPr/>
            </a:pPr>
            <a:r>
              <a:rPr lang="en-US" sz="2400" b="0" dirty="0" smtClean="0">
                <a:solidFill>
                  <a:schemeClr val="tx1">
                    <a:lumMod val="65000"/>
                    <a:lumOff val="35000"/>
                  </a:schemeClr>
                </a:solidFill>
                <a:latin typeface="Calibri"/>
                <a:ea typeface="MS PGothic" pitchFamily="34" charset="-128"/>
                <a:cs typeface="Calibri"/>
              </a:rPr>
              <a:t>Understand the rationale and guidelines for teaching behavior</a:t>
            </a:r>
            <a:endParaRPr lang="en-US" sz="2400" b="0" dirty="0">
              <a:solidFill>
                <a:schemeClr val="tx1">
                  <a:lumMod val="65000"/>
                  <a:lumOff val="35000"/>
                </a:schemeClr>
              </a:solidFill>
              <a:latin typeface="Calibri"/>
              <a:ea typeface="MS PGothic" pitchFamily="34" charset="-128"/>
              <a:cs typeface="Calibri"/>
            </a:endParaRPr>
          </a:p>
          <a:p>
            <a:pPr marL="342900" indent="-342900" eaLnBrk="1" hangingPunct="1">
              <a:spcBef>
                <a:spcPts val="0"/>
              </a:spcBef>
              <a:buFont typeface="+mj-lt"/>
              <a:buAutoNum type="arabicPeriod"/>
              <a:defRPr/>
            </a:pPr>
            <a:r>
              <a:rPr lang="en-US" sz="2400" b="0" dirty="0" smtClean="0">
                <a:solidFill>
                  <a:schemeClr val="tx1">
                    <a:lumMod val="65000"/>
                    <a:lumOff val="35000"/>
                  </a:schemeClr>
                </a:solidFill>
                <a:latin typeface="Calibri"/>
                <a:ea typeface="MS PGothic" pitchFamily="34" charset="-128"/>
                <a:cs typeface="Calibri"/>
              </a:rPr>
              <a:t> Start outlining a plan for teaching core behavior curriculum</a:t>
            </a:r>
          </a:p>
          <a:p>
            <a:pPr marL="342900" indent="-342900" eaLnBrk="1" hangingPunct="1">
              <a:spcBef>
                <a:spcPts val="0"/>
              </a:spcBef>
              <a:buFont typeface="+mj-lt"/>
              <a:buAutoNum type="arabicPeriod"/>
              <a:defRPr/>
            </a:pPr>
            <a:r>
              <a:rPr lang="en-US" sz="2400" b="0" dirty="0" smtClean="0">
                <a:solidFill>
                  <a:schemeClr val="tx1">
                    <a:lumMod val="65000"/>
                    <a:lumOff val="35000"/>
                  </a:schemeClr>
                </a:solidFill>
                <a:latin typeface="Calibri"/>
                <a:ea typeface="MS PGothic" pitchFamily="34" charset="-128"/>
                <a:cs typeface="Calibri"/>
              </a:rPr>
              <a:t>Provide unique resources for teaching lesson plans</a:t>
            </a:r>
            <a:endParaRPr lang="en-US" sz="2400" b="0" dirty="0">
              <a:solidFill>
                <a:schemeClr val="tx1">
                  <a:lumMod val="65000"/>
                  <a:lumOff val="35000"/>
                </a:schemeClr>
              </a:solidFill>
              <a:latin typeface="Calibri"/>
              <a:ea typeface="MS PGothic" pitchFamily="34" charset="-128"/>
              <a:cs typeface="Calibri"/>
            </a:endParaRPr>
          </a:p>
        </p:txBody>
      </p:sp>
    </p:spTree>
    <p:extLst>
      <p:ext uri="{BB962C8B-B14F-4D97-AF65-F5344CB8AC3E}">
        <p14:creationId xmlns:p14="http://schemas.microsoft.com/office/powerpoint/2010/main" val="120642379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02" y="0"/>
            <a:ext cx="8758666" cy="1120588"/>
          </a:xfrm>
        </p:spPr>
        <p:txBody>
          <a:bodyPr/>
          <a:lstStyle/>
          <a:p>
            <a:r>
              <a:rPr lang="en-US" sz="4400" dirty="0" smtClean="0">
                <a:solidFill>
                  <a:srgbClr val="2F5897"/>
                </a:solidFill>
              </a:rPr>
              <a:t>Critical Elements of Effective RtI:B</a:t>
            </a:r>
            <a:endParaRPr lang="en-US" sz="4400" dirty="0">
              <a:solidFill>
                <a:srgbClr val="2F5897"/>
              </a:solidFill>
            </a:endParaRPr>
          </a:p>
        </p:txBody>
      </p:sp>
      <p:sp>
        <p:nvSpPr>
          <p:cNvPr id="3" name="Content Placeholder 2"/>
          <p:cNvSpPr>
            <a:spLocks noGrp="1"/>
          </p:cNvSpPr>
          <p:nvPr>
            <p:ph idx="1"/>
          </p:nvPr>
        </p:nvSpPr>
        <p:spPr>
          <a:xfrm>
            <a:off x="666376" y="1420906"/>
            <a:ext cx="8229600" cy="4973918"/>
          </a:xfrm>
        </p:spPr>
        <p:txBody>
          <a:bodyPr>
            <a:normAutofit fontScale="92500" lnSpcReduction="10000"/>
          </a:bodyPr>
          <a:lstStyle/>
          <a:p>
            <a:pPr marL="0" indent="0">
              <a:lnSpc>
                <a:spcPct val="110000"/>
              </a:lnSpc>
              <a:buNone/>
            </a:pPr>
            <a:r>
              <a:rPr lang="en-US" sz="2600" dirty="0" smtClean="0">
                <a:solidFill>
                  <a:srgbClr val="595959"/>
                </a:solidFill>
                <a:cs typeface="Calibri"/>
              </a:rPr>
              <a:t>1. Functioning RtI:B/Discipline </a:t>
            </a:r>
            <a:r>
              <a:rPr lang="en-US" sz="2600" dirty="0">
                <a:solidFill>
                  <a:srgbClr val="595959"/>
                </a:solidFill>
                <a:cs typeface="Calibri"/>
              </a:rPr>
              <a:t>Team</a:t>
            </a:r>
          </a:p>
          <a:p>
            <a:pPr marL="0" lvl="0" indent="0">
              <a:lnSpc>
                <a:spcPct val="120000"/>
              </a:lnSpc>
              <a:buNone/>
            </a:pPr>
            <a:r>
              <a:rPr lang="en-US" sz="2600" dirty="0" smtClean="0">
                <a:solidFill>
                  <a:srgbClr val="595959"/>
                </a:solidFill>
                <a:cs typeface="Calibri"/>
              </a:rPr>
              <a:t>2. Faculty &amp; stakeholder buy-in &amp; commitment</a:t>
            </a:r>
            <a:r>
              <a:rPr lang="en-US" sz="2600" dirty="0">
                <a:solidFill>
                  <a:srgbClr val="595959"/>
                </a:solidFill>
                <a:cs typeface="Calibri"/>
              </a:rPr>
              <a:t>	</a:t>
            </a:r>
            <a:endParaRPr lang="en-US" sz="2600" dirty="0" smtClean="0">
              <a:solidFill>
                <a:srgbClr val="595959"/>
              </a:solidFill>
              <a:cs typeface="Calibri"/>
            </a:endParaRPr>
          </a:p>
          <a:p>
            <a:pPr marL="0" lvl="0" indent="0">
              <a:lnSpc>
                <a:spcPct val="120000"/>
              </a:lnSpc>
              <a:buNone/>
            </a:pPr>
            <a:r>
              <a:rPr lang="en-US" sz="2600" dirty="0" smtClean="0">
                <a:solidFill>
                  <a:srgbClr val="595959"/>
                </a:solidFill>
                <a:cs typeface="Calibri"/>
              </a:rPr>
              <a:t>3. School-wide Expectations with Lesson Plans</a:t>
            </a:r>
          </a:p>
          <a:p>
            <a:pPr marL="0" lvl="0" indent="0">
              <a:lnSpc>
                <a:spcPct val="120000"/>
              </a:lnSpc>
              <a:buNone/>
            </a:pPr>
            <a:r>
              <a:rPr lang="en-US" sz="2600" dirty="0" smtClean="0">
                <a:solidFill>
                  <a:srgbClr val="595959"/>
                </a:solidFill>
                <a:cs typeface="Calibri"/>
              </a:rPr>
              <a:t>4. Location-based Rules with Lesson Plans</a:t>
            </a:r>
          </a:p>
          <a:p>
            <a:pPr marL="0" lvl="0" indent="0">
              <a:lnSpc>
                <a:spcPct val="120000"/>
              </a:lnSpc>
              <a:buNone/>
            </a:pPr>
            <a:r>
              <a:rPr lang="en-US" sz="2600" dirty="0" smtClean="0">
                <a:solidFill>
                  <a:srgbClr val="595959"/>
                </a:solidFill>
                <a:cs typeface="Calibri"/>
              </a:rPr>
              <a:t>5. Effective Discipline Process and Procedures</a:t>
            </a:r>
            <a:r>
              <a:rPr lang="en-US" sz="2600" dirty="0">
                <a:solidFill>
                  <a:srgbClr val="595959"/>
                </a:solidFill>
                <a:cs typeface="Calibri"/>
              </a:rPr>
              <a:t>	</a:t>
            </a:r>
          </a:p>
          <a:p>
            <a:pPr marL="0" lvl="0" indent="0">
              <a:lnSpc>
                <a:spcPct val="120000"/>
              </a:lnSpc>
              <a:buNone/>
            </a:pPr>
            <a:r>
              <a:rPr lang="en-US" sz="2600" dirty="0" smtClean="0">
                <a:solidFill>
                  <a:srgbClr val="595959"/>
                </a:solidFill>
                <a:cs typeface="Calibri"/>
              </a:rPr>
              <a:t>6. Effective Reward</a:t>
            </a:r>
            <a:r>
              <a:rPr lang="en-US" sz="2600" dirty="0">
                <a:solidFill>
                  <a:srgbClr val="595959"/>
                </a:solidFill>
                <a:cs typeface="Calibri"/>
              </a:rPr>
              <a:t>/Recognition </a:t>
            </a:r>
            <a:r>
              <a:rPr lang="en-US" sz="2600" dirty="0" smtClean="0">
                <a:solidFill>
                  <a:srgbClr val="595959"/>
                </a:solidFill>
                <a:cs typeface="Calibri"/>
              </a:rPr>
              <a:t>Program</a:t>
            </a:r>
          </a:p>
          <a:p>
            <a:pPr marL="0" lvl="0" indent="0">
              <a:lnSpc>
                <a:spcPct val="120000"/>
              </a:lnSpc>
              <a:buNone/>
            </a:pPr>
            <a:r>
              <a:rPr lang="en-US" sz="2600" dirty="0" smtClean="0">
                <a:solidFill>
                  <a:srgbClr val="595959"/>
                </a:solidFill>
                <a:cs typeface="Calibri"/>
              </a:rPr>
              <a:t>7. Implementation Planning</a:t>
            </a:r>
          </a:p>
          <a:p>
            <a:pPr marL="0" indent="0">
              <a:lnSpc>
                <a:spcPct val="120000"/>
              </a:lnSpc>
              <a:buNone/>
            </a:pPr>
            <a:r>
              <a:rPr lang="en-US" sz="2600" dirty="0" smtClean="0">
                <a:solidFill>
                  <a:srgbClr val="595959"/>
                </a:solidFill>
                <a:cs typeface="Calibri"/>
              </a:rPr>
              <a:t>8. Established </a:t>
            </a:r>
            <a:r>
              <a:rPr lang="en-US" sz="2600" dirty="0">
                <a:solidFill>
                  <a:srgbClr val="595959"/>
                </a:solidFill>
                <a:cs typeface="Calibri"/>
              </a:rPr>
              <a:t>SPBP Data-based decision </a:t>
            </a:r>
            <a:r>
              <a:rPr lang="en-US" sz="2600" dirty="0" smtClean="0">
                <a:solidFill>
                  <a:srgbClr val="595959"/>
                </a:solidFill>
                <a:cs typeface="Calibri"/>
              </a:rPr>
              <a:t>making</a:t>
            </a:r>
            <a:endParaRPr lang="en-US" sz="2600" dirty="0">
              <a:solidFill>
                <a:srgbClr val="595959"/>
              </a:solidFill>
              <a:cs typeface="Calibri"/>
            </a:endParaRPr>
          </a:p>
          <a:p>
            <a:pPr marL="0" lvl="0" indent="0">
              <a:lnSpc>
                <a:spcPct val="120000"/>
              </a:lnSpc>
              <a:buNone/>
            </a:pPr>
            <a:r>
              <a:rPr lang="en-US" sz="2600" dirty="0" smtClean="0">
                <a:solidFill>
                  <a:srgbClr val="595959"/>
                </a:solidFill>
                <a:cs typeface="Calibri"/>
              </a:rPr>
              <a:t>9. Classroom Management System (CHAMPs)</a:t>
            </a:r>
            <a:endParaRPr lang="en-US" sz="2600" dirty="0">
              <a:solidFill>
                <a:srgbClr val="595959"/>
              </a:solidFill>
              <a:cs typeface="Calibri"/>
            </a:endParaRPr>
          </a:p>
          <a:p>
            <a:pPr marL="0" lvl="0" indent="0">
              <a:lnSpc>
                <a:spcPct val="120000"/>
              </a:lnSpc>
              <a:buNone/>
            </a:pPr>
            <a:r>
              <a:rPr lang="en-US" sz="2600" dirty="0" smtClean="0">
                <a:solidFill>
                  <a:srgbClr val="595959"/>
                </a:solidFill>
                <a:cs typeface="Calibri"/>
              </a:rPr>
              <a:t>10. Ongoing Progress Monitoring &amp; </a:t>
            </a:r>
            <a:r>
              <a:rPr lang="en-US" sz="2600" dirty="0">
                <a:solidFill>
                  <a:srgbClr val="595959"/>
                </a:solidFill>
                <a:cs typeface="Calibri"/>
              </a:rPr>
              <a:t>Evaluation</a:t>
            </a:r>
          </a:p>
          <a:p>
            <a:pPr marL="0" indent="0">
              <a:lnSpc>
                <a:spcPct val="110000"/>
              </a:lnSpc>
              <a:buNone/>
            </a:pPr>
            <a:endParaRPr lang="en-US" dirty="0">
              <a:cs typeface="Calibri"/>
            </a:endParaRPr>
          </a:p>
        </p:txBody>
      </p:sp>
    </p:spTree>
    <p:extLst>
      <p:ext uri="{BB962C8B-B14F-4D97-AF65-F5344CB8AC3E}">
        <p14:creationId xmlns:p14="http://schemas.microsoft.com/office/powerpoint/2010/main" val="62767221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iterate type="lt">
                                    <p:tmPct val="0"/>
                                  </p:iterate>
                                  <p:childTnLst>
                                    <p:animClr clrSpc="rgb" dir="cw">
                                      <p:cBhvr override="childStyle">
                                        <p:cTn id="6" dur="2000" fill="hold"/>
                                        <p:tgtEl>
                                          <p:spTgt spid="3">
                                            <p:txEl>
                                              <p:pRg st="2" end="2"/>
                                            </p:txEl>
                                          </p:spTgt>
                                        </p:tgtEl>
                                        <p:attrNameLst>
                                          <p:attrName>style.color</p:attrName>
                                        </p:attrNameLst>
                                      </p:cBhvr>
                                      <p:to>
                                        <a:srgbClr val="1BC85A"/>
                                      </p:to>
                                    </p:animClr>
                                  </p:childTnLst>
                                </p:cTn>
                              </p:par>
                              <p:par>
                                <p:cTn id="7" presetID="3" presetClass="emph" presetSubtype="2" fill="hold" nodeType="withEffect">
                                  <p:stCondLst>
                                    <p:cond delay="0"/>
                                  </p:stCondLst>
                                  <p:childTnLst>
                                    <p:animClr clrSpc="rgb" dir="cw">
                                      <p:cBhvr override="childStyle">
                                        <p:cTn id="8" dur="2000" fill="hold"/>
                                        <p:tgtEl>
                                          <p:spTgt spid="3">
                                            <p:txEl>
                                              <p:pRg st="3" end="3"/>
                                            </p:txEl>
                                          </p:spTgt>
                                        </p:tgtEl>
                                        <p:attrNameLst>
                                          <p:attrName>style.color</p:attrName>
                                        </p:attrNameLst>
                                      </p:cBhvr>
                                      <p:to>
                                        <a:srgbClr val="1BC85A"/>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PH03414I"/>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0" y="-17462"/>
            <a:ext cx="9144000" cy="4553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75" name="Rectangle 3"/>
          <p:cNvSpPr>
            <a:spLocks noChangeArrowheads="1"/>
          </p:cNvSpPr>
          <p:nvPr/>
        </p:nvSpPr>
        <p:spPr bwMode="auto">
          <a:xfrm>
            <a:off x="381000" y="838200"/>
            <a:ext cx="8305800" cy="464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33363" indent="-233363" algn="ctr">
              <a:spcBef>
                <a:spcPct val="50000"/>
              </a:spcBef>
              <a:buClr>
                <a:srgbClr val="CC0000"/>
              </a:buClr>
              <a:buSzPct val="75000"/>
              <a:buFont typeface="Webdings" charset="0"/>
              <a:buNone/>
            </a:pPr>
            <a:r>
              <a:rPr lang="ja-JP" altLang="en-US" sz="2600" dirty="0">
                <a:solidFill>
                  <a:srgbClr val="003A74"/>
                </a:solidFill>
                <a:latin typeface="Calibri"/>
                <a:cs typeface="ＭＳ Ｐゴシック" charset="0"/>
              </a:rPr>
              <a:t>“</a:t>
            </a:r>
            <a:r>
              <a:rPr lang="en-US" altLang="ja-JP" sz="2600" dirty="0">
                <a:solidFill>
                  <a:srgbClr val="003A74"/>
                </a:solidFill>
                <a:latin typeface="Calibri"/>
                <a:cs typeface="ＭＳ Ｐゴシック" charset="0"/>
              </a:rPr>
              <a:t>If a child </a:t>
            </a:r>
            <a:r>
              <a:rPr lang="en-US" altLang="ja-JP" sz="2600" dirty="0" smtClean="0">
                <a:solidFill>
                  <a:srgbClr val="003A74"/>
                </a:solidFill>
                <a:latin typeface="Calibri"/>
                <a:cs typeface="ＭＳ Ｐゴシック" charset="0"/>
              </a:rPr>
              <a:t>doesn’t </a:t>
            </a:r>
            <a:r>
              <a:rPr lang="en-US" altLang="ja-JP" sz="2600" dirty="0">
                <a:solidFill>
                  <a:srgbClr val="003A74"/>
                </a:solidFill>
                <a:latin typeface="Calibri"/>
                <a:cs typeface="ＭＳ Ｐゴシック" charset="0"/>
              </a:rPr>
              <a:t>know how to read,</a:t>
            </a:r>
            <a:r>
              <a:rPr lang="en-US" altLang="ja-JP" sz="2600" dirty="0">
                <a:solidFill>
                  <a:schemeClr val="accent2"/>
                </a:solidFill>
                <a:latin typeface="Calibri"/>
                <a:cs typeface="ＭＳ Ｐゴシック" charset="0"/>
              </a:rPr>
              <a:t> </a:t>
            </a:r>
            <a:r>
              <a:rPr lang="en-US" altLang="ja-JP" sz="2600" i="1" dirty="0">
                <a:solidFill>
                  <a:srgbClr val="004C8A"/>
                </a:solidFill>
                <a:latin typeface="Calibri"/>
                <a:cs typeface="ＭＳ Ｐゴシック" charset="0"/>
              </a:rPr>
              <a:t>we</a:t>
            </a:r>
            <a:r>
              <a:rPr lang="en-US" altLang="ja-JP" sz="2600" i="1" dirty="0">
                <a:solidFill>
                  <a:srgbClr val="00A44A"/>
                </a:solidFill>
                <a:latin typeface="Calibri"/>
                <a:cs typeface="ＭＳ Ｐゴシック" charset="0"/>
              </a:rPr>
              <a:t> teach</a:t>
            </a:r>
            <a:r>
              <a:rPr lang="en-US" altLang="ja-JP" sz="2600" dirty="0">
                <a:solidFill>
                  <a:srgbClr val="003A74"/>
                </a:solidFill>
                <a:latin typeface="Calibri"/>
                <a:cs typeface="ＭＳ Ｐゴシック" charset="0"/>
              </a:rPr>
              <a:t>.</a:t>
            </a:r>
            <a:r>
              <a:rPr lang="ja-JP" altLang="en-US" sz="2600" dirty="0">
                <a:solidFill>
                  <a:srgbClr val="003A74"/>
                </a:solidFill>
                <a:latin typeface="Calibri"/>
                <a:cs typeface="ＭＳ Ｐゴシック" charset="0"/>
              </a:rPr>
              <a:t>”</a:t>
            </a:r>
            <a:endParaRPr lang="en-US" altLang="ja-JP" sz="2600" dirty="0">
              <a:solidFill>
                <a:srgbClr val="003A74"/>
              </a:solidFill>
              <a:latin typeface="Calibri"/>
              <a:cs typeface="ＭＳ Ｐゴシック" charset="0"/>
            </a:endParaRPr>
          </a:p>
          <a:p>
            <a:pPr marL="233363" indent="-233363" algn="ctr">
              <a:spcBef>
                <a:spcPct val="50000"/>
              </a:spcBef>
              <a:buClr>
                <a:srgbClr val="CC0000"/>
              </a:buClr>
              <a:buSzPct val="75000"/>
              <a:buFont typeface="Webdings" charset="0"/>
              <a:buNone/>
            </a:pPr>
            <a:r>
              <a:rPr lang="ja-JP" altLang="en-US" sz="2600" dirty="0">
                <a:solidFill>
                  <a:srgbClr val="003A74"/>
                </a:solidFill>
                <a:latin typeface="Calibri"/>
                <a:cs typeface="ＭＳ Ｐゴシック" charset="0"/>
              </a:rPr>
              <a:t>“</a:t>
            </a:r>
            <a:r>
              <a:rPr lang="en-US" altLang="ja-JP" sz="2600" dirty="0">
                <a:solidFill>
                  <a:srgbClr val="003A74"/>
                </a:solidFill>
                <a:latin typeface="Calibri"/>
                <a:cs typeface="ＭＳ Ｐゴシック" charset="0"/>
              </a:rPr>
              <a:t>If a child </a:t>
            </a:r>
            <a:r>
              <a:rPr lang="en-US" altLang="ja-JP" sz="2600" dirty="0" smtClean="0">
                <a:solidFill>
                  <a:srgbClr val="003A74"/>
                </a:solidFill>
                <a:latin typeface="Calibri"/>
                <a:cs typeface="ＭＳ Ｐゴシック" charset="0"/>
              </a:rPr>
              <a:t>doesn’t </a:t>
            </a:r>
            <a:r>
              <a:rPr lang="en-US" altLang="ja-JP" sz="2600" dirty="0">
                <a:solidFill>
                  <a:srgbClr val="003A74"/>
                </a:solidFill>
                <a:latin typeface="Calibri"/>
                <a:cs typeface="ＭＳ Ｐゴシック" charset="0"/>
              </a:rPr>
              <a:t>know how to swim,</a:t>
            </a:r>
            <a:r>
              <a:rPr lang="en-US" altLang="ja-JP" sz="2600" dirty="0">
                <a:solidFill>
                  <a:schemeClr val="accent2"/>
                </a:solidFill>
                <a:latin typeface="Calibri"/>
                <a:cs typeface="ＭＳ Ｐゴシック" charset="0"/>
              </a:rPr>
              <a:t> </a:t>
            </a:r>
            <a:r>
              <a:rPr lang="en-US" altLang="ja-JP" sz="2600" i="1" dirty="0">
                <a:solidFill>
                  <a:srgbClr val="004C8A"/>
                </a:solidFill>
                <a:latin typeface="Calibri"/>
                <a:cs typeface="ＭＳ Ｐゴシック" charset="0"/>
              </a:rPr>
              <a:t>we</a:t>
            </a:r>
            <a:r>
              <a:rPr lang="en-US" altLang="ja-JP" sz="2600" i="1" dirty="0">
                <a:solidFill>
                  <a:srgbClr val="00A44A"/>
                </a:solidFill>
                <a:latin typeface="Calibri"/>
                <a:cs typeface="ＭＳ Ｐゴシック" charset="0"/>
              </a:rPr>
              <a:t> teach</a:t>
            </a:r>
            <a:r>
              <a:rPr lang="en-US" altLang="ja-JP" sz="2600" dirty="0">
                <a:solidFill>
                  <a:srgbClr val="003A74"/>
                </a:solidFill>
                <a:latin typeface="Calibri"/>
                <a:cs typeface="ＭＳ Ｐゴシック" charset="0"/>
              </a:rPr>
              <a:t>.</a:t>
            </a:r>
            <a:r>
              <a:rPr lang="ja-JP" altLang="en-US" sz="2600" dirty="0">
                <a:solidFill>
                  <a:srgbClr val="003A74"/>
                </a:solidFill>
                <a:latin typeface="Calibri"/>
                <a:cs typeface="ＭＳ Ｐゴシック" charset="0"/>
              </a:rPr>
              <a:t>”</a:t>
            </a:r>
            <a:endParaRPr lang="en-US" altLang="ja-JP" sz="2600" dirty="0">
              <a:solidFill>
                <a:srgbClr val="003A74"/>
              </a:solidFill>
              <a:latin typeface="Calibri"/>
              <a:cs typeface="ＭＳ Ｐゴシック" charset="0"/>
            </a:endParaRPr>
          </a:p>
          <a:p>
            <a:pPr marL="233363" indent="-233363" algn="ctr">
              <a:spcBef>
                <a:spcPct val="50000"/>
              </a:spcBef>
              <a:buClr>
                <a:srgbClr val="CC0000"/>
              </a:buClr>
              <a:buSzPct val="75000"/>
              <a:buFont typeface="Webdings" charset="0"/>
              <a:buNone/>
            </a:pPr>
            <a:r>
              <a:rPr lang="ja-JP" altLang="en-US" sz="2600" dirty="0">
                <a:solidFill>
                  <a:srgbClr val="003A74"/>
                </a:solidFill>
                <a:latin typeface="Calibri"/>
                <a:cs typeface="ＭＳ Ｐゴシック" charset="0"/>
              </a:rPr>
              <a:t>“</a:t>
            </a:r>
            <a:r>
              <a:rPr lang="en-US" altLang="ja-JP" sz="2600" dirty="0">
                <a:solidFill>
                  <a:srgbClr val="003A74"/>
                </a:solidFill>
                <a:latin typeface="Calibri"/>
                <a:cs typeface="ＭＳ Ｐゴシック" charset="0"/>
              </a:rPr>
              <a:t>If a child </a:t>
            </a:r>
            <a:r>
              <a:rPr lang="en-US" altLang="ja-JP" sz="2600" dirty="0" smtClean="0">
                <a:solidFill>
                  <a:srgbClr val="003A74"/>
                </a:solidFill>
                <a:latin typeface="Calibri"/>
                <a:cs typeface="ＭＳ Ｐゴシック" charset="0"/>
              </a:rPr>
              <a:t>doesn’t </a:t>
            </a:r>
            <a:r>
              <a:rPr lang="en-US" altLang="ja-JP" sz="2600" dirty="0">
                <a:solidFill>
                  <a:srgbClr val="003A74"/>
                </a:solidFill>
                <a:latin typeface="Calibri"/>
                <a:cs typeface="ＭＳ Ｐゴシック" charset="0"/>
              </a:rPr>
              <a:t>know how to multiply</a:t>
            </a:r>
            <a:r>
              <a:rPr lang="en-US" altLang="ja-JP" sz="2600" dirty="0">
                <a:solidFill>
                  <a:srgbClr val="004C8A"/>
                </a:solidFill>
                <a:latin typeface="Calibri"/>
                <a:cs typeface="ＭＳ Ｐゴシック" charset="0"/>
              </a:rPr>
              <a:t>, </a:t>
            </a:r>
            <a:r>
              <a:rPr lang="en-US" altLang="ja-JP" sz="2600" i="1" dirty="0">
                <a:solidFill>
                  <a:srgbClr val="004C8A"/>
                </a:solidFill>
                <a:latin typeface="Calibri"/>
                <a:cs typeface="ＭＳ Ｐゴシック" charset="0"/>
              </a:rPr>
              <a:t>we </a:t>
            </a:r>
            <a:r>
              <a:rPr lang="en-US" altLang="ja-JP" sz="2600" i="1" dirty="0">
                <a:solidFill>
                  <a:srgbClr val="00A44A"/>
                </a:solidFill>
                <a:latin typeface="Calibri"/>
                <a:cs typeface="ＭＳ Ｐゴシック" charset="0"/>
              </a:rPr>
              <a:t>teach</a:t>
            </a:r>
            <a:r>
              <a:rPr lang="en-US" altLang="ja-JP" sz="2600" dirty="0">
                <a:solidFill>
                  <a:srgbClr val="003A74"/>
                </a:solidFill>
                <a:latin typeface="Calibri"/>
                <a:cs typeface="ＭＳ Ｐゴシック" charset="0"/>
              </a:rPr>
              <a:t>.</a:t>
            </a:r>
            <a:r>
              <a:rPr lang="ja-JP" altLang="en-US" sz="2600" dirty="0">
                <a:solidFill>
                  <a:srgbClr val="003A74"/>
                </a:solidFill>
                <a:latin typeface="Calibri"/>
                <a:cs typeface="ＭＳ Ｐゴシック" charset="0"/>
              </a:rPr>
              <a:t>”</a:t>
            </a:r>
            <a:endParaRPr lang="en-US" altLang="ja-JP" sz="2600" dirty="0">
              <a:solidFill>
                <a:srgbClr val="003A74"/>
              </a:solidFill>
              <a:latin typeface="Calibri"/>
              <a:cs typeface="ＭＳ Ｐゴシック" charset="0"/>
            </a:endParaRPr>
          </a:p>
          <a:p>
            <a:pPr marL="233363" indent="-233363" algn="ctr">
              <a:spcBef>
                <a:spcPct val="50000"/>
              </a:spcBef>
              <a:buClr>
                <a:srgbClr val="CC0000"/>
              </a:buClr>
              <a:buSzPct val="75000"/>
              <a:buFont typeface="Webdings" charset="0"/>
              <a:buNone/>
            </a:pPr>
            <a:r>
              <a:rPr lang="ja-JP" altLang="en-US" sz="2600" dirty="0">
                <a:solidFill>
                  <a:srgbClr val="003A74"/>
                </a:solidFill>
                <a:latin typeface="Calibri"/>
                <a:cs typeface="ＭＳ Ｐゴシック" charset="0"/>
              </a:rPr>
              <a:t>“</a:t>
            </a:r>
            <a:r>
              <a:rPr lang="en-US" altLang="ja-JP" sz="2600" dirty="0">
                <a:solidFill>
                  <a:srgbClr val="003A74"/>
                </a:solidFill>
                <a:latin typeface="Calibri"/>
                <a:cs typeface="ＭＳ Ｐゴシック" charset="0"/>
              </a:rPr>
              <a:t>If a child </a:t>
            </a:r>
            <a:r>
              <a:rPr lang="en-US" altLang="ja-JP" sz="2600" dirty="0" smtClean="0">
                <a:solidFill>
                  <a:srgbClr val="003A74"/>
                </a:solidFill>
                <a:latin typeface="Calibri"/>
                <a:cs typeface="ＭＳ Ｐゴシック" charset="0"/>
              </a:rPr>
              <a:t>doesn’t </a:t>
            </a:r>
            <a:r>
              <a:rPr lang="en-US" altLang="ja-JP" sz="2600" dirty="0">
                <a:solidFill>
                  <a:srgbClr val="003A74"/>
                </a:solidFill>
                <a:latin typeface="Calibri"/>
                <a:cs typeface="ＭＳ Ｐゴシック" charset="0"/>
              </a:rPr>
              <a:t>know how to drive,</a:t>
            </a:r>
            <a:r>
              <a:rPr lang="en-US" altLang="ja-JP" sz="2600" dirty="0">
                <a:solidFill>
                  <a:schemeClr val="accent2"/>
                </a:solidFill>
                <a:latin typeface="Calibri"/>
                <a:cs typeface="ＭＳ Ｐゴシック" charset="0"/>
              </a:rPr>
              <a:t> </a:t>
            </a:r>
            <a:r>
              <a:rPr lang="en-US" altLang="ja-JP" sz="2600" i="1" dirty="0">
                <a:solidFill>
                  <a:srgbClr val="004C8A"/>
                </a:solidFill>
                <a:latin typeface="Calibri"/>
                <a:cs typeface="ＭＳ Ｐゴシック" charset="0"/>
              </a:rPr>
              <a:t>we</a:t>
            </a:r>
            <a:r>
              <a:rPr lang="en-US" altLang="ja-JP" sz="2600" i="1" dirty="0">
                <a:solidFill>
                  <a:srgbClr val="00A44A"/>
                </a:solidFill>
                <a:latin typeface="Calibri"/>
                <a:cs typeface="ＭＳ Ｐゴシック" charset="0"/>
              </a:rPr>
              <a:t> teach</a:t>
            </a:r>
            <a:r>
              <a:rPr lang="en-US" altLang="ja-JP" sz="2600" i="1" dirty="0">
                <a:solidFill>
                  <a:srgbClr val="003A74"/>
                </a:solidFill>
                <a:latin typeface="Calibri"/>
                <a:cs typeface="ＭＳ Ｐゴシック" charset="0"/>
              </a:rPr>
              <a:t>.</a:t>
            </a:r>
            <a:r>
              <a:rPr lang="ja-JP" altLang="en-US" sz="2600" i="1" dirty="0">
                <a:solidFill>
                  <a:srgbClr val="003A74"/>
                </a:solidFill>
                <a:latin typeface="Calibri"/>
                <a:cs typeface="ＭＳ Ｐゴシック" charset="0"/>
              </a:rPr>
              <a:t>”</a:t>
            </a:r>
            <a:endParaRPr lang="en-US" altLang="ja-JP" sz="2600" i="1" dirty="0">
              <a:solidFill>
                <a:srgbClr val="003A74"/>
              </a:solidFill>
              <a:latin typeface="Calibri"/>
              <a:cs typeface="ＭＳ Ｐゴシック" charset="0"/>
            </a:endParaRPr>
          </a:p>
          <a:p>
            <a:pPr marL="233363" indent="-233363" algn="ctr">
              <a:spcBef>
                <a:spcPct val="50000"/>
              </a:spcBef>
              <a:buClr>
                <a:srgbClr val="CC0000"/>
              </a:buClr>
              <a:buSzPct val="75000"/>
              <a:buFont typeface="Webdings" charset="0"/>
              <a:buNone/>
            </a:pPr>
            <a:r>
              <a:rPr lang="ja-JP" altLang="en-US" sz="2600" dirty="0">
                <a:solidFill>
                  <a:srgbClr val="003A74"/>
                </a:solidFill>
                <a:latin typeface="Calibri"/>
                <a:cs typeface="ＭＳ Ｐゴシック" charset="0"/>
              </a:rPr>
              <a:t>“</a:t>
            </a:r>
            <a:r>
              <a:rPr lang="en-US" altLang="ja-JP" sz="2600" dirty="0">
                <a:solidFill>
                  <a:srgbClr val="003A74"/>
                </a:solidFill>
                <a:latin typeface="Calibri"/>
                <a:cs typeface="ＭＳ Ｐゴシック" charset="0"/>
              </a:rPr>
              <a:t>If a child </a:t>
            </a:r>
            <a:r>
              <a:rPr lang="en-US" altLang="ja-JP" sz="2600" dirty="0" smtClean="0">
                <a:solidFill>
                  <a:srgbClr val="003A74"/>
                </a:solidFill>
                <a:latin typeface="Calibri"/>
                <a:cs typeface="ＭＳ Ｐゴシック" charset="0"/>
              </a:rPr>
              <a:t>doesn’t </a:t>
            </a:r>
            <a:r>
              <a:rPr lang="en-US" altLang="ja-JP" sz="2600" dirty="0">
                <a:solidFill>
                  <a:srgbClr val="003A74"/>
                </a:solidFill>
                <a:latin typeface="Calibri"/>
                <a:cs typeface="ＭＳ Ｐゴシック" charset="0"/>
              </a:rPr>
              <a:t>know how to behave,</a:t>
            </a:r>
            <a:r>
              <a:rPr lang="en-US" altLang="ja-JP" sz="2600" dirty="0">
                <a:solidFill>
                  <a:schemeClr val="accent2"/>
                </a:solidFill>
                <a:latin typeface="Calibri"/>
                <a:cs typeface="ＭＳ Ｐゴシック" charset="0"/>
              </a:rPr>
              <a:t> </a:t>
            </a:r>
          </a:p>
          <a:p>
            <a:pPr marL="233363" indent="-233363" algn="ctr">
              <a:spcBef>
                <a:spcPct val="50000"/>
              </a:spcBef>
              <a:buClr>
                <a:srgbClr val="CC0000"/>
              </a:buClr>
              <a:buSzPct val="75000"/>
              <a:buFont typeface="Webdings" charset="0"/>
              <a:buNone/>
            </a:pPr>
            <a:r>
              <a:rPr lang="en-US" altLang="ja-JP" sz="2600" i="1" dirty="0">
                <a:solidFill>
                  <a:srgbClr val="004C8A"/>
                </a:solidFill>
                <a:latin typeface="Calibri"/>
                <a:cs typeface="ＭＳ Ｐゴシック" charset="0"/>
              </a:rPr>
              <a:t>we…</a:t>
            </a:r>
            <a:r>
              <a:rPr lang="en-US" altLang="ja-JP" sz="2600" i="1" dirty="0">
                <a:solidFill>
                  <a:srgbClr val="00A44A"/>
                </a:solidFill>
                <a:latin typeface="Calibri"/>
                <a:cs typeface="ＭＳ Ｐゴシック" charset="0"/>
              </a:rPr>
              <a:t>teach</a:t>
            </a:r>
            <a:r>
              <a:rPr lang="en-US" altLang="ja-JP" sz="2600" i="1" dirty="0">
                <a:solidFill>
                  <a:schemeClr val="accent2"/>
                </a:solidFill>
                <a:latin typeface="Calibri"/>
                <a:cs typeface="ＭＳ Ｐゴシック" charset="0"/>
              </a:rPr>
              <a:t> </a:t>
            </a:r>
            <a:r>
              <a:rPr lang="en-US" altLang="ja-JP" sz="2600" i="1" dirty="0" smtClean="0">
                <a:solidFill>
                  <a:schemeClr val="accent2"/>
                </a:solidFill>
                <a:latin typeface="Calibri"/>
                <a:cs typeface="ＭＳ Ｐゴシック" charset="0"/>
              </a:rPr>
              <a:t> or </a:t>
            </a:r>
            <a:r>
              <a:rPr lang="en-US" altLang="ja-JP" sz="2600" i="1" dirty="0">
                <a:solidFill>
                  <a:srgbClr val="004C8A"/>
                </a:solidFill>
                <a:latin typeface="Calibri"/>
                <a:cs typeface="ＭＳ Ｐゴシック" charset="0"/>
              </a:rPr>
              <a:t>…</a:t>
            </a:r>
            <a:r>
              <a:rPr lang="en-US" altLang="ja-JP" sz="2600" i="1" dirty="0">
                <a:solidFill>
                  <a:srgbClr val="C00000"/>
                </a:solidFill>
                <a:latin typeface="Calibri"/>
                <a:cs typeface="ＭＳ Ｐゴシック" charset="0"/>
              </a:rPr>
              <a:t>punish?</a:t>
            </a:r>
            <a:r>
              <a:rPr lang="ja-JP" altLang="en-US" sz="2600" i="1" dirty="0">
                <a:solidFill>
                  <a:srgbClr val="004C8A"/>
                </a:solidFill>
                <a:latin typeface="Calibri"/>
                <a:cs typeface="ＭＳ Ｐゴシック" charset="0"/>
              </a:rPr>
              <a:t>”</a:t>
            </a:r>
            <a:endParaRPr lang="en-US" altLang="ja-JP" sz="2600" i="1" dirty="0">
              <a:solidFill>
                <a:srgbClr val="004C8A"/>
              </a:solidFill>
              <a:latin typeface="Calibri"/>
              <a:cs typeface="ＭＳ Ｐゴシック" charset="0"/>
            </a:endParaRPr>
          </a:p>
          <a:p>
            <a:pPr marL="233363" indent="-233363" algn="ctr">
              <a:spcBef>
                <a:spcPct val="50000"/>
              </a:spcBef>
              <a:buClr>
                <a:srgbClr val="CC0000"/>
              </a:buClr>
              <a:buSzPct val="75000"/>
              <a:buFont typeface="Webdings" charset="0"/>
              <a:buNone/>
            </a:pPr>
            <a:endParaRPr lang="en-US" altLang="ja-JP" sz="2600" i="1" dirty="0">
              <a:solidFill>
                <a:srgbClr val="00B050"/>
              </a:solidFill>
              <a:latin typeface="Calibri"/>
              <a:cs typeface="ＭＳ Ｐゴシック" charset="0"/>
            </a:endParaRPr>
          </a:p>
          <a:p>
            <a:pPr marL="233363" indent="-233363" algn="ctr">
              <a:spcBef>
                <a:spcPct val="50000"/>
              </a:spcBef>
              <a:buClr>
                <a:srgbClr val="CC0000"/>
              </a:buClr>
              <a:buSzPct val="75000"/>
              <a:buFont typeface="Webdings" charset="0"/>
              <a:buNone/>
            </a:pPr>
            <a:r>
              <a:rPr lang="en-US" sz="2400" dirty="0">
                <a:solidFill>
                  <a:srgbClr val="00A44A"/>
                </a:solidFill>
                <a:latin typeface="Calibri"/>
              </a:rPr>
              <a:t> </a:t>
            </a:r>
            <a:endParaRPr lang="en-US" sz="2000" dirty="0">
              <a:solidFill>
                <a:srgbClr val="003A74"/>
              </a:solidFill>
              <a:latin typeface="Calibri"/>
            </a:endParaRPr>
          </a:p>
        </p:txBody>
      </p:sp>
      <p:sp>
        <p:nvSpPr>
          <p:cNvPr id="2" name="Rectangle 1"/>
          <p:cNvSpPr/>
          <p:nvPr/>
        </p:nvSpPr>
        <p:spPr>
          <a:xfrm>
            <a:off x="1401636" y="4804012"/>
            <a:ext cx="6400800" cy="1215718"/>
          </a:xfrm>
          <a:prstGeom prst="rect">
            <a:avLst/>
          </a:prstGeom>
        </p:spPr>
        <p:txBody>
          <a:bodyPr wrap="square">
            <a:spAutoFit/>
          </a:bodyPr>
          <a:lstStyle/>
          <a:p>
            <a:pPr marL="233363" indent="-233363" algn="ctr">
              <a:spcBef>
                <a:spcPct val="50000"/>
              </a:spcBef>
              <a:buClr>
                <a:srgbClr val="CC0000"/>
              </a:buClr>
              <a:buSzPct val="75000"/>
              <a:buFont typeface="Webdings" charset="0"/>
              <a:buNone/>
            </a:pPr>
            <a:r>
              <a:rPr lang="ja-JP" altLang="en-US" dirty="0">
                <a:solidFill>
                  <a:srgbClr val="00A44A"/>
                </a:solidFill>
                <a:latin typeface="Calibri"/>
                <a:cs typeface="ＭＳ Ｐゴシック" charset="0"/>
              </a:rPr>
              <a:t>“</a:t>
            </a:r>
            <a:r>
              <a:rPr lang="en-US" altLang="ja-JP" sz="2600" dirty="0">
                <a:solidFill>
                  <a:srgbClr val="00A44A"/>
                </a:solidFill>
                <a:latin typeface="Calibri"/>
                <a:cs typeface="ＭＳ Ｐゴシック" charset="0"/>
              </a:rPr>
              <a:t>Why can’t we finish the last sentence as automatically as we do the others?</a:t>
            </a:r>
            <a:r>
              <a:rPr lang="ja-JP" altLang="en-US" dirty="0">
                <a:solidFill>
                  <a:srgbClr val="00A44A"/>
                </a:solidFill>
                <a:latin typeface="Calibri"/>
                <a:cs typeface="ＭＳ Ｐゴシック" charset="0"/>
              </a:rPr>
              <a:t>”</a:t>
            </a:r>
            <a:endParaRPr lang="en-US" altLang="ja-JP" dirty="0">
              <a:solidFill>
                <a:srgbClr val="00A44A"/>
              </a:solidFill>
              <a:latin typeface="Calibri"/>
              <a:cs typeface="ＭＳ Ｐゴシック" charset="0"/>
            </a:endParaRPr>
          </a:p>
          <a:p>
            <a:pPr marL="233363" indent="-233363" algn="ctr">
              <a:spcBef>
                <a:spcPct val="50000"/>
              </a:spcBef>
              <a:buClr>
                <a:srgbClr val="CC0000"/>
              </a:buClr>
              <a:buSzPct val="75000"/>
              <a:buFont typeface="Webdings" charset="0"/>
              <a:buNone/>
            </a:pPr>
            <a:r>
              <a:rPr lang="en-US" sz="1400" i="1" dirty="0">
                <a:solidFill>
                  <a:schemeClr val="folHlink"/>
                </a:solidFill>
                <a:latin typeface="Calibri"/>
              </a:rPr>
              <a:t>							</a:t>
            </a:r>
            <a:r>
              <a:rPr lang="en-US" sz="1200" dirty="0">
                <a:solidFill>
                  <a:srgbClr val="003A74"/>
                </a:solidFill>
                <a:latin typeface="NewsGoth BT" charset="0"/>
              </a:rPr>
              <a:t>(</a:t>
            </a:r>
            <a:r>
              <a:rPr lang="en-US" sz="1200" dirty="0" err="1">
                <a:solidFill>
                  <a:srgbClr val="003A74"/>
                </a:solidFill>
                <a:latin typeface="NewsGoth BT" charset="0"/>
              </a:rPr>
              <a:t>Herner</a:t>
            </a:r>
            <a:r>
              <a:rPr lang="en-US" sz="1200" dirty="0">
                <a:solidFill>
                  <a:srgbClr val="003A74"/>
                </a:solidFill>
                <a:latin typeface="NewsGoth BT" charset="0"/>
              </a:rPr>
              <a:t>, 1998)</a:t>
            </a:r>
            <a:endParaRPr lang="en-US" sz="1200" dirty="0">
              <a:solidFill>
                <a:srgbClr val="003A74"/>
              </a:solidFill>
              <a:latin typeface="Calibri"/>
            </a:endParaRPr>
          </a:p>
        </p:txBody>
      </p:sp>
    </p:spTree>
    <p:extLst>
      <p:ext uri="{BB962C8B-B14F-4D97-AF65-F5344CB8AC3E}">
        <p14:creationId xmlns:p14="http://schemas.microsoft.com/office/powerpoint/2010/main" val="125542810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itle 1"/>
          <p:cNvSpPr>
            <a:spLocks noGrp="1"/>
          </p:cNvSpPr>
          <p:nvPr>
            <p:ph type="title"/>
          </p:nvPr>
        </p:nvSpPr>
        <p:spPr>
          <a:xfrm>
            <a:off x="0" y="76200"/>
            <a:ext cx="9144000" cy="838200"/>
          </a:xfrm>
        </p:spPr>
        <p:txBody>
          <a:bodyPr/>
          <a:lstStyle/>
          <a:p>
            <a:pPr eaLnBrk="1" hangingPunct="1"/>
            <a:r>
              <a:rPr lang="en-US" sz="4400" dirty="0">
                <a:solidFill>
                  <a:srgbClr val="2F5897"/>
                </a:solidFill>
              </a:rPr>
              <a:t>Teaching Behavior</a:t>
            </a:r>
          </a:p>
        </p:txBody>
      </p:sp>
      <p:sp>
        <p:nvSpPr>
          <p:cNvPr id="72707" name="Content Placeholder 2"/>
          <p:cNvSpPr>
            <a:spLocks noGrp="1"/>
          </p:cNvSpPr>
          <p:nvPr>
            <p:ph idx="1"/>
          </p:nvPr>
        </p:nvSpPr>
        <p:spPr>
          <a:xfrm>
            <a:off x="533400" y="1371600"/>
            <a:ext cx="7924800" cy="4648200"/>
          </a:xfrm>
        </p:spPr>
        <p:txBody>
          <a:bodyPr>
            <a:normAutofit fontScale="92500" lnSpcReduction="10000"/>
          </a:bodyPr>
          <a:lstStyle/>
          <a:p>
            <a:pPr marL="457200" indent="-457200" eaLnBrk="1" hangingPunct="1">
              <a:spcBef>
                <a:spcPct val="0"/>
              </a:spcBef>
              <a:buFont typeface="Century Gothic" charset="0"/>
              <a:buAutoNum type="arabicPeriod"/>
            </a:pPr>
            <a:r>
              <a:rPr lang="en-US" sz="2600" dirty="0">
                <a:solidFill>
                  <a:srgbClr val="2F5897"/>
                </a:solidFill>
                <a:cs typeface="Calibri"/>
              </a:rPr>
              <a:t>Cultural Differences </a:t>
            </a:r>
          </a:p>
          <a:p>
            <a:pPr marL="1314450" lvl="2" indent="-457200" eaLnBrk="1" hangingPunct="1">
              <a:spcBef>
                <a:spcPct val="0"/>
              </a:spcBef>
              <a:buFont typeface="Century Gothic" charset="0"/>
              <a:buAutoNum type="alphaLcPeriod"/>
            </a:pPr>
            <a:r>
              <a:rPr lang="en-US" sz="2200" dirty="0">
                <a:solidFill>
                  <a:srgbClr val="595959"/>
                </a:solidFill>
                <a:cs typeface="Calibri"/>
              </a:rPr>
              <a:t>Staff and families </a:t>
            </a:r>
          </a:p>
          <a:p>
            <a:pPr marL="1314450" lvl="2" indent="-457200" eaLnBrk="1" hangingPunct="1">
              <a:spcBef>
                <a:spcPct val="0"/>
              </a:spcBef>
              <a:buFont typeface="Century Gothic" charset="0"/>
              <a:buAutoNum type="alphaLcPeriod"/>
            </a:pPr>
            <a:r>
              <a:rPr lang="en-US" sz="2200" dirty="0">
                <a:solidFill>
                  <a:srgbClr val="595959"/>
                </a:solidFill>
                <a:cs typeface="Calibri"/>
              </a:rPr>
              <a:t>School and home context</a:t>
            </a:r>
          </a:p>
          <a:p>
            <a:pPr marL="1314450" lvl="2" indent="-457200" eaLnBrk="1" hangingPunct="1">
              <a:spcBef>
                <a:spcPct val="0"/>
              </a:spcBef>
              <a:buFont typeface="Century Gothic" charset="0"/>
              <a:buAutoNum type="alphaLcPeriod"/>
            </a:pPr>
            <a:r>
              <a:rPr lang="en-US" sz="2200" b="1" dirty="0">
                <a:solidFill>
                  <a:srgbClr val="595959"/>
                </a:solidFill>
                <a:cs typeface="Calibri"/>
              </a:rPr>
              <a:t>Need to teach </a:t>
            </a:r>
            <a:r>
              <a:rPr lang="ja-JP" altLang="en-US" sz="2200" b="1" dirty="0">
                <a:solidFill>
                  <a:srgbClr val="595959"/>
                </a:solidFill>
                <a:cs typeface="Calibri"/>
              </a:rPr>
              <a:t>“</a:t>
            </a:r>
            <a:r>
              <a:rPr lang="en-US" sz="2200" b="1" dirty="0">
                <a:solidFill>
                  <a:srgbClr val="595959"/>
                </a:solidFill>
                <a:cs typeface="Calibri"/>
              </a:rPr>
              <a:t>code switching</a:t>
            </a:r>
            <a:r>
              <a:rPr lang="ja-JP" altLang="en-US" sz="2200" b="1" dirty="0">
                <a:solidFill>
                  <a:srgbClr val="595959"/>
                </a:solidFill>
                <a:cs typeface="Calibri"/>
              </a:rPr>
              <a:t>”</a:t>
            </a:r>
            <a:endParaRPr lang="en-US" sz="2200" b="1" dirty="0">
              <a:solidFill>
                <a:srgbClr val="595959"/>
              </a:solidFill>
              <a:cs typeface="Calibri"/>
            </a:endParaRPr>
          </a:p>
          <a:p>
            <a:pPr marL="457200" lvl="1" indent="0" eaLnBrk="1" hangingPunct="1">
              <a:spcBef>
                <a:spcPct val="0"/>
              </a:spcBef>
              <a:buFontTx/>
              <a:buNone/>
            </a:pPr>
            <a:endParaRPr lang="en-US" sz="800" dirty="0">
              <a:cs typeface="Calibri"/>
            </a:endParaRPr>
          </a:p>
          <a:p>
            <a:pPr marL="457200" indent="-457200" eaLnBrk="1" hangingPunct="1">
              <a:spcBef>
                <a:spcPct val="0"/>
              </a:spcBef>
              <a:buFont typeface="Century Gothic" charset="0"/>
              <a:buAutoNum type="arabicPeriod"/>
            </a:pPr>
            <a:r>
              <a:rPr lang="en-US" sz="2600" dirty="0">
                <a:solidFill>
                  <a:srgbClr val="2F5897"/>
                </a:solidFill>
                <a:cs typeface="Calibri"/>
              </a:rPr>
              <a:t>Fear of Academic Failure </a:t>
            </a:r>
          </a:p>
          <a:p>
            <a:pPr marL="1314450" lvl="2" indent="-457200" eaLnBrk="1" hangingPunct="1">
              <a:spcBef>
                <a:spcPct val="0"/>
              </a:spcBef>
              <a:buFont typeface="Century Gothic" charset="0"/>
              <a:buAutoNum type="alphaLcPeriod"/>
            </a:pPr>
            <a:r>
              <a:rPr lang="en-US" sz="2200" dirty="0">
                <a:solidFill>
                  <a:srgbClr val="595959"/>
                </a:solidFill>
                <a:cs typeface="Calibri"/>
              </a:rPr>
              <a:t>May drive students to avoid stressful situations</a:t>
            </a:r>
          </a:p>
          <a:p>
            <a:pPr marL="1314450" lvl="2" indent="-457200" eaLnBrk="1" hangingPunct="1">
              <a:spcBef>
                <a:spcPct val="0"/>
              </a:spcBef>
              <a:buFont typeface="Century Gothic" charset="0"/>
              <a:buAutoNum type="alphaLcPeriod"/>
            </a:pPr>
            <a:r>
              <a:rPr lang="en-US" sz="2200" dirty="0">
                <a:solidFill>
                  <a:srgbClr val="595959"/>
                </a:solidFill>
                <a:cs typeface="Calibri"/>
              </a:rPr>
              <a:t>Need to identify appropriate alternative behaviors to be taught</a:t>
            </a:r>
          </a:p>
          <a:p>
            <a:pPr marL="457200" lvl="1" indent="0" eaLnBrk="1" hangingPunct="1">
              <a:spcBef>
                <a:spcPct val="0"/>
              </a:spcBef>
              <a:buFont typeface="Century Gothic" charset="0"/>
              <a:buAutoNum type="alphaLcPeriod"/>
            </a:pPr>
            <a:endParaRPr lang="en-US" sz="800" b="1" dirty="0">
              <a:cs typeface="Calibri"/>
            </a:endParaRPr>
          </a:p>
          <a:p>
            <a:pPr marL="457200" indent="-457200" eaLnBrk="1" hangingPunct="1">
              <a:spcBef>
                <a:spcPct val="0"/>
              </a:spcBef>
              <a:buFont typeface="Century Gothic" charset="0"/>
              <a:buAutoNum type="arabicPeriod"/>
            </a:pPr>
            <a:r>
              <a:rPr lang="en-US" sz="2600" dirty="0">
                <a:solidFill>
                  <a:srgbClr val="2F5897"/>
                </a:solidFill>
                <a:cs typeface="Calibri"/>
              </a:rPr>
              <a:t>Time Out of Classroom </a:t>
            </a:r>
          </a:p>
          <a:p>
            <a:pPr marL="1314450" lvl="2" indent="-457200" eaLnBrk="1" hangingPunct="1">
              <a:spcBef>
                <a:spcPct val="0"/>
              </a:spcBef>
              <a:buFont typeface="Century Gothic" charset="0"/>
              <a:buAutoNum type="alphaLcPeriod"/>
            </a:pPr>
            <a:r>
              <a:rPr lang="en-US" sz="2200" dirty="0">
                <a:solidFill>
                  <a:srgbClr val="595959"/>
                </a:solidFill>
                <a:cs typeface="Calibri"/>
              </a:rPr>
              <a:t>Negatively impacts student academic engaged time </a:t>
            </a:r>
          </a:p>
          <a:p>
            <a:pPr marL="1314450" lvl="2" indent="-457200" eaLnBrk="1" hangingPunct="1">
              <a:spcBef>
                <a:spcPct val="0"/>
              </a:spcBef>
              <a:buFont typeface="Century Gothic" charset="0"/>
              <a:buAutoNum type="alphaLcPeriod"/>
            </a:pPr>
            <a:r>
              <a:rPr lang="en-US" sz="2200" dirty="0" err="1">
                <a:solidFill>
                  <a:srgbClr val="595959"/>
                </a:solidFill>
                <a:cs typeface="Calibri"/>
              </a:rPr>
              <a:t>Skiba</a:t>
            </a:r>
            <a:r>
              <a:rPr lang="en-US" sz="2200" dirty="0">
                <a:solidFill>
                  <a:srgbClr val="595959"/>
                </a:solidFill>
                <a:cs typeface="Calibri"/>
              </a:rPr>
              <a:t>, R. &amp; Peterson, R. (2003). Teaching the Social Curriculum: School Discipline as Instruction.  </a:t>
            </a:r>
            <a:r>
              <a:rPr lang="en-US" sz="2200" i="1" dirty="0">
                <a:solidFill>
                  <a:srgbClr val="595959"/>
                </a:solidFill>
                <a:cs typeface="Calibri"/>
              </a:rPr>
              <a:t>Preventing School Failure, 47</a:t>
            </a:r>
            <a:r>
              <a:rPr lang="en-US" sz="2200" dirty="0">
                <a:solidFill>
                  <a:srgbClr val="595959"/>
                </a:solidFill>
                <a:cs typeface="Calibri"/>
              </a:rPr>
              <a:t>(2), 66-73</a:t>
            </a:r>
            <a:r>
              <a:rPr lang="en-US" sz="2000" dirty="0">
                <a:solidFill>
                  <a:srgbClr val="595959"/>
                </a:solidFill>
                <a:cs typeface="Calibri"/>
              </a:rPr>
              <a:t>. </a:t>
            </a:r>
          </a:p>
          <a:p>
            <a:pPr marL="1714500" lvl="3" indent="-457200" eaLnBrk="1" hangingPunct="1">
              <a:spcBef>
                <a:spcPct val="0"/>
              </a:spcBef>
              <a:buFont typeface="Arial" charset="0"/>
              <a:buChar char="•"/>
            </a:pPr>
            <a:r>
              <a:rPr lang="en-US" sz="1800" dirty="0">
                <a:solidFill>
                  <a:srgbClr val="595959"/>
                </a:solidFill>
                <a:cs typeface="Calibri"/>
              </a:rPr>
              <a:t>FLPBS Website, Resources, Research</a:t>
            </a:r>
          </a:p>
          <a:p>
            <a:pPr marL="457200" indent="-457200" eaLnBrk="1" hangingPunct="1">
              <a:spcBef>
                <a:spcPts val="1800"/>
              </a:spcBef>
              <a:buFontTx/>
              <a:buChar char="•"/>
            </a:pPr>
            <a:endParaRPr lang="en-US" sz="2600" b="1" dirty="0">
              <a:cs typeface="Calibri"/>
            </a:endParaRPr>
          </a:p>
        </p:txBody>
      </p:sp>
    </p:spTree>
    <p:extLst>
      <p:ext uri="{BB962C8B-B14F-4D97-AF65-F5344CB8AC3E}">
        <p14:creationId xmlns:p14="http://schemas.microsoft.com/office/powerpoint/2010/main" val="120264596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p:cNvSpPr>
          <p:nvPr>
            <p:ph type="title" idx="4294967295"/>
          </p:nvPr>
        </p:nvSpPr>
        <p:spPr>
          <a:xfrm>
            <a:off x="0" y="544513"/>
            <a:ext cx="9144000" cy="990600"/>
          </a:xfrm>
        </p:spPr>
        <p:txBody>
          <a:bodyPr/>
          <a:lstStyle/>
          <a:p>
            <a:pPr eaLnBrk="1" hangingPunct="1"/>
            <a:r>
              <a:rPr lang="en-US" sz="4400" dirty="0">
                <a:solidFill>
                  <a:srgbClr val="2F5897"/>
                </a:solidFill>
              </a:rPr>
              <a:t>Reasons for Teaching Behavior</a:t>
            </a:r>
          </a:p>
        </p:txBody>
      </p:sp>
      <p:sp>
        <p:nvSpPr>
          <p:cNvPr id="78851" name="Rectangle 3"/>
          <p:cNvSpPr>
            <a:spLocks noGrp="1"/>
          </p:cNvSpPr>
          <p:nvPr>
            <p:ph type="body" idx="4294967295"/>
          </p:nvPr>
        </p:nvSpPr>
        <p:spPr>
          <a:xfrm>
            <a:off x="313560" y="1614488"/>
            <a:ext cx="8382000" cy="4572000"/>
          </a:xfrm>
        </p:spPr>
        <p:txBody>
          <a:bodyPr>
            <a:normAutofit/>
          </a:bodyPr>
          <a:lstStyle/>
          <a:p>
            <a:pPr marL="514350" indent="-514350">
              <a:buFont typeface="+mj-lt"/>
              <a:buAutoNum type="arabicPeriod"/>
              <a:defRPr/>
            </a:pPr>
            <a:r>
              <a:rPr lang="en-US" sz="2600" dirty="0" smtClean="0">
                <a:solidFill>
                  <a:srgbClr val="595959"/>
                </a:solidFill>
                <a:cs typeface="Calibri"/>
              </a:rPr>
              <a:t>Problem Behavior </a:t>
            </a:r>
          </a:p>
          <a:p>
            <a:pPr marL="1314450" lvl="2" indent="-457200" eaLnBrk="1" hangingPunct="1">
              <a:spcBef>
                <a:spcPct val="0"/>
              </a:spcBef>
              <a:buFont typeface="+mj-lt"/>
              <a:buAutoNum type="alphaLcPeriod"/>
              <a:defRPr/>
            </a:pPr>
            <a:r>
              <a:rPr lang="en-US" sz="2200" dirty="0" smtClean="0">
                <a:solidFill>
                  <a:srgbClr val="595959"/>
                </a:solidFill>
                <a:cs typeface="Calibri"/>
              </a:rPr>
              <a:t>Skill deficit</a:t>
            </a:r>
          </a:p>
          <a:p>
            <a:pPr marL="1314450" lvl="2" indent="-457200" eaLnBrk="1" hangingPunct="1">
              <a:spcBef>
                <a:spcPct val="0"/>
              </a:spcBef>
              <a:buFont typeface="+mj-lt"/>
              <a:buAutoNum type="alphaLcPeriod"/>
              <a:defRPr/>
            </a:pPr>
            <a:r>
              <a:rPr lang="en-US" sz="2200" dirty="0" smtClean="0">
                <a:solidFill>
                  <a:srgbClr val="595959"/>
                </a:solidFill>
                <a:cs typeface="Calibri"/>
              </a:rPr>
              <a:t>Performance deficit</a:t>
            </a:r>
          </a:p>
          <a:p>
            <a:pPr marL="1314450" lvl="2" indent="-457200" eaLnBrk="1" hangingPunct="1">
              <a:spcBef>
                <a:spcPct val="0"/>
              </a:spcBef>
              <a:buFont typeface="+mj-lt"/>
              <a:buAutoNum type="alphaLcPeriod"/>
              <a:defRPr/>
            </a:pPr>
            <a:r>
              <a:rPr lang="en-US" sz="2200" dirty="0" smtClean="0">
                <a:solidFill>
                  <a:srgbClr val="595959"/>
                </a:solidFill>
                <a:cs typeface="Calibri"/>
              </a:rPr>
              <a:t>Skills are not taught in context</a:t>
            </a:r>
          </a:p>
          <a:p>
            <a:pPr marL="1314450" lvl="2" indent="-457200" eaLnBrk="1" hangingPunct="1">
              <a:spcBef>
                <a:spcPct val="0"/>
              </a:spcBef>
              <a:buFont typeface="+mj-lt"/>
              <a:buAutoNum type="alphaLcPeriod"/>
              <a:defRPr/>
            </a:pPr>
            <a:r>
              <a:rPr lang="en-US" sz="2200" dirty="0" smtClean="0">
                <a:solidFill>
                  <a:srgbClr val="595959"/>
                </a:solidFill>
                <a:cs typeface="Calibri"/>
              </a:rPr>
              <a:t>Skills are not consistently rewarded and encouraged </a:t>
            </a:r>
          </a:p>
          <a:p>
            <a:pPr marL="914400" lvl="1" indent="-457200" eaLnBrk="1" hangingPunct="1">
              <a:spcBef>
                <a:spcPct val="0"/>
              </a:spcBef>
              <a:buFont typeface="+mj-lt"/>
              <a:buAutoNum type="arabicPeriod"/>
              <a:defRPr/>
            </a:pPr>
            <a:endParaRPr lang="en-US" sz="2300" dirty="0" smtClean="0">
              <a:cs typeface="Calibri"/>
            </a:endParaRPr>
          </a:p>
          <a:p>
            <a:pPr marL="514350" indent="-514350" eaLnBrk="1" hangingPunct="1">
              <a:lnSpc>
                <a:spcPct val="90000"/>
              </a:lnSpc>
              <a:spcBef>
                <a:spcPct val="0"/>
              </a:spcBef>
              <a:buFont typeface="+mj-lt"/>
              <a:buAutoNum type="arabicPeriod"/>
              <a:defRPr/>
            </a:pPr>
            <a:r>
              <a:rPr lang="en-US" sz="2600" dirty="0">
                <a:solidFill>
                  <a:srgbClr val="595959"/>
                </a:solidFill>
                <a:cs typeface="Calibri"/>
              </a:rPr>
              <a:t>To</a:t>
            </a:r>
            <a:r>
              <a:rPr lang="en-US" sz="2600" dirty="0">
                <a:cs typeface="Calibri"/>
              </a:rPr>
              <a:t> </a:t>
            </a:r>
            <a:r>
              <a:rPr lang="en-US" sz="2600" b="1" i="1" dirty="0">
                <a:solidFill>
                  <a:srgbClr val="C00000"/>
                </a:solidFill>
                <a:cs typeface="Calibri"/>
              </a:rPr>
              <a:t>learn a new behavior</a:t>
            </a:r>
            <a:r>
              <a:rPr lang="en-US" sz="2600" dirty="0">
                <a:solidFill>
                  <a:srgbClr val="595959"/>
                </a:solidFill>
                <a:cs typeface="Calibri"/>
              </a:rPr>
              <a:t>, it needs to be repeated an average of </a:t>
            </a:r>
            <a:r>
              <a:rPr lang="en-US" sz="2600" b="1" i="1" dirty="0">
                <a:solidFill>
                  <a:srgbClr val="C00000"/>
                </a:solidFill>
                <a:cs typeface="Calibri"/>
              </a:rPr>
              <a:t>8 </a:t>
            </a:r>
            <a:r>
              <a:rPr lang="en-US" sz="2600" b="1" i="1" dirty="0" smtClean="0">
                <a:solidFill>
                  <a:srgbClr val="C00000"/>
                </a:solidFill>
                <a:cs typeface="Calibri"/>
              </a:rPr>
              <a:t>times</a:t>
            </a:r>
          </a:p>
          <a:p>
            <a:pPr marL="514350" indent="-514350" eaLnBrk="1" hangingPunct="1">
              <a:lnSpc>
                <a:spcPct val="90000"/>
              </a:lnSpc>
              <a:spcBef>
                <a:spcPct val="0"/>
              </a:spcBef>
              <a:buFont typeface="+mj-lt"/>
              <a:buAutoNum type="arabicPeriod"/>
              <a:defRPr/>
            </a:pPr>
            <a:endParaRPr lang="en-US" sz="2600" b="1" i="1" dirty="0">
              <a:solidFill>
                <a:srgbClr val="C00000"/>
              </a:solidFill>
              <a:cs typeface="Calibri"/>
            </a:endParaRPr>
          </a:p>
          <a:p>
            <a:pPr marL="514350" indent="-514350" eaLnBrk="1" hangingPunct="1">
              <a:lnSpc>
                <a:spcPct val="90000"/>
              </a:lnSpc>
              <a:spcBef>
                <a:spcPct val="0"/>
              </a:spcBef>
              <a:buFont typeface="+mj-lt"/>
              <a:buAutoNum type="arabicPeriod"/>
              <a:defRPr/>
            </a:pPr>
            <a:r>
              <a:rPr lang="en-US" sz="2600" dirty="0">
                <a:solidFill>
                  <a:srgbClr val="595959"/>
                </a:solidFill>
                <a:cs typeface="Calibri"/>
              </a:rPr>
              <a:t>To</a:t>
            </a:r>
            <a:r>
              <a:rPr lang="en-US" sz="2600" i="1" dirty="0">
                <a:cs typeface="Calibri"/>
              </a:rPr>
              <a:t> </a:t>
            </a:r>
            <a:r>
              <a:rPr lang="en-US" sz="2600" b="1" i="1" dirty="0">
                <a:solidFill>
                  <a:srgbClr val="C00000"/>
                </a:solidFill>
                <a:cs typeface="Calibri"/>
              </a:rPr>
              <a:t>unlearn</a:t>
            </a:r>
            <a:r>
              <a:rPr lang="en-US" sz="2600" i="1" dirty="0">
                <a:cs typeface="Calibri"/>
              </a:rPr>
              <a:t> </a:t>
            </a:r>
            <a:r>
              <a:rPr lang="en-US" sz="2600" dirty="0">
                <a:solidFill>
                  <a:srgbClr val="595959"/>
                </a:solidFill>
                <a:cs typeface="Calibri"/>
              </a:rPr>
              <a:t>an old behavior and replace it with a new behavior, it must be repeated an average of </a:t>
            </a:r>
            <a:r>
              <a:rPr lang="en-US" sz="2600" b="1" i="1" dirty="0" smtClean="0">
                <a:solidFill>
                  <a:srgbClr val="C00000"/>
                </a:solidFill>
                <a:cs typeface="Calibri"/>
              </a:rPr>
              <a:t>28 </a:t>
            </a:r>
            <a:r>
              <a:rPr lang="en-US" sz="2600" b="1" i="1" dirty="0">
                <a:solidFill>
                  <a:srgbClr val="C00000"/>
                </a:solidFill>
                <a:cs typeface="Calibri"/>
              </a:rPr>
              <a:t>times</a:t>
            </a:r>
          </a:p>
          <a:p>
            <a:pPr marL="0" indent="0" algn="ctr" eaLnBrk="1" hangingPunct="1">
              <a:lnSpc>
                <a:spcPct val="90000"/>
              </a:lnSpc>
              <a:spcBef>
                <a:spcPct val="0"/>
              </a:spcBef>
              <a:buNone/>
              <a:defRPr/>
            </a:pPr>
            <a:r>
              <a:rPr lang="en-US" sz="2400" b="1" dirty="0">
                <a:solidFill>
                  <a:schemeClr val="tx1"/>
                </a:solidFill>
                <a:cs typeface="Calibri"/>
              </a:rPr>
              <a:t>					   </a:t>
            </a:r>
            <a:r>
              <a:rPr lang="en-US" sz="2400" b="1" dirty="0">
                <a:solidFill>
                  <a:srgbClr val="595959"/>
                </a:solidFill>
                <a:cs typeface="Calibri"/>
              </a:rPr>
              <a:t> </a:t>
            </a:r>
            <a:r>
              <a:rPr lang="en-US" sz="2400" b="1" dirty="0" smtClean="0">
                <a:solidFill>
                  <a:srgbClr val="595959"/>
                </a:solidFill>
                <a:cs typeface="Calibri"/>
              </a:rPr>
              <a:t>                         </a:t>
            </a:r>
            <a:r>
              <a:rPr lang="en-US" sz="2400" dirty="0" smtClean="0">
                <a:solidFill>
                  <a:srgbClr val="595959"/>
                </a:solidFill>
                <a:cs typeface="Calibri"/>
              </a:rPr>
              <a:t>-</a:t>
            </a:r>
            <a:r>
              <a:rPr lang="en-US" sz="2400" b="1" dirty="0" smtClean="0">
                <a:solidFill>
                  <a:srgbClr val="595959"/>
                </a:solidFill>
                <a:cs typeface="Calibri"/>
              </a:rPr>
              <a:t> </a:t>
            </a:r>
            <a:r>
              <a:rPr lang="en-US" sz="2400" dirty="0" smtClean="0">
                <a:solidFill>
                  <a:srgbClr val="595959"/>
                </a:solidFill>
                <a:cs typeface="Calibri"/>
              </a:rPr>
              <a:t>Harry </a:t>
            </a:r>
            <a:r>
              <a:rPr lang="en-US" sz="2400" dirty="0">
                <a:solidFill>
                  <a:srgbClr val="595959"/>
                </a:solidFill>
                <a:cs typeface="Calibri"/>
              </a:rPr>
              <a:t>Wong</a:t>
            </a:r>
          </a:p>
          <a:p>
            <a:pPr marL="0" indent="0" eaLnBrk="1" hangingPunct="1">
              <a:spcBef>
                <a:spcPts val="1200"/>
              </a:spcBef>
              <a:defRPr/>
            </a:pPr>
            <a:endParaRPr lang="en-US" sz="2600" dirty="0" smtClean="0">
              <a:cs typeface="Calibri"/>
            </a:endParaRPr>
          </a:p>
        </p:txBody>
      </p:sp>
    </p:spTree>
    <p:extLst>
      <p:ext uri="{BB962C8B-B14F-4D97-AF65-F5344CB8AC3E}">
        <p14:creationId xmlns:p14="http://schemas.microsoft.com/office/powerpoint/2010/main" val="88227114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itle 3"/>
          <p:cNvSpPr>
            <a:spLocks noGrp="1"/>
          </p:cNvSpPr>
          <p:nvPr>
            <p:ph type="title"/>
          </p:nvPr>
        </p:nvSpPr>
        <p:spPr>
          <a:xfrm>
            <a:off x="0" y="76200"/>
            <a:ext cx="9144000" cy="838200"/>
          </a:xfrm>
        </p:spPr>
        <p:txBody>
          <a:bodyPr/>
          <a:lstStyle/>
          <a:p>
            <a:pPr eaLnBrk="1" hangingPunct="1"/>
            <a:r>
              <a:rPr lang="en-US" sz="4400" dirty="0">
                <a:solidFill>
                  <a:srgbClr val="2F5897"/>
                </a:solidFill>
              </a:rPr>
              <a:t>Everyone’s Responsibility</a:t>
            </a:r>
          </a:p>
        </p:txBody>
      </p:sp>
      <p:sp>
        <p:nvSpPr>
          <p:cNvPr id="162819" name="Content Placeholder 4"/>
          <p:cNvSpPr>
            <a:spLocks noGrp="1"/>
          </p:cNvSpPr>
          <p:nvPr>
            <p:ph idx="1"/>
          </p:nvPr>
        </p:nvSpPr>
        <p:spPr>
          <a:xfrm>
            <a:off x="0" y="785813"/>
            <a:ext cx="9144000" cy="838200"/>
          </a:xfrm>
        </p:spPr>
        <p:txBody>
          <a:bodyPr/>
          <a:lstStyle/>
          <a:p>
            <a:pPr marL="457200" indent="-457200" algn="ctr" eaLnBrk="1" hangingPunct="1">
              <a:spcBef>
                <a:spcPct val="0"/>
              </a:spcBef>
              <a:buFont typeface="Century Gothic" charset="0"/>
              <a:buAutoNum type="arabicPeriod"/>
            </a:pPr>
            <a:r>
              <a:rPr lang="en-US" sz="2000" b="1" dirty="0">
                <a:solidFill>
                  <a:srgbClr val="595959"/>
                </a:solidFill>
                <a:cs typeface="Calibri"/>
              </a:rPr>
              <a:t>Expectations</a:t>
            </a:r>
            <a:r>
              <a:rPr lang="en-US" sz="2000" dirty="0">
                <a:solidFill>
                  <a:srgbClr val="595959"/>
                </a:solidFill>
                <a:cs typeface="Calibri"/>
              </a:rPr>
              <a:t> </a:t>
            </a:r>
            <a:r>
              <a:rPr lang="en-US" sz="2000" b="1" dirty="0">
                <a:solidFill>
                  <a:srgbClr val="595959"/>
                </a:solidFill>
                <a:cs typeface="Calibri"/>
              </a:rPr>
              <a:t>support the school’s mission statement</a:t>
            </a:r>
          </a:p>
          <a:p>
            <a:pPr marL="457200" indent="-457200" algn="ctr" eaLnBrk="1" hangingPunct="1">
              <a:spcBef>
                <a:spcPct val="0"/>
              </a:spcBef>
              <a:buFont typeface="Century Gothic" charset="0"/>
              <a:buAutoNum type="arabicPeriod"/>
            </a:pPr>
            <a:r>
              <a:rPr lang="en-US" sz="2000" b="1" dirty="0">
                <a:solidFill>
                  <a:srgbClr val="595959"/>
                </a:solidFill>
                <a:cs typeface="Calibri"/>
              </a:rPr>
              <a:t>Proactive discipline improves school &amp; classroom climate</a:t>
            </a:r>
          </a:p>
        </p:txBody>
      </p:sp>
      <p:pic>
        <p:nvPicPr>
          <p:cNvPr id="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600200"/>
            <a:ext cx="8991600" cy="524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060156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200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pPr eaLnBrk="1" hangingPunct="1">
              <a:defRPr/>
            </a:pPr>
            <a:r>
              <a:rPr lang="en-US" sz="3000" i="1">
                <a:latin typeface="Century Gothic" charset="0"/>
                <a:cs typeface="+mj-cs"/>
              </a:rPr>
              <a:t/>
            </a:r>
            <a:br>
              <a:rPr lang="en-US" sz="3000" i="1">
                <a:latin typeface="Century Gothic" charset="0"/>
                <a:cs typeface="+mj-cs"/>
              </a:rPr>
            </a:br>
            <a:endParaRPr lang="en-US" sz="3000" i="1">
              <a:latin typeface="Century Gothic" charset="0"/>
              <a:cs typeface="+mj-cs"/>
            </a:endParaRPr>
          </a:p>
        </p:txBody>
      </p:sp>
      <p:sp>
        <p:nvSpPr>
          <p:cNvPr id="7171" name="Rectangle 3"/>
          <p:cNvSpPr>
            <a:spLocks noGrp="1" noChangeArrowheads="1"/>
          </p:cNvSpPr>
          <p:nvPr>
            <p:ph idx="1"/>
          </p:nvPr>
        </p:nvSpPr>
        <p:spPr>
          <a:xfrm>
            <a:off x="457200" y="2035120"/>
            <a:ext cx="8229600" cy="3200400"/>
          </a:xfrm>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pPr algn="ctr" eaLnBrk="1" hangingPunct="1">
              <a:spcBef>
                <a:spcPct val="0"/>
              </a:spcBef>
              <a:buFont typeface="Wingdings" charset="0"/>
              <a:buNone/>
              <a:defRPr/>
            </a:pPr>
            <a:r>
              <a:rPr lang="ja-JP" altLang="en-US" sz="3600" dirty="0">
                <a:solidFill>
                  <a:schemeClr val="tx2"/>
                </a:solidFill>
                <a:cs typeface="Calibri"/>
              </a:rPr>
              <a:t>“</a:t>
            </a:r>
            <a:r>
              <a:rPr lang="en-US" altLang="ja-JP" sz="3600" dirty="0">
                <a:solidFill>
                  <a:schemeClr val="tx2"/>
                </a:solidFill>
                <a:cs typeface="Calibri"/>
              </a:rPr>
              <a:t>Social Skills are those </a:t>
            </a:r>
            <a:r>
              <a:rPr lang="en-US" altLang="ja-JP" sz="3600" dirty="0">
                <a:solidFill>
                  <a:schemeClr val="folHlink"/>
                </a:solidFill>
                <a:cs typeface="Calibri"/>
              </a:rPr>
              <a:t>behaviors</a:t>
            </a:r>
            <a:r>
              <a:rPr lang="en-US" altLang="ja-JP" sz="3600" dirty="0">
                <a:solidFill>
                  <a:schemeClr val="tx2"/>
                </a:solidFill>
                <a:cs typeface="Calibri"/>
              </a:rPr>
              <a:t> which, within a given </a:t>
            </a:r>
            <a:r>
              <a:rPr lang="en-US" altLang="ja-JP" sz="3600" dirty="0">
                <a:solidFill>
                  <a:schemeClr val="folHlink"/>
                </a:solidFill>
                <a:cs typeface="Calibri"/>
              </a:rPr>
              <a:t>situation</a:t>
            </a:r>
            <a:r>
              <a:rPr lang="en-US" altLang="ja-JP" sz="3600" dirty="0">
                <a:solidFill>
                  <a:schemeClr val="tx2"/>
                </a:solidFill>
                <a:cs typeface="Calibri"/>
              </a:rPr>
              <a:t>, predict important social </a:t>
            </a:r>
            <a:r>
              <a:rPr lang="en-US" altLang="ja-JP" sz="3600" dirty="0">
                <a:solidFill>
                  <a:schemeClr val="folHlink"/>
                </a:solidFill>
                <a:cs typeface="Calibri"/>
              </a:rPr>
              <a:t>outcomes</a:t>
            </a:r>
            <a:r>
              <a:rPr lang="en-US" altLang="ja-JP" sz="3600" dirty="0">
                <a:solidFill>
                  <a:schemeClr val="tx2"/>
                </a:solidFill>
                <a:cs typeface="Calibri"/>
              </a:rPr>
              <a:t>.</a:t>
            </a:r>
            <a:r>
              <a:rPr lang="ja-JP" altLang="en-US" sz="3600" dirty="0">
                <a:solidFill>
                  <a:schemeClr val="tx2"/>
                </a:solidFill>
                <a:cs typeface="Calibri"/>
              </a:rPr>
              <a:t>”</a:t>
            </a:r>
            <a:r>
              <a:rPr lang="en-US" altLang="ja-JP" sz="3600" dirty="0">
                <a:solidFill>
                  <a:schemeClr val="tx2"/>
                </a:solidFill>
                <a:cs typeface="Calibri"/>
              </a:rPr>
              <a:t/>
            </a:r>
            <a:br>
              <a:rPr lang="en-US" altLang="ja-JP" sz="3600" dirty="0">
                <a:solidFill>
                  <a:schemeClr val="tx2"/>
                </a:solidFill>
                <a:cs typeface="Calibri"/>
              </a:rPr>
            </a:br>
            <a:r>
              <a:rPr lang="en-US" altLang="ja-JP" sz="2400" dirty="0">
                <a:solidFill>
                  <a:schemeClr val="tx2"/>
                </a:solidFill>
                <a:cs typeface="Calibri"/>
              </a:rPr>
              <a:t/>
            </a:r>
            <a:br>
              <a:rPr lang="en-US" altLang="ja-JP" sz="2400" dirty="0">
                <a:solidFill>
                  <a:schemeClr val="tx2"/>
                </a:solidFill>
                <a:cs typeface="Calibri"/>
              </a:rPr>
            </a:br>
            <a:r>
              <a:rPr lang="en-US" altLang="ja-JP" sz="2400" dirty="0">
                <a:solidFill>
                  <a:schemeClr val="tx2"/>
                </a:solidFill>
                <a:cs typeface="Calibri"/>
              </a:rPr>
              <a:t>(Gresham, 1986, p. 5)</a:t>
            </a:r>
            <a:endParaRPr lang="en-US" sz="2400" dirty="0">
              <a:solidFill>
                <a:schemeClr val="tx2"/>
              </a:solidFill>
              <a:cs typeface="Calibri"/>
            </a:endParaRPr>
          </a:p>
        </p:txBody>
      </p:sp>
    </p:spTree>
    <p:extLst>
      <p:ext uri="{BB962C8B-B14F-4D97-AF65-F5344CB8AC3E}">
        <p14:creationId xmlns:p14="http://schemas.microsoft.com/office/powerpoint/2010/main" val="180156670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4"/>
          <p:cNvPicPr>
            <a:picLocks noChangeAspect="1"/>
          </p:cNvPicPr>
          <p:nvPr/>
        </p:nvPicPr>
        <p:blipFill>
          <a:blip r:embed="rId3">
            <a:extLst>
              <a:ext uri="{28A0092B-C50C-407E-A947-70E740481C1C}">
                <a14:useLocalDpi xmlns:a14="http://schemas.microsoft.com/office/drawing/2010/main" val="0"/>
              </a:ext>
            </a:extLst>
          </a:blip>
          <a:srcRect b="8218"/>
          <a:stretch>
            <a:fillRect/>
          </a:stretch>
        </p:blipFill>
        <p:spPr bwMode="auto">
          <a:xfrm>
            <a:off x="200025" y="1262063"/>
            <a:ext cx="8723313" cy="544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idx="4294967295"/>
          </p:nvPr>
        </p:nvSpPr>
        <p:spPr>
          <a:xfrm>
            <a:off x="474663" y="134938"/>
            <a:ext cx="8669337" cy="969962"/>
          </a:xfrm>
          <a:solidFill>
            <a:schemeClr val="bg1"/>
          </a:solidFill>
        </p:spPr>
        <p:txBody>
          <a:bodyPr>
            <a:normAutofit/>
          </a:bodyPr>
          <a:lstStyle/>
          <a:p>
            <a:pPr algn="ctr">
              <a:defRPr/>
            </a:pPr>
            <a:r>
              <a:rPr lang="en-US" sz="4400" dirty="0" smtClean="0">
                <a:solidFill>
                  <a:schemeClr val="tx2"/>
                </a:solidFill>
                <a:cs typeface="Calibri"/>
              </a:rPr>
              <a:t>Social </a:t>
            </a:r>
            <a:r>
              <a:rPr lang="en-US" sz="4400" dirty="0">
                <a:solidFill>
                  <a:schemeClr val="tx2"/>
                </a:solidFill>
                <a:cs typeface="Calibri"/>
              </a:rPr>
              <a:t>Emotional </a:t>
            </a:r>
            <a:r>
              <a:rPr lang="en-US" sz="4400" dirty="0" smtClean="0">
                <a:solidFill>
                  <a:schemeClr val="tx2"/>
                </a:solidFill>
                <a:cs typeface="Calibri"/>
              </a:rPr>
              <a:t>Learning</a:t>
            </a:r>
            <a:endParaRPr lang="en-US" sz="4400" dirty="0">
              <a:solidFill>
                <a:schemeClr val="tx2"/>
              </a:solidFill>
              <a:cs typeface="Calibri"/>
            </a:endParaRPr>
          </a:p>
        </p:txBody>
      </p:sp>
    </p:spTree>
    <p:extLst>
      <p:ext uri="{BB962C8B-B14F-4D97-AF65-F5344CB8AC3E}">
        <p14:creationId xmlns:p14="http://schemas.microsoft.com/office/powerpoint/2010/main" val="2361330968"/>
      </p:ext>
    </p:extLst>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body" sz="quarter" idx="13"/>
          </p:nvPr>
        </p:nvSpPr>
        <p:spPr>
          <a:xfrm>
            <a:off x="2070100" y="1509713"/>
            <a:ext cx="7073900" cy="4278312"/>
          </a:xfrm>
          <a:prstGeom prst="rect">
            <a:avLst/>
          </a:prstGeom>
        </p:spPr>
        <p:txBody>
          <a:bodyPr anchor="ctr">
            <a:normAutofit/>
          </a:bodyPr>
          <a:lstStyle/>
          <a:p>
            <a:pPr>
              <a:buFont typeface="Arial" panose="020B0604020202020204" pitchFamily="34" charset="0"/>
              <a:buChar char="•"/>
              <a:defRPr/>
            </a:pPr>
            <a:endParaRPr lang="en-US" sz="2200" dirty="0" smtClean="0"/>
          </a:p>
          <a:p>
            <a:pPr marL="514350" indent="-514350">
              <a:buFont typeface="Arial" panose="020B0604020202020204" pitchFamily="34" charset="0"/>
              <a:buAutoNum type="arabicPeriod"/>
              <a:defRPr/>
            </a:pPr>
            <a:endParaRPr lang="en-US" dirty="0"/>
          </a:p>
        </p:txBody>
      </p:sp>
      <p:pic>
        <p:nvPicPr>
          <p:cNvPr id="69635" name="Picture 8" descr="Screen Shot 2015-10-29 at 2.45.39 P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338" y="134938"/>
            <a:ext cx="9009062" cy="596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770299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370784"/>
            <a:ext cx="8229600" cy="1600200"/>
          </a:xfrm>
        </p:spPr>
        <p:txBody>
          <a:bodyPr/>
          <a:lstStyle/>
          <a:p>
            <a:pPr>
              <a:defRPr/>
            </a:pPr>
            <a:r>
              <a:rPr lang="en-US" sz="4400" dirty="0">
                <a:solidFill>
                  <a:srgbClr val="1F497D"/>
                </a:solidFill>
                <a:ea typeface="MS PGothic" charset="0"/>
                <a:cs typeface="Calibri"/>
              </a:rPr>
              <a:t>Pre-Requisite for Academics</a:t>
            </a:r>
          </a:p>
        </p:txBody>
      </p:sp>
      <p:sp>
        <p:nvSpPr>
          <p:cNvPr id="8195" name="Content Placeholder 2"/>
          <p:cNvSpPr>
            <a:spLocks noGrp="1"/>
          </p:cNvSpPr>
          <p:nvPr>
            <p:ph idx="1"/>
          </p:nvPr>
        </p:nvSpPr>
        <p:spPr/>
        <p:txBody>
          <a:bodyPr/>
          <a:lstStyle/>
          <a:p>
            <a:pPr>
              <a:defRPr/>
            </a:pPr>
            <a:endParaRPr lang="en-US">
              <a:latin typeface="Century Gothic" charset="0"/>
              <a:ea typeface="MS PGothic" charset="0"/>
              <a:cs typeface="MS PGothic" charset="0"/>
            </a:endParaRPr>
          </a:p>
        </p:txBody>
      </p:sp>
      <p:pic>
        <p:nvPicPr>
          <p:cNvPr id="717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143000"/>
            <a:ext cx="86106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pic>
    </p:spTree>
    <p:extLst>
      <p:ext uri="{BB962C8B-B14F-4D97-AF65-F5344CB8AC3E}">
        <p14:creationId xmlns:p14="http://schemas.microsoft.com/office/powerpoint/2010/main" val="3756786311"/>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Title 1"/>
          <p:cNvSpPr>
            <a:spLocks noGrp="1"/>
          </p:cNvSpPr>
          <p:nvPr>
            <p:ph type="title"/>
          </p:nvPr>
        </p:nvSpPr>
        <p:spPr>
          <a:xfrm>
            <a:off x="0" y="76200"/>
            <a:ext cx="9144000" cy="838200"/>
          </a:xfrm>
        </p:spPr>
        <p:txBody>
          <a:bodyPr>
            <a:normAutofit/>
          </a:bodyPr>
          <a:lstStyle/>
          <a:p>
            <a:pPr algn="ctr" eaLnBrk="1" hangingPunct="1"/>
            <a:r>
              <a:rPr lang="en-US" altLang="en-US" dirty="0" smtClean="0">
                <a:solidFill>
                  <a:srgbClr val="1F497D"/>
                </a:solidFill>
              </a:rPr>
              <a:t>Developing the Core Curriculum</a:t>
            </a:r>
          </a:p>
        </p:txBody>
      </p:sp>
      <p:sp>
        <p:nvSpPr>
          <p:cNvPr id="76803" name="Content Placeholder 2"/>
          <p:cNvSpPr>
            <a:spLocks noGrp="1"/>
          </p:cNvSpPr>
          <p:nvPr>
            <p:ph idx="1"/>
          </p:nvPr>
        </p:nvSpPr>
        <p:spPr>
          <a:xfrm>
            <a:off x="533400" y="1371600"/>
            <a:ext cx="8229600" cy="4953000"/>
          </a:xfrm>
        </p:spPr>
        <p:txBody>
          <a:bodyPr>
            <a:normAutofit lnSpcReduction="10000"/>
          </a:bodyPr>
          <a:lstStyle/>
          <a:p>
            <a:pPr marL="457200" indent="-457200" eaLnBrk="1" hangingPunct="1">
              <a:spcBef>
                <a:spcPct val="0"/>
              </a:spcBef>
              <a:buFont typeface="+mj-lt"/>
              <a:buAutoNum type="arabicPeriod"/>
              <a:defRPr/>
            </a:pPr>
            <a:r>
              <a:rPr lang="en-US" sz="2400" dirty="0" smtClean="0">
                <a:solidFill>
                  <a:srgbClr val="003A74"/>
                </a:solidFill>
                <a:cs typeface="Calibri"/>
              </a:rPr>
              <a:t>Explore Current Curricula Lesson Plans </a:t>
            </a:r>
          </a:p>
          <a:p>
            <a:pPr marL="1314450" lvl="2" indent="-457200" eaLnBrk="1" hangingPunct="1">
              <a:spcBef>
                <a:spcPct val="0"/>
              </a:spcBef>
              <a:buFont typeface="+mj-lt"/>
              <a:buAutoNum type="alphaLcPeriod"/>
              <a:defRPr/>
            </a:pPr>
            <a:r>
              <a:rPr lang="en-US" sz="2000" dirty="0" err="1" smtClean="0">
                <a:cs typeface="Calibri"/>
              </a:rPr>
              <a:t>Skillstreaming</a:t>
            </a:r>
            <a:r>
              <a:rPr lang="en-US" sz="2000" dirty="0" smtClean="0">
                <a:cs typeface="Calibri"/>
              </a:rPr>
              <a:t>, Cloud 9, Second Step, LEAPS, etc.</a:t>
            </a:r>
          </a:p>
          <a:p>
            <a:pPr marL="1314450" lvl="2" indent="-457200" eaLnBrk="1" hangingPunct="1">
              <a:spcBef>
                <a:spcPct val="0"/>
              </a:spcBef>
              <a:buFont typeface="+mj-lt"/>
              <a:buAutoNum type="alphaLcPeriod"/>
              <a:defRPr/>
            </a:pPr>
            <a:endParaRPr lang="en-US" sz="1000" dirty="0" smtClean="0">
              <a:cs typeface="Calibri"/>
            </a:endParaRPr>
          </a:p>
          <a:p>
            <a:pPr marL="457200" indent="-457200" eaLnBrk="1" hangingPunct="1">
              <a:spcBef>
                <a:spcPct val="0"/>
              </a:spcBef>
              <a:buFont typeface="+mj-lt"/>
              <a:buAutoNum type="arabicPeriod"/>
              <a:defRPr/>
            </a:pPr>
            <a:r>
              <a:rPr lang="en-US" sz="2400" dirty="0" smtClean="0">
                <a:solidFill>
                  <a:srgbClr val="003A74"/>
                </a:solidFill>
                <a:cs typeface="Calibri"/>
              </a:rPr>
              <a:t>Lesson Plans </a:t>
            </a:r>
            <a:r>
              <a:rPr lang="en-US" sz="2400" dirty="0">
                <a:solidFill>
                  <a:srgbClr val="003A74"/>
                </a:solidFill>
                <a:cs typeface="Calibri"/>
              </a:rPr>
              <a:t>O</a:t>
            </a:r>
            <a:r>
              <a:rPr lang="en-US" sz="2400" dirty="0" smtClean="0">
                <a:solidFill>
                  <a:srgbClr val="003A74"/>
                </a:solidFill>
                <a:cs typeface="Calibri"/>
              </a:rPr>
              <a:t>nline</a:t>
            </a:r>
          </a:p>
          <a:p>
            <a:pPr marL="1200150" lvl="2" indent="-342900" eaLnBrk="1" hangingPunct="1">
              <a:spcBef>
                <a:spcPct val="0"/>
              </a:spcBef>
              <a:buFont typeface="+mj-lt"/>
              <a:buAutoNum type="alphaLcPeriod"/>
              <a:defRPr/>
            </a:pPr>
            <a:r>
              <a:rPr lang="en-US" sz="2000" dirty="0" smtClean="0">
                <a:cs typeface="Calibri"/>
              </a:rPr>
              <a:t>Character Counts: Align 6 pillars with Tier 1 Expectations </a:t>
            </a:r>
          </a:p>
          <a:p>
            <a:pPr marL="1657350" lvl="3" indent="-342900" eaLnBrk="1" hangingPunct="1">
              <a:spcBef>
                <a:spcPct val="0"/>
              </a:spcBef>
              <a:buFont typeface="Arial" pitchFamily="34" charset="0"/>
              <a:buChar char="•"/>
              <a:defRPr/>
            </a:pPr>
            <a:r>
              <a:rPr lang="en-US" dirty="0" smtClean="0">
                <a:cs typeface="Calibri"/>
                <a:hlinkClick r:id="rId3"/>
              </a:rPr>
              <a:t>http://charactercounts.org/lesson-plans/index.html</a:t>
            </a:r>
            <a:endParaRPr lang="en-US" dirty="0" smtClean="0">
              <a:cs typeface="Calibri"/>
            </a:endParaRPr>
          </a:p>
          <a:p>
            <a:pPr marL="1314450" lvl="2" indent="-457200" eaLnBrk="1" hangingPunct="1">
              <a:spcBef>
                <a:spcPct val="0"/>
              </a:spcBef>
              <a:buFont typeface="+mj-lt"/>
              <a:buAutoNum type="alphaLcPeriod"/>
              <a:defRPr/>
            </a:pPr>
            <a:r>
              <a:rPr lang="en-US" sz="2000" dirty="0" smtClean="0">
                <a:cs typeface="Calibri"/>
              </a:rPr>
              <a:t>Florida’s PBIS website</a:t>
            </a:r>
          </a:p>
          <a:p>
            <a:pPr marL="1657350" lvl="3" indent="-342900" eaLnBrk="1" hangingPunct="1">
              <a:spcBef>
                <a:spcPct val="0"/>
              </a:spcBef>
              <a:buFont typeface="Arial" panose="020B0604020202020204" pitchFamily="34" charset="0"/>
              <a:buChar char="•"/>
              <a:defRPr/>
            </a:pPr>
            <a:r>
              <a:rPr lang="en-US" dirty="0" smtClean="0">
                <a:cs typeface="Calibri"/>
                <a:hlinkClick r:id="rId4"/>
              </a:rPr>
              <a:t>http://flpbs.fmhi.usf.edu/teaching_lesson_plans.asp</a:t>
            </a:r>
            <a:r>
              <a:rPr lang="en-US" dirty="0" smtClean="0">
                <a:cs typeface="Calibri"/>
              </a:rPr>
              <a:t> </a:t>
            </a:r>
          </a:p>
          <a:p>
            <a:pPr marL="1314450" lvl="2" indent="-457200" eaLnBrk="1" hangingPunct="1">
              <a:spcBef>
                <a:spcPct val="0"/>
              </a:spcBef>
              <a:buFont typeface="+mj-lt"/>
              <a:buAutoNum type="alphaLcPeriod"/>
              <a:defRPr/>
            </a:pPr>
            <a:endParaRPr lang="en-US" sz="1000" dirty="0" smtClean="0">
              <a:cs typeface="Calibri"/>
            </a:endParaRPr>
          </a:p>
          <a:p>
            <a:pPr marL="457200" indent="-457200" eaLnBrk="1" hangingPunct="1">
              <a:spcBef>
                <a:spcPct val="0"/>
              </a:spcBef>
              <a:buFont typeface="+mj-lt"/>
              <a:buAutoNum type="arabicPeriod"/>
              <a:defRPr/>
            </a:pPr>
            <a:r>
              <a:rPr lang="en-US" sz="2400" dirty="0" smtClean="0">
                <a:solidFill>
                  <a:srgbClr val="003A74"/>
                </a:solidFill>
                <a:cs typeface="Calibri"/>
              </a:rPr>
              <a:t>Customize </a:t>
            </a:r>
            <a:r>
              <a:rPr lang="en-US" sz="2400" dirty="0">
                <a:solidFill>
                  <a:srgbClr val="003A74"/>
                </a:solidFill>
                <a:cs typeface="Calibri"/>
              </a:rPr>
              <a:t>L</a:t>
            </a:r>
            <a:r>
              <a:rPr lang="en-US" sz="2400" dirty="0" smtClean="0">
                <a:solidFill>
                  <a:srgbClr val="003A74"/>
                </a:solidFill>
                <a:cs typeface="Calibri"/>
              </a:rPr>
              <a:t>esson </a:t>
            </a:r>
            <a:r>
              <a:rPr lang="en-US" sz="2400" dirty="0">
                <a:solidFill>
                  <a:srgbClr val="003A74"/>
                </a:solidFill>
                <a:cs typeface="Calibri"/>
              </a:rPr>
              <a:t>P</a:t>
            </a:r>
            <a:r>
              <a:rPr lang="en-US" sz="2400" dirty="0" smtClean="0">
                <a:solidFill>
                  <a:srgbClr val="003A74"/>
                </a:solidFill>
                <a:cs typeface="Calibri"/>
              </a:rPr>
              <a:t>lans</a:t>
            </a:r>
          </a:p>
          <a:p>
            <a:pPr marL="1314450" lvl="2" indent="-457200" eaLnBrk="1" hangingPunct="1">
              <a:spcBef>
                <a:spcPct val="0"/>
              </a:spcBef>
              <a:buFont typeface="+mj-lt"/>
              <a:buAutoNum type="alphaLcPeriod"/>
              <a:defRPr/>
            </a:pPr>
            <a:r>
              <a:rPr lang="en-US" sz="2000" dirty="0" smtClean="0">
                <a:cs typeface="Calibri"/>
              </a:rPr>
              <a:t>‘Ideal Student’ Activity</a:t>
            </a:r>
          </a:p>
          <a:p>
            <a:pPr marL="1314450" lvl="2" indent="-457200" eaLnBrk="1" hangingPunct="1">
              <a:spcBef>
                <a:spcPct val="0"/>
              </a:spcBef>
              <a:buFont typeface="+mj-lt"/>
              <a:buAutoNum type="alphaLcPeriod"/>
              <a:defRPr/>
            </a:pPr>
            <a:r>
              <a:rPr lang="en-US" sz="2000" dirty="0" smtClean="0">
                <a:cs typeface="Calibri"/>
              </a:rPr>
              <a:t>Involve students, families, community </a:t>
            </a:r>
          </a:p>
          <a:p>
            <a:pPr lvl="1" eaLnBrk="1" hangingPunct="1">
              <a:spcBef>
                <a:spcPct val="0"/>
              </a:spcBef>
              <a:buFont typeface="+mj-lt"/>
              <a:buAutoNum type="arabicPeriod"/>
              <a:defRPr/>
            </a:pPr>
            <a:endParaRPr lang="en-US" sz="1000" dirty="0" smtClean="0">
              <a:cs typeface="Calibri"/>
            </a:endParaRPr>
          </a:p>
          <a:p>
            <a:pPr marL="457200" indent="-457200" eaLnBrk="1" hangingPunct="1">
              <a:spcBef>
                <a:spcPct val="0"/>
              </a:spcBef>
              <a:buFont typeface="+mj-lt"/>
              <a:buAutoNum type="arabicPeriod"/>
              <a:defRPr/>
            </a:pPr>
            <a:r>
              <a:rPr lang="en-US" sz="2400" dirty="0" smtClean="0">
                <a:solidFill>
                  <a:srgbClr val="003A74"/>
                </a:solidFill>
                <a:cs typeface="Calibri"/>
              </a:rPr>
              <a:t>Make lessons easy for staff to use</a:t>
            </a:r>
          </a:p>
          <a:p>
            <a:pPr marL="1314450" lvl="2" indent="-457200" eaLnBrk="1" hangingPunct="1">
              <a:spcBef>
                <a:spcPct val="0"/>
              </a:spcBef>
              <a:buFont typeface="+mj-lt"/>
              <a:buAutoNum type="alphaLcPeriod"/>
              <a:defRPr/>
            </a:pPr>
            <a:r>
              <a:rPr lang="en-US" sz="2000" dirty="0" smtClean="0">
                <a:cs typeface="Calibri"/>
              </a:rPr>
              <a:t>Provide initial lessons, incentives for additional ideas</a:t>
            </a:r>
          </a:p>
          <a:p>
            <a:pPr lvl="1" eaLnBrk="1" hangingPunct="1">
              <a:spcBef>
                <a:spcPct val="0"/>
              </a:spcBef>
              <a:buFont typeface="+mj-lt"/>
              <a:buAutoNum type="arabicPeriod"/>
              <a:defRPr/>
            </a:pPr>
            <a:endParaRPr lang="en-US" sz="1000" dirty="0" smtClean="0">
              <a:cs typeface="Calibri"/>
            </a:endParaRPr>
          </a:p>
          <a:p>
            <a:pPr marL="457200" indent="-457200" eaLnBrk="1" hangingPunct="1">
              <a:spcBef>
                <a:spcPct val="0"/>
              </a:spcBef>
              <a:buFont typeface="+mj-lt"/>
              <a:buAutoNum type="arabicPeriod"/>
              <a:defRPr/>
            </a:pPr>
            <a:r>
              <a:rPr lang="en-US" sz="2400" dirty="0" smtClean="0">
                <a:solidFill>
                  <a:srgbClr val="003A74"/>
                </a:solidFill>
                <a:cs typeface="Calibri"/>
              </a:rPr>
              <a:t>Include family engagement strategies in lessons</a:t>
            </a:r>
          </a:p>
        </p:txBody>
      </p:sp>
      <p:sp>
        <p:nvSpPr>
          <p:cNvPr id="5" name="Text Box 9"/>
          <p:cNvSpPr txBox="1">
            <a:spLocks noChangeArrowheads="1"/>
          </p:cNvSpPr>
          <p:nvPr/>
        </p:nvSpPr>
        <p:spPr bwMode="auto">
          <a:xfrm>
            <a:off x="471487" y="1246160"/>
            <a:ext cx="7900387" cy="4918269"/>
          </a:xfrm>
          <a:prstGeom prst="rect">
            <a:avLst/>
          </a:prstGeom>
          <a:solidFill>
            <a:schemeClr val="bg1"/>
          </a:solidFill>
          <a:ln>
            <a:noFill/>
          </a:ln>
          <a:extLst/>
        </p:spPr>
        <p:txBody>
          <a:bodyPr wrap="square">
            <a:spAutoFit/>
          </a:bodyPr>
          <a:lstStyle>
            <a:lvl1pPr algn="l" eaLnBrk="0" hangingPunct="0">
              <a:defRPr sz="2800">
                <a:solidFill>
                  <a:srgbClr val="004C8A"/>
                </a:solidFill>
                <a:latin typeface="Century Gothic" pitchFamily="34" charset="0"/>
              </a:defRPr>
            </a:lvl1pPr>
            <a:lvl2pPr algn="l" eaLnBrk="0" hangingPunct="0">
              <a:buChar char="–"/>
              <a:defRPr sz="2800">
                <a:solidFill>
                  <a:schemeClr val="tx1"/>
                </a:solidFill>
                <a:latin typeface="Arial" pitchFamily="34" charset="0"/>
              </a:defRPr>
            </a:lvl2pPr>
            <a:lvl3pPr algn="l" eaLnBrk="0" hangingPunct="0">
              <a:buChar char="•"/>
              <a:defRPr sz="2400">
                <a:solidFill>
                  <a:schemeClr val="tx1"/>
                </a:solidFill>
                <a:latin typeface="Arial" pitchFamily="34" charset="0"/>
              </a:defRPr>
            </a:lvl3pPr>
            <a:lvl4pPr marL="1600200" indent="-228600" algn="l" eaLnBrk="0" hangingPunct="0">
              <a:buChar char="–"/>
              <a:defRPr sz="2000">
                <a:solidFill>
                  <a:schemeClr val="tx1"/>
                </a:solidFill>
                <a:latin typeface="Arial" pitchFamily="34" charset="0"/>
              </a:defRPr>
            </a:lvl4pPr>
            <a:lvl5pPr marL="2057400" indent="-228600" algn="l" eaLnBrk="0" hangingPunct="0">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20000"/>
              </a:spcBef>
              <a:defRPr/>
            </a:pPr>
            <a:r>
              <a:rPr lang="en-US" altLang="en-US" sz="4400" dirty="0" smtClean="0">
                <a:solidFill>
                  <a:srgbClr val="1F497D"/>
                </a:solidFill>
                <a:latin typeface="+mj-lt"/>
              </a:rPr>
              <a:t>Ideal Student Activity</a:t>
            </a:r>
            <a:endParaRPr lang="en-US" altLang="en-US" sz="4400" dirty="0" smtClean="0">
              <a:solidFill>
                <a:schemeClr val="tx1"/>
              </a:solidFill>
              <a:latin typeface="+mj-lt"/>
              <a:ea typeface="MS PGothic" pitchFamily="34" charset="-128"/>
              <a:cs typeface="Arial" pitchFamily="34" charset="0"/>
            </a:endParaRPr>
          </a:p>
          <a:p>
            <a:pPr marL="457200" indent="-457200" eaLnBrk="1" hangingPunct="1">
              <a:spcBef>
                <a:spcPct val="20000"/>
              </a:spcBef>
              <a:buFont typeface="+mj-lt"/>
              <a:buAutoNum type="arabicPeriod"/>
              <a:defRPr/>
            </a:pPr>
            <a:r>
              <a:rPr lang="en-US" altLang="en-US" sz="2400" dirty="0" smtClean="0">
                <a:solidFill>
                  <a:schemeClr val="tx1"/>
                </a:solidFill>
                <a:latin typeface="Arial" pitchFamily="34" charset="0"/>
                <a:ea typeface="MS PGothic" pitchFamily="34" charset="-128"/>
                <a:cs typeface="Arial" pitchFamily="34" charset="0"/>
              </a:rPr>
              <a:t>B</a:t>
            </a:r>
            <a:r>
              <a:rPr lang="en-US" altLang="en-US" sz="2400" b="0" dirty="0" smtClean="0">
                <a:solidFill>
                  <a:schemeClr val="tx1"/>
                </a:solidFill>
                <a:latin typeface="Arial" pitchFamily="34" charset="0"/>
                <a:ea typeface="MS PGothic" pitchFamily="34" charset="-128"/>
                <a:cs typeface="Arial" pitchFamily="34" charset="0"/>
              </a:rPr>
              <a:t>rainstorm a list of specific behaviors of an ideal student.</a:t>
            </a:r>
          </a:p>
          <a:p>
            <a:pPr marL="1371600" lvl="2" indent="-457200" eaLnBrk="1" hangingPunct="1">
              <a:spcBef>
                <a:spcPct val="20000"/>
              </a:spcBef>
              <a:buFont typeface="+mj-lt"/>
              <a:buAutoNum type="alphaLcPeriod"/>
              <a:defRPr/>
            </a:pPr>
            <a:r>
              <a:rPr lang="en-US" altLang="en-US" sz="2000" b="0" dirty="0" smtClean="0">
                <a:ea typeface="MS PGothic" pitchFamily="34" charset="-128"/>
                <a:cs typeface="Arial" pitchFamily="34" charset="0"/>
              </a:rPr>
              <a:t>What does an ideal student do?</a:t>
            </a:r>
          </a:p>
          <a:p>
            <a:pPr marL="1371600" lvl="2" indent="-457200" eaLnBrk="1" hangingPunct="1">
              <a:spcBef>
                <a:spcPct val="20000"/>
              </a:spcBef>
              <a:buFont typeface="+mj-lt"/>
              <a:buAutoNum type="alphaLcPeriod"/>
              <a:defRPr/>
            </a:pPr>
            <a:r>
              <a:rPr lang="en-US" altLang="en-US" sz="2000" b="0" dirty="0" smtClean="0">
                <a:ea typeface="MS PGothic" pitchFamily="34" charset="-128"/>
                <a:cs typeface="Arial" pitchFamily="34" charset="0"/>
              </a:rPr>
              <a:t>What </a:t>
            </a:r>
            <a:r>
              <a:rPr lang="en-US" altLang="en-US" sz="2000" i="1" dirty="0" smtClean="0">
                <a:ea typeface="MS PGothic" pitchFamily="34" charset="-128"/>
                <a:cs typeface="Arial" pitchFamily="34" charset="0"/>
              </a:rPr>
              <a:t>specific</a:t>
            </a:r>
            <a:r>
              <a:rPr lang="en-US" altLang="en-US" sz="2000" b="0" dirty="0" smtClean="0">
                <a:ea typeface="MS PGothic" pitchFamily="34" charset="-128"/>
                <a:cs typeface="Arial" pitchFamily="34" charset="0"/>
              </a:rPr>
              <a:t> behaviors are exhibited?</a:t>
            </a:r>
          </a:p>
          <a:p>
            <a:pPr marL="1371600" lvl="2" indent="-457200" eaLnBrk="1" hangingPunct="1">
              <a:spcBef>
                <a:spcPct val="20000"/>
              </a:spcBef>
              <a:buFont typeface="+mj-lt"/>
              <a:buAutoNum type="alphaLcPeriod"/>
              <a:defRPr/>
            </a:pPr>
            <a:r>
              <a:rPr lang="en-US" altLang="en-US" sz="2000" b="0" dirty="0" smtClean="0">
                <a:ea typeface="MS PGothic" pitchFamily="34" charset="-128"/>
                <a:cs typeface="Arial" pitchFamily="34" charset="0"/>
              </a:rPr>
              <a:t>What engagement, social, and emotional  behaviors do students need to demonstrate to be successful?</a:t>
            </a:r>
            <a:endParaRPr lang="en-US" altLang="en-US" sz="1600" b="0" dirty="0" smtClean="0">
              <a:ea typeface="MS PGothic" pitchFamily="34" charset="-128"/>
              <a:cs typeface="Arial" pitchFamily="34" charset="0"/>
            </a:endParaRPr>
          </a:p>
          <a:p>
            <a:pPr marL="457200" indent="-457200" eaLnBrk="1" hangingPunct="1">
              <a:spcBef>
                <a:spcPct val="20000"/>
              </a:spcBef>
              <a:buFont typeface="+mj-lt"/>
              <a:buAutoNum type="arabicPeriod"/>
              <a:defRPr/>
            </a:pPr>
            <a:r>
              <a:rPr lang="en-US" altLang="en-US" sz="2400" b="0" dirty="0" smtClean="0">
                <a:solidFill>
                  <a:schemeClr val="tx1"/>
                </a:solidFill>
                <a:latin typeface="Arial" pitchFamily="34" charset="0"/>
                <a:ea typeface="MS PGothic" pitchFamily="34" charset="-128"/>
                <a:cs typeface="Arial" pitchFamily="34" charset="0"/>
              </a:rPr>
              <a:t>Examples – </a:t>
            </a:r>
            <a:r>
              <a:rPr lang="en-US" altLang="en-US" sz="2400" dirty="0" smtClean="0">
                <a:solidFill>
                  <a:schemeClr val="tx1"/>
                </a:solidFill>
                <a:latin typeface="Arial" pitchFamily="34" charset="0"/>
                <a:ea typeface="MS PGothic" pitchFamily="34" charset="-128"/>
                <a:cs typeface="Arial" pitchFamily="34" charset="0"/>
              </a:rPr>
              <a:t>The student…</a:t>
            </a:r>
          </a:p>
          <a:p>
            <a:pPr lvl="1" eaLnBrk="1" hangingPunct="1">
              <a:spcBef>
                <a:spcPct val="20000"/>
              </a:spcBef>
              <a:buFont typeface="Arial" pitchFamily="34" charset="0"/>
              <a:buChar char="•"/>
              <a:defRPr/>
            </a:pPr>
            <a:r>
              <a:rPr lang="en-US" altLang="en-US" sz="2000" dirty="0" smtClean="0">
                <a:ea typeface="MS PGothic" pitchFamily="34" charset="-128"/>
                <a:cs typeface="Arial" pitchFamily="34" charset="0"/>
              </a:rPr>
              <a:t>  </a:t>
            </a:r>
            <a:r>
              <a:rPr lang="en-US" altLang="en-US" sz="2000" b="0" dirty="0" smtClean="0">
                <a:ea typeface="MS PGothic" pitchFamily="34" charset="-128"/>
                <a:cs typeface="Arial" pitchFamily="34" charset="0"/>
              </a:rPr>
              <a:t>takes responsibility for his/her behavior</a:t>
            </a:r>
          </a:p>
          <a:p>
            <a:pPr lvl="1" eaLnBrk="1" hangingPunct="1">
              <a:spcBef>
                <a:spcPct val="20000"/>
              </a:spcBef>
              <a:buFont typeface="Arial" pitchFamily="34" charset="0"/>
              <a:buChar char="•"/>
              <a:defRPr/>
            </a:pPr>
            <a:r>
              <a:rPr lang="en-US" altLang="en-US" sz="2000" b="0" dirty="0" smtClean="0">
                <a:ea typeface="MS PGothic" pitchFamily="34" charset="-128"/>
                <a:cs typeface="Arial" pitchFamily="34" charset="0"/>
              </a:rPr>
              <a:t>  offers support to peers</a:t>
            </a:r>
          </a:p>
          <a:p>
            <a:pPr lvl="1" eaLnBrk="1" hangingPunct="1">
              <a:spcBef>
                <a:spcPct val="20000"/>
              </a:spcBef>
              <a:buFont typeface="Arial" pitchFamily="34" charset="0"/>
              <a:buChar char="•"/>
              <a:defRPr/>
            </a:pPr>
            <a:r>
              <a:rPr lang="en-US" altLang="en-US" sz="2000" b="0" dirty="0" smtClean="0">
                <a:ea typeface="MS PGothic" pitchFamily="34" charset="-128"/>
                <a:cs typeface="Arial" pitchFamily="34" charset="0"/>
              </a:rPr>
              <a:t>  speaks out if others are bullied</a:t>
            </a:r>
          </a:p>
          <a:p>
            <a:pPr lvl="1" eaLnBrk="1" hangingPunct="1">
              <a:spcBef>
                <a:spcPct val="20000"/>
              </a:spcBef>
              <a:buFont typeface="Arial" pitchFamily="34" charset="0"/>
              <a:buChar char="•"/>
              <a:defRPr/>
            </a:pPr>
            <a:r>
              <a:rPr lang="en-US" altLang="en-US" sz="2000" b="0" dirty="0" smtClean="0">
                <a:ea typeface="MS PGothic" pitchFamily="34" charset="-128"/>
                <a:cs typeface="Arial" pitchFamily="34" charset="0"/>
              </a:rPr>
              <a:t>  asks for help with an assignment</a:t>
            </a:r>
          </a:p>
        </p:txBody>
      </p:sp>
    </p:spTree>
    <p:extLst>
      <p:ext uri="{BB962C8B-B14F-4D97-AF65-F5344CB8AC3E}">
        <p14:creationId xmlns:p14="http://schemas.microsoft.com/office/powerpoint/2010/main" val="87922503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1F497D"/>
                </a:solidFill>
                <a:cs typeface="Calibri"/>
              </a:rPr>
              <a:t>Skillstreaming</a:t>
            </a:r>
            <a:endParaRPr lang="en-US" dirty="0">
              <a:solidFill>
                <a:srgbClr val="1F497D"/>
              </a:solidFill>
              <a:cs typeface="Calibri"/>
            </a:endParaRPr>
          </a:p>
        </p:txBody>
      </p:sp>
      <p:sp>
        <p:nvSpPr>
          <p:cNvPr id="4" name="Footer Placeholder 3"/>
          <p:cNvSpPr>
            <a:spLocks noGrp="1"/>
          </p:cNvSpPr>
          <p:nvPr>
            <p:ph type="ftr" sz="quarter" idx="11"/>
          </p:nvPr>
        </p:nvSpPr>
        <p:spPr/>
        <p:txBody>
          <a:bodyPr/>
          <a:lstStyle/>
          <a:p>
            <a:endParaRPr lang="en-US"/>
          </a:p>
        </p:txBody>
      </p:sp>
      <p:pic>
        <p:nvPicPr>
          <p:cNvPr id="9" name="Picture 8"/>
          <p:cNvPicPr>
            <a:picLocks noChangeAspect="1"/>
          </p:cNvPicPr>
          <p:nvPr/>
        </p:nvPicPr>
        <p:blipFill>
          <a:blip r:embed="rId3"/>
          <a:stretch>
            <a:fillRect/>
          </a:stretch>
        </p:blipFill>
        <p:spPr>
          <a:xfrm rot="20320326">
            <a:off x="1856698" y="2004831"/>
            <a:ext cx="2297110" cy="2921994"/>
          </a:xfrm>
          <a:prstGeom prst="rect">
            <a:avLst/>
          </a:prstGeom>
        </p:spPr>
      </p:pic>
      <p:pic>
        <p:nvPicPr>
          <p:cNvPr id="13" name="Picture 12"/>
          <p:cNvPicPr>
            <a:picLocks noChangeAspect="1"/>
          </p:cNvPicPr>
          <p:nvPr/>
        </p:nvPicPr>
        <p:blipFill rotWithShape="1">
          <a:blip r:embed="rId4"/>
          <a:srcRect l="4881"/>
          <a:stretch/>
        </p:blipFill>
        <p:spPr>
          <a:xfrm>
            <a:off x="3731284" y="1796172"/>
            <a:ext cx="2288515" cy="3037671"/>
          </a:xfrm>
          <a:prstGeom prst="rect">
            <a:avLst/>
          </a:prstGeom>
        </p:spPr>
      </p:pic>
      <p:pic>
        <p:nvPicPr>
          <p:cNvPr id="10" name="Picture 9"/>
          <p:cNvPicPr>
            <a:picLocks noChangeAspect="1"/>
          </p:cNvPicPr>
          <p:nvPr/>
        </p:nvPicPr>
        <p:blipFill rotWithShape="1">
          <a:blip r:embed="rId5"/>
          <a:srcRect l="3363" r="1" b="3333"/>
          <a:stretch/>
        </p:blipFill>
        <p:spPr>
          <a:xfrm rot="1458597">
            <a:off x="5434910" y="2153271"/>
            <a:ext cx="2239754" cy="2862841"/>
          </a:xfrm>
          <a:prstGeom prst="rect">
            <a:avLst/>
          </a:prstGeom>
        </p:spPr>
      </p:pic>
    </p:spTree>
    <p:extLst>
      <p:ext uri="{BB962C8B-B14F-4D97-AF65-F5344CB8AC3E}">
        <p14:creationId xmlns:p14="http://schemas.microsoft.com/office/powerpoint/2010/main" val="20302919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1F497D"/>
                </a:solidFill>
                <a:cs typeface="Calibri"/>
              </a:rPr>
              <a:t>Skillstreaming</a:t>
            </a:r>
            <a:endParaRPr lang="en-US" dirty="0"/>
          </a:p>
        </p:txBody>
      </p:sp>
      <p:sp>
        <p:nvSpPr>
          <p:cNvPr id="3" name="Footer Placeholder 2"/>
          <p:cNvSpPr>
            <a:spLocks noGrp="1"/>
          </p:cNvSpPr>
          <p:nvPr>
            <p:ph type="ftr" sz="quarter" idx="11"/>
          </p:nvPr>
        </p:nvSpPr>
        <p:spPr/>
        <p:txBody>
          <a:bodyPr/>
          <a:lstStyle/>
          <a:p>
            <a:endParaRPr lang="en-US"/>
          </a:p>
        </p:txBody>
      </p:sp>
      <p:pic>
        <p:nvPicPr>
          <p:cNvPr id="6" name="Picture 5"/>
          <p:cNvPicPr>
            <a:picLocks noChangeAspect="1"/>
          </p:cNvPicPr>
          <p:nvPr/>
        </p:nvPicPr>
        <p:blipFill>
          <a:blip r:embed="rId2"/>
          <a:stretch>
            <a:fillRect/>
          </a:stretch>
        </p:blipFill>
        <p:spPr>
          <a:xfrm>
            <a:off x="1435100" y="0"/>
            <a:ext cx="6253529" cy="6858000"/>
          </a:xfrm>
          <a:prstGeom prst="rect">
            <a:avLst/>
          </a:prstGeom>
        </p:spPr>
      </p:pic>
    </p:spTree>
    <p:extLst>
      <p:ext uri="{BB962C8B-B14F-4D97-AF65-F5344CB8AC3E}">
        <p14:creationId xmlns:p14="http://schemas.microsoft.com/office/powerpoint/2010/main" val="32822836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8804" r="6340"/>
          <a:stretch/>
        </p:blipFill>
        <p:spPr>
          <a:xfrm>
            <a:off x="1536410" y="304800"/>
            <a:ext cx="6239713" cy="6248400"/>
          </a:xfrm>
          <a:prstGeom prst="rect">
            <a:avLst/>
          </a:prstGeom>
        </p:spPr>
      </p:pic>
    </p:spTree>
    <p:extLst>
      <p:ext uri="{BB962C8B-B14F-4D97-AF65-F5344CB8AC3E}">
        <p14:creationId xmlns:p14="http://schemas.microsoft.com/office/powerpoint/2010/main" val="372455408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190500"/>
            <a:ext cx="9144000" cy="6667500"/>
          </a:xfrm>
          <a:prstGeom prst="rect">
            <a:avLst/>
          </a:prstGeom>
        </p:spPr>
      </p:pic>
    </p:spTree>
    <p:extLst>
      <p:ext uri="{BB962C8B-B14F-4D97-AF65-F5344CB8AC3E}">
        <p14:creationId xmlns:p14="http://schemas.microsoft.com/office/powerpoint/2010/main" val="3466821245"/>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03200" y="222000"/>
            <a:ext cx="8737600" cy="5930900"/>
          </a:xfrm>
          <a:prstGeom prst="rect">
            <a:avLst/>
          </a:prstGeom>
        </p:spPr>
      </p:pic>
    </p:spTree>
    <p:extLst>
      <p:ext uri="{BB962C8B-B14F-4D97-AF65-F5344CB8AC3E}">
        <p14:creationId xmlns:p14="http://schemas.microsoft.com/office/powerpoint/2010/main" val="364621899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1F497D"/>
                </a:solidFill>
                <a:cs typeface="Calibri"/>
              </a:rPr>
              <a:t>Go LEAPS</a:t>
            </a:r>
            <a:endParaRPr lang="en-US" dirty="0">
              <a:solidFill>
                <a:srgbClr val="1F497D"/>
              </a:solidFill>
              <a:cs typeface="Calibri"/>
            </a:endParaRPr>
          </a:p>
        </p:txBody>
      </p:sp>
      <p:pic>
        <p:nvPicPr>
          <p:cNvPr id="6" name="Content Placeholder 5"/>
          <p:cNvPicPr>
            <a:picLocks noGrp="1" noChangeAspect="1"/>
          </p:cNvPicPr>
          <p:nvPr>
            <p:ph idx="1"/>
          </p:nvPr>
        </p:nvPicPr>
        <p:blipFill>
          <a:blip r:embed="rId3"/>
          <a:srcRect l="3825" r="3825"/>
          <a:stretch>
            <a:fillRect/>
          </a:stretch>
        </p:blipFill>
        <p:spPr/>
      </p:pic>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17792790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t="-1" b="-2687"/>
          <a:stretch/>
        </p:blipFill>
        <p:spPr>
          <a:xfrm>
            <a:off x="266700" y="342900"/>
            <a:ext cx="8610600" cy="6325006"/>
          </a:xfrm>
          <a:prstGeom prst="rect">
            <a:avLst/>
          </a:prstGeom>
        </p:spPr>
      </p:pic>
    </p:spTree>
    <p:extLst>
      <p:ext uri="{BB962C8B-B14F-4D97-AF65-F5344CB8AC3E}">
        <p14:creationId xmlns:p14="http://schemas.microsoft.com/office/powerpoint/2010/main" val="1329191895"/>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endParaRPr lang="en-US"/>
          </a:p>
        </p:txBody>
      </p:sp>
      <p:pic>
        <p:nvPicPr>
          <p:cNvPr id="3" name="Picture 2"/>
          <p:cNvPicPr>
            <a:picLocks noChangeAspect="1"/>
          </p:cNvPicPr>
          <p:nvPr/>
        </p:nvPicPr>
        <p:blipFill>
          <a:blip r:embed="rId2"/>
          <a:stretch>
            <a:fillRect/>
          </a:stretch>
        </p:blipFill>
        <p:spPr>
          <a:xfrm>
            <a:off x="1473701" y="0"/>
            <a:ext cx="6192679" cy="6858000"/>
          </a:xfrm>
          <a:prstGeom prst="rect">
            <a:avLst/>
          </a:prstGeom>
        </p:spPr>
      </p:pic>
    </p:spTree>
    <p:extLst>
      <p:ext uri="{BB962C8B-B14F-4D97-AF65-F5344CB8AC3E}">
        <p14:creationId xmlns:p14="http://schemas.microsoft.com/office/powerpoint/2010/main" val="352285954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endParaRPr lang="en-US"/>
          </a:p>
        </p:txBody>
      </p:sp>
      <p:pic>
        <p:nvPicPr>
          <p:cNvPr id="3" name="Picture 2"/>
          <p:cNvPicPr>
            <a:picLocks noChangeAspect="1"/>
          </p:cNvPicPr>
          <p:nvPr/>
        </p:nvPicPr>
        <p:blipFill>
          <a:blip r:embed="rId2"/>
          <a:stretch>
            <a:fillRect/>
          </a:stretch>
        </p:blipFill>
        <p:spPr>
          <a:xfrm>
            <a:off x="1520734" y="0"/>
            <a:ext cx="6224034" cy="6858000"/>
          </a:xfrm>
          <a:prstGeom prst="rect">
            <a:avLst/>
          </a:prstGeom>
        </p:spPr>
      </p:pic>
    </p:spTree>
    <p:extLst>
      <p:ext uri="{BB962C8B-B14F-4D97-AF65-F5344CB8AC3E}">
        <p14:creationId xmlns:p14="http://schemas.microsoft.com/office/powerpoint/2010/main" val="254763301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US"/>
          </a:p>
        </p:txBody>
      </p:sp>
      <p:pic>
        <p:nvPicPr>
          <p:cNvPr id="5" name="Picture 4"/>
          <p:cNvPicPr>
            <a:picLocks noChangeAspect="1"/>
          </p:cNvPicPr>
          <p:nvPr/>
        </p:nvPicPr>
        <p:blipFill>
          <a:blip r:embed="rId2"/>
          <a:stretch>
            <a:fillRect/>
          </a:stretch>
        </p:blipFill>
        <p:spPr>
          <a:xfrm>
            <a:off x="0" y="454718"/>
            <a:ext cx="9144000" cy="5678512"/>
          </a:xfrm>
          <a:prstGeom prst="rect">
            <a:avLst/>
          </a:prstGeom>
        </p:spPr>
      </p:pic>
      <p:sp>
        <p:nvSpPr>
          <p:cNvPr id="6" name="Down Arrow 5"/>
          <p:cNvSpPr/>
          <p:nvPr/>
        </p:nvSpPr>
        <p:spPr>
          <a:xfrm rot="3645819">
            <a:off x="5255816" y="3628030"/>
            <a:ext cx="533404" cy="994563"/>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Calibri"/>
            </a:endParaRPr>
          </a:p>
        </p:txBody>
      </p:sp>
      <p:pic>
        <p:nvPicPr>
          <p:cNvPr id="7" name="Picture 6"/>
          <p:cNvPicPr>
            <a:picLocks noChangeAspect="1"/>
          </p:cNvPicPr>
          <p:nvPr/>
        </p:nvPicPr>
        <p:blipFill>
          <a:blip r:embed="rId3"/>
          <a:stretch>
            <a:fillRect/>
          </a:stretch>
        </p:blipFill>
        <p:spPr>
          <a:xfrm>
            <a:off x="0" y="2007028"/>
            <a:ext cx="9144000" cy="4349322"/>
          </a:xfrm>
          <a:prstGeom prst="rect">
            <a:avLst/>
          </a:prstGeom>
        </p:spPr>
      </p:pic>
      <p:sp>
        <p:nvSpPr>
          <p:cNvPr id="8" name="Down Arrow 7"/>
          <p:cNvSpPr/>
          <p:nvPr/>
        </p:nvSpPr>
        <p:spPr>
          <a:xfrm rot="3761685">
            <a:off x="5820011" y="3738077"/>
            <a:ext cx="533404" cy="994563"/>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Calibri"/>
            </a:endParaRPr>
          </a:p>
        </p:txBody>
      </p:sp>
      <p:pic>
        <p:nvPicPr>
          <p:cNvPr id="9" name="Picture 8"/>
          <p:cNvPicPr>
            <a:picLocks noChangeAspect="1"/>
          </p:cNvPicPr>
          <p:nvPr/>
        </p:nvPicPr>
        <p:blipFill>
          <a:blip r:embed="rId4"/>
          <a:stretch>
            <a:fillRect/>
          </a:stretch>
        </p:blipFill>
        <p:spPr>
          <a:xfrm>
            <a:off x="0" y="1186340"/>
            <a:ext cx="9144000" cy="4926730"/>
          </a:xfrm>
          <a:prstGeom prst="rect">
            <a:avLst/>
          </a:prstGeom>
        </p:spPr>
      </p:pic>
    </p:spTree>
    <p:extLst>
      <p:ext uri="{BB962C8B-B14F-4D97-AF65-F5344CB8AC3E}">
        <p14:creationId xmlns:p14="http://schemas.microsoft.com/office/powerpoint/2010/main" val="105208892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rgbClr val="1F497D"/>
                </a:solidFill>
                <a:cs typeface="Calibri"/>
              </a:rPr>
              <a:t>Sample Character Ed Lesson</a:t>
            </a:r>
            <a:endParaRPr lang="en-US" dirty="0"/>
          </a:p>
        </p:txBody>
      </p:sp>
      <p:pic>
        <p:nvPicPr>
          <p:cNvPr id="6" name="Content Placeholder 5"/>
          <p:cNvPicPr>
            <a:picLocks noGrp="1" noChangeAspect="1"/>
          </p:cNvPicPr>
          <p:nvPr>
            <p:ph idx="1"/>
          </p:nvPr>
        </p:nvPicPr>
        <p:blipFill rotWithShape="1">
          <a:blip r:embed="rId2"/>
          <a:srcRect t="-4716" b="-4716"/>
          <a:stretch/>
        </p:blipFill>
        <p:spPr>
          <a:xfrm>
            <a:off x="266520" y="1417638"/>
            <a:ext cx="8420280" cy="4525963"/>
          </a:xfrm>
        </p:spPr>
      </p:pic>
    </p:spTree>
    <p:extLst>
      <p:ext uri="{BB962C8B-B14F-4D97-AF65-F5344CB8AC3E}">
        <p14:creationId xmlns:p14="http://schemas.microsoft.com/office/powerpoint/2010/main" val="4016165504"/>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11113" y="219304"/>
            <a:ext cx="9144000" cy="838200"/>
          </a:xfrm>
        </p:spPr>
        <p:txBody>
          <a:bodyPr/>
          <a:lstStyle/>
          <a:p>
            <a:pPr eaLnBrk="1" hangingPunct="1">
              <a:defRPr/>
            </a:pPr>
            <a:r>
              <a:rPr lang="en-US" sz="4400" dirty="0" smtClean="0">
                <a:solidFill>
                  <a:srgbClr val="2F5897"/>
                </a:solidFill>
                <a:cs typeface="Calibri"/>
              </a:rPr>
              <a:t>Teaching Behavior Lessons</a:t>
            </a:r>
            <a:endParaRPr lang="en-US" sz="4400" dirty="0">
              <a:solidFill>
                <a:srgbClr val="2F5897"/>
              </a:solidFill>
              <a:cs typeface="Calibri"/>
            </a:endParaRPr>
          </a:p>
        </p:txBody>
      </p:sp>
      <p:sp>
        <p:nvSpPr>
          <p:cNvPr id="93187" name="Content Placeholder 2"/>
          <p:cNvSpPr>
            <a:spLocks noGrp="1"/>
          </p:cNvSpPr>
          <p:nvPr>
            <p:ph idx="1"/>
          </p:nvPr>
        </p:nvSpPr>
        <p:spPr>
          <a:xfrm>
            <a:off x="457200" y="1513018"/>
            <a:ext cx="8083550" cy="2743200"/>
          </a:xfrm>
        </p:spPr>
        <p:txBody>
          <a:bodyPr/>
          <a:lstStyle/>
          <a:p>
            <a:pPr marL="514350" indent="-514350" eaLnBrk="1" hangingPunct="1">
              <a:buFont typeface="Century Gothic" charset="0"/>
              <a:buAutoNum type="arabicPeriod"/>
              <a:defRPr/>
            </a:pPr>
            <a:r>
              <a:rPr lang="en-US" sz="2400" dirty="0">
                <a:solidFill>
                  <a:srgbClr val="595959"/>
                </a:solidFill>
                <a:cs typeface="Calibri"/>
              </a:rPr>
              <a:t>Set the </a:t>
            </a:r>
            <a:r>
              <a:rPr lang="en-US" sz="2400" dirty="0" smtClean="0">
                <a:solidFill>
                  <a:srgbClr val="595959"/>
                </a:solidFill>
                <a:cs typeface="Calibri"/>
              </a:rPr>
              <a:t>context </a:t>
            </a:r>
            <a:r>
              <a:rPr lang="en-US" sz="2400" dirty="0">
                <a:solidFill>
                  <a:srgbClr val="595959"/>
                </a:solidFill>
                <a:cs typeface="Calibri"/>
              </a:rPr>
              <a:t>- Explain why the lesson is important or relevant</a:t>
            </a:r>
          </a:p>
          <a:p>
            <a:pPr marL="514350" indent="-514350" eaLnBrk="1" hangingPunct="1">
              <a:buFont typeface="Century Gothic" charset="0"/>
              <a:buAutoNum type="arabicPeriod"/>
              <a:defRPr/>
            </a:pPr>
            <a:r>
              <a:rPr lang="en-US" sz="2400" dirty="0">
                <a:solidFill>
                  <a:srgbClr val="595959"/>
                </a:solidFill>
                <a:cs typeface="Calibri"/>
              </a:rPr>
              <a:t>Define concept or skill with examples &amp; non-examples</a:t>
            </a:r>
          </a:p>
          <a:p>
            <a:pPr marL="514350" indent="-514350" eaLnBrk="1" hangingPunct="1">
              <a:buFont typeface="Century Gothic" charset="0"/>
              <a:buAutoNum type="arabicPeriod"/>
              <a:defRPr/>
            </a:pPr>
            <a:r>
              <a:rPr lang="en-US" sz="2400" dirty="0">
                <a:solidFill>
                  <a:srgbClr val="595959"/>
                </a:solidFill>
                <a:cs typeface="Calibri"/>
              </a:rPr>
              <a:t>Have students apply the knowledge or skill </a:t>
            </a:r>
          </a:p>
          <a:p>
            <a:pPr marL="514350" indent="-514350" eaLnBrk="1" hangingPunct="1">
              <a:buFont typeface="Century Gothic" charset="0"/>
              <a:buAutoNum type="arabicPeriod"/>
              <a:defRPr/>
            </a:pPr>
            <a:r>
              <a:rPr lang="en-US" sz="2400" dirty="0">
                <a:solidFill>
                  <a:srgbClr val="595959"/>
                </a:solidFill>
                <a:cs typeface="Calibri"/>
              </a:rPr>
              <a:t>Provide additional practice with feedback</a:t>
            </a:r>
          </a:p>
          <a:p>
            <a:pPr marL="514350" indent="-514350" eaLnBrk="1" hangingPunct="1">
              <a:buFont typeface="Century Gothic" charset="0"/>
              <a:buAutoNum type="arabicPeriod"/>
              <a:defRPr/>
            </a:pPr>
            <a:r>
              <a:rPr lang="en-US" sz="2400" dirty="0">
                <a:solidFill>
                  <a:srgbClr val="595959"/>
                </a:solidFill>
                <a:cs typeface="Calibri"/>
              </a:rPr>
              <a:t>Differentiate instruction based on student need</a:t>
            </a:r>
          </a:p>
        </p:txBody>
      </p:sp>
      <p:sp>
        <p:nvSpPr>
          <p:cNvPr id="5" name="TextBox 4"/>
          <p:cNvSpPr txBox="1">
            <a:spLocks noChangeArrowheads="1"/>
          </p:cNvSpPr>
          <p:nvPr/>
        </p:nvSpPr>
        <p:spPr bwMode="auto">
          <a:xfrm>
            <a:off x="3462242" y="4495614"/>
            <a:ext cx="5257800" cy="1292662"/>
          </a:xfrm>
          <a:prstGeom prst="rect">
            <a:avLst/>
          </a:prstGeom>
          <a:solidFill>
            <a:srgbClr val="003D8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8CC63F"/>
                </a:solidFill>
                <a:latin typeface="Century Gothic" charset="0"/>
                <a:ea typeface="ＭＳ Ｐゴシック" charset="0"/>
                <a:cs typeface="ＭＳ Ｐゴシック" charset="0"/>
              </a:defRPr>
            </a:lvl1pPr>
            <a:lvl2pPr marL="742950" indent="-285750" eaLnBrk="0" hangingPunct="0">
              <a:defRPr sz="2800" b="1">
                <a:solidFill>
                  <a:srgbClr val="8CC63F"/>
                </a:solidFill>
                <a:latin typeface="Century Gothic" charset="0"/>
                <a:ea typeface="ＭＳ Ｐゴシック" charset="0"/>
              </a:defRPr>
            </a:lvl2pPr>
            <a:lvl3pPr marL="1143000" indent="-228600" eaLnBrk="0" hangingPunct="0">
              <a:defRPr sz="2800" b="1">
                <a:solidFill>
                  <a:srgbClr val="8CC63F"/>
                </a:solidFill>
                <a:latin typeface="Century Gothic" charset="0"/>
                <a:ea typeface="ＭＳ Ｐゴシック" charset="0"/>
              </a:defRPr>
            </a:lvl3pPr>
            <a:lvl4pPr marL="1600200" indent="-228600" eaLnBrk="0" hangingPunct="0">
              <a:defRPr sz="2800" b="1">
                <a:solidFill>
                  <a:srgbClr val="8CC63F"/>
                </a:solidFill>
                <a:latin typeface="Century Gothic" charset="0"/>
                <a:ea typeface="ＭＳ Ｐゴシック" charset="0"/>
              </a:defRPr>
            </a:lvl4pPr>
            <a:lvl5pPr marL="2057400" indent="-228600" eaLnBrk="0" hangingPunct="0">
              <a:defRPr sz="2800" b="1">
                <a:solidFill>
                  <a:srgbClr val="8CC63F"/>
                </a:solidFill>
                <a:latin typeface="Century Gothic" charset="0"/>
                <a:ea typeface="ＭＳ Ｐゴシック" charset="0"/>
              </a:defRPr>
            </a:lvl5pPr>
            <a:lvl6pPr marL="2514600" indent="-228600" algn="ctr" eaLnBrk="0" fontAlgn="base" hangingPunct="0">
              <a:spcBef>
                <a:spcPct val="20000"/>
              </a:spcBef>
              <a:spcAft>
                <a:spcPct val="0"/>
              </a:spcAft>
              <a:defRPr sz="2800" b="1">
                <a:solidFill>
                  <a:srgbClr val="8CC63F"/>
                </a:solidFill>
                <a:latin typeface="Century Gothic" charset="0"/>
                <a:ea typeface="ＭＳ Ｐゴシック" charset="0"/>
              </a:defRPr>
            </a:lvl6pPr>
            <a:lvl7pPr marL="2971800" indent="-228600" algn="ctr" eaLnBrk="0" fontAlgn="base" hangingPunct="0">
              <a:spcBef>
                <a:spcPct val="20000"/>
              </a:spcBef>
              <a:spcAft>
                <a:spcPct val="0"/>
              </a:spcAft>
              <a:defRPr sz="2800" b="1">
                <a:solidFill>
                  <a:srgbClr val="8CC63F"/>
                </a:solidFill>
                <a:latin typeface="Century Gothic" charset="0"/>
                <a:ea typeface="ＭＳ Ｐゴシック" charset="0"/>
              </a:defRPr>
            </a:lvl7pPr>
            <a:lvl8pPr marL="3429000" indent="-228600" algn="ctr" eaLnBrk="0" fontAlgn="base" hangingPunct="0">
              <a:spcBef>
                <a:spcPct val="20000"/>
              </a:spcBef>
              <a:spcAft>
                <a:spcPct val="0"/>
              </a:spcAft>
              <a:defRPr sz="2800" b="1">
                <a:solidFill>
                  <a:srgbClr val="8CC63F"/>
                </a:solidFill>
                <a:latin typeface="Century Gothic" charset="0"/>
                <a:ea typeface="ＭＳ Ｐゴシック" charset="0"/>
              </a:defRPr>
            </a:lvl8pPr>
            <a:lvl9pPr marL="3886200" indent="-228600" algn="ctr" eaLnBrk="0" fontAlgn="base" hangingPunct="0">
              <a:spcBef>
                <a:spcPct val="20000"/>
              </a:spcBef>
              <a:spcAft>
                <a:spcPct val="0"/>
              </a:spcAft>
              <a:defRPr sz="2800" b="1">
                <a:solidFill>
                  <a:srgbClr val="8CC63F"/>
                </a:solidFill>
                <a:latin typeface="Century Gothic" charset="0"/>
                <a:ea typeface="ＭＳ Ｐゴシック" charset="0"/>
              </a:defRPr>
            </a:lvl9pPr>
          </a:lstStyle>
          <a:p>
            <a:pPr algn="ctr" eaLnBrk="1" hangingPunct="1"/>
            <a:r>
              <a:rPr lang="en-US" sz="2600" u="sng" dirty="0">
                <a:solidFill>
                  <a:schemeClr val="bg1"/>
                </a:solidFill>
                <a:latin typeface="Calibri"/>
                <a:cs typeface="Calibri"/>
              </a:rPr>
              <a:t>Rules</a:t>
            </a:r>
            <a:endParaRPr lang="en-US" sz="2600" b="0" dirty="0">
              <a:solidFill>
                <a:schemeClr val="bg1"/>
              </a:solidFill>
              <a:latin typeface="Calibri"/>
              <a:cs typeface="Calibri"/>
            </a:endParaRPr>
          </a:p>
          <a:p>
            <a:pPr algn="ctr" eaLnBrk="1" hangingPunct="1"/>
            <a:r>
              <a:rPr lang="en-US" sz="2600" b="0" dirty="0" smtClean="0">
                <a:solidFill>
                  <a:schemeClr val="bg1"/>
                </a:solidFill>
                <a:latin typeface="Calibri"/>
                <a:cs typeface="Calibri"/>
              </a:rPr>
              <a:t>Students must rehearse specific skills </a:t>
            </a:r>
            <a:r>
              <a:rPr lang="en-US" sz="2600" dirty="0" smtClean="0">
                <a:solidFill>
                  <a:srgbClr val="FFFF00"/>
                </a:solidFill>
                <a:latin typeface="Calibri"/>
                <a:cs typeface="Calibri"/>
              </a:rPr>
              <a:t>in the identified setting</a:t>
            </a:r>
            <a:endParaRPr lang="en-US" sz="2600" dirty="0">
              <a:solidFill>
                <a:srgbClr val="FFFF00"/>
              </a:solidFill>
              <a:latin typeface="Calibri"/>
              <a:cs typeface="Calibri"/>
            </a:endParaRPr>
          </a:p>
        </p:txBody>
      </p:sp>
      <p:sp>
        <p:nvSpPr>
          <p:cNvPr id="8" name="TextBox 7"/>
          <p:cNvSpPr txBox="1">
            <a:spLocks noChangeArrowheads="1"/>
          </p:cNvSpPr>
          <p:nvPr/>
        </p:nvSpPr>
        <p:spPr bwMode="auto">
          <a:xfrm>
            <a:off x="484092" y="4495614"/>
            <a:ext cx="2683435" cy="1292662"/>
          </a:xfrm>
          <a:prstGeom prst="rect">
            <a:avLst/>
          </a:prstGeom>
          <a:solidFill>
            <a:srgbClr val="8CC63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8CC63F"/>
                </a:solidFill>
                <a:latin typeface="Century Gothic" charset="0"/>
                <a:ea typeface="MS PGothic" charset="0"/>
                <a:cs typeface="MS PGothic" charset="0"/>
              </a:defRPr>
            </a:lvl1pPr>
            <a:lvl2pPr marL="742950" indent="-285750" eaLnBrk="0" hangingPunct="0">
              <a:defRPr sz="2800" b="1">
                <a:solidFill>
                  <a:srgbClr val="8CC63F"/>
                </a:solidFill>
                <a:latin typeface="Century Gothic" charset="0"/>
                <a:ea typeface="MS PGothic" charset="0"/>
                <a:cs typeface="MS PGothic" charset="0"/>
              </a:defRPr>
            </a:lvl2pPr>
            <a:lvl3pPr marL="1143000" indent="-228600" eaLnBrk="0" hangingPunct="0">
              <a:defRPr sz="2800" b="1">
                <a:solidFill>
                  <a:srgbClr val="8CC63F"/>
                </a:solidFill>
                <a:latin typeface="Century Gothic" charset="0"/>
                <a:ea typeface="MS PGothic" charset="0"/>
                <a:cs typeface="MS PGothic" charset="0"/>
              </a:defRPr>
            </a:lvl3pPr>
            <a:lvl4pPr marL="1600200" indent="-228600" eaLnBrk="0" hangingPunct="0">
              <a:defRPr sz="2800" b="1">
                <a:solidFill>
                  <a:srgbClr val="8CC63F"/>
                </a:solidFill>
                <a:latin typeface="Century Gothic" charset="0"/>
                <a:ea typeface="MS PGothic" charset="0"/>
                <a:cs typeface="MS PGothic" charset="0"/>
              </a:defRPr>
            </a:lvl4pPr>
            <a:lvl5pPr marL="2057400" indent="-228600" eaLnBrk="0" hangingPunct="0">
              <a:defRPr sz="2800" b="1">
                <a:solidFill>
                  <a:srgbClr val="8CC63F"/>
                </a:solidFill>
                <a:latin typeface="Century Gothic" charset="0"/>
                <a:ea typeface="MS PGothic" charset="0"/>
                <a:cs typeface="MS PGothic" charset="0"/>
              </a:defRPr>
            </a:lvl5pPr>
            <a:lvl6pPr marL="2514600" indent="-228600" algn="ctr" eaLnBrk="0" fontAlgn="base" hangingPunct="0">
              <a:spcBef>
                <a:spcPct val="20000"/>
              </a:spcBef>
              <a:spcAft>
                <a:spcPct val="0"/>
              </a:spcAft>
              <a:defRPr sz="2800" b="1">
                <a:solidFill>
                  <a:srgbClr val="8CC63F"/>
                </a:solidFill>
                <a:latin typeface="Century Gothic" charset="0"/>
                <a:ea typeface="MS PGothic" charset="0"/>
                <a:cs typeface="MS PGothic" charset="0"/>
              </a:defRPr>
            </a:lvl6pPr>
            <a:lvl7pPr marL="2971800" indent="-228600" algn="ctr" eaLnBrk="0" fontAlgn="base" hangingPunct="0">
              <a:spcBef>
                <a:spcPct val="20000"/>
              </a:spcBef>
              <a:spcAft>
                <a:spcPct val="0"/>
              </a:spcAft>
              <a:defRPr sz="2800" b="1">
                <a:solidFill>
                  <a:srgbClr val="8CC63F"/>
                </a:solidFill>
                <a:latin typeface="Century Gothic" charset="0"/>
                <a:ea typeface="MS PGothic" charset="0"/>
                <a:cs typeface="MS PGothic" charset="0"/>
              </a:defRPr>
            </a:lvl7pPr>
            <a:lvl8pPr marL="3429000" indent="-228600" algn="ctr" eaLnBrk="0" fontAlgn="base" hangingPunct="0">
              <a:spcBef>
                <a:spcPct val="20000"/>
              </a:spcBef>
              <a:spcAft>
                <a:spcPct val="0"/>
              </a:spcAft>
              <a:defRPr sz="2800" b="1">
                <a:solidFill>
                  <a:srgbClr val="8CC63F"/>
                </a:solidFill>
                <a:latin typeface="Century Gothic" charset="0"/>
                <a:ea typeface="MS PGothic" charset="0"/>
                <a:cs typeface="MS PGothic" charset="0"/>
              </a:defRPr>
            </a:lvl8pPr>
            <a:lvl9pPr marL="3886200" indent="-228600" algn="ctr" eaLnBrk="0" fontAlgn="base" hangingPunct="0">
              <a:spcBef>
                <a:spcPct val="20000"/>
              </a:spcBef>
              <a:spcAft>
                <a:spcPct val="0"/>
              </a:spcAft>
              <a:defRPr sz="2800" b="1">
                <a:solidFill>
                  <a:srgbClr val="8CC63F"/>
                </a:solidFill>
                <a:latin typeface="Century Gothic" charset="0"/>
                <a:ea typeface="MS PGothic" charset="0"/>
                <a:cs typeface="MS PGothic" charset="0"/>
              </a:defRPr>
            </a:lvl9pPr>
          </a:lstStyle>
          <a:p>
            <a:pPr algn="ctr" eaLnBrk="1" hangingPunct="1"/>
            <a:r>
              <a:rPr lang="en-US" sz="2600" u="sng" dirty="0" smtClean="0">
                <a:solidFill>
                  <a:schemeClr val="tx1"/>
                </a:solidFill>
                <a:latin typeface="Calibri"/>
                <a:cs typeface="Calibri"/>
              </a:rPr>
              <a:t>Expectations</a:t>
            </a:r>
            <a:endParaRPr lang="en-US" sz="2600" b="0" dirty="0">
              <a:solidFill>
                <a:schemeClr val="tx1"/>
              </a:solidFill>
              <a:latin typeface="Calibri"/>
              <a:cs typeface="Calibri"/>
            </a:endParaRPr>
          </a:p>
          <a:p>
            <a:pPr algn="ctr" eaLnBrk="1" hangingPunct="1"/>
            <a:r>
              <a:rPr lang="en-US" sz="2600" b="0" dirty="0">
                <a:solidFill>
                  <a:schemeClr val="tx1"/>
                </a:solidFill>
                <a:latin typeface="Calibri"/>
                <a:cs typeface="Calibri"/>
              </a:rPr>
              <a:t>Concept-Level Lessons</a:t>
            </a:r>
          </a:p>
        </p:txBody>
      </p:sp>
    </p:spTree>
    <p:extLst>
      <p:ext uri="{BB962C8B-B14F-4D97-AF65-F5344CB8AC3E}">
        <p14:creationId xmlns:p14="http://schemas.microsoft.com/office/powerpoint/2010/main" val="26753612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after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childTnLst>
                          </p:cTn>
                        </p:par>
                        <p:par>
                          <p:cTn id="8" fill="hold">
                            <p:stCondLst>
                              <p:cond delay="2500"/>
                            </p:stCondLst>
                            <p:childTnLst>
                              <p:par>
                                <p:cTn id="9" presetID="9" presetClass="entr" presetSubtype="0" fill="hold" grpId="0" nodeType="afterEffect">
                                  <p:stCondLst>
                                    <p:cond delay="1500"/>
                                  </p:stCondLst>
                                  <p:childTnLst>
                                    <p:set>
                                      <p:cBhvr>
                                        <p:cTn id="10" dur="1" fill="hold">
                                          <p:stCondLst>
                                            <p:cond delay="0"/>
                                          </p:stCondLst>
                                        </p:cTn>
                                        <p:tgtEl>
                                          <p:spTgt spid="8"/>
                                        </p:tgtEl>
                                        <p:attrNameLst>
                                          <p:attrName>style.visibility</p:attrName>
                                        </p:attrNameLst>
                                      </p:cBhvr>
                                      <p:to>
                                        <p:strVal val="visible"/>
                                      </p:to>
                                    </p:set>
                                    <p:animEffect transition="in" filter="dissolve">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10016"/>
            <a:ext cx="8229600" cy="1600200"/>
          </a:xfrm>
        </p:spPr>
        <p:txBody>
          <a:bodyPr/>
          <a:lstStyle/>
          <a:p>
            <a:pPr>
              <a:defRPr/>
            </a:pPr>
            <a:r>
              <a:rPr lang="en-US" sz="4400" dirty="0">
                <a:solidFill>
                  <a:srgbClr val="1F497D"/>
                </a:solidFill>
                <a:ea typeface="MS PGothic" charset="0"/>
                <a:cs typeface="Calibri"/>
              </a:rPr>
              <a:t>What Should it Look Like?</a:t>
            </a:r>
          </a:p>
        </p:txBody>
      </p:sp>
      <p:sp>
        <p:nvSpPr>
          <p:cNvPr id="9219" name="Content Placeholder 2"/>
          <p:cNvSpPr>
            <a:spLocks noGrp="1"/>
          </p:cNvSpPr>
          <p:nvPr>
            <p:ph idx="1"/>
          </p:nvPr>
        </p:nvSpPr>
        <p:spPr/>
        <p:txBody>
          <a:bodyPr>
            <a:normAutofit/>
          </a:bodyPr>
          <a:lstStyle/>
          <a:p>
            <a:pPr>
              <a:buFontTx/>
              <a:buChar char="•"/>
              <a:defRPr/>
            </a:pPr>
            <a:r>
              <a:rPr lang="en-US" sz="2400" dirty="0">
                <a:solidFill>
                  <a:schemeClr val="tx1">
                    <a:lumMod val="65000"/>
                    <a:lumOff val="35000"/>
                  </a:schemeClr>
                </a:solidFill>
                <a:ea typeface="MS PGothic" charset="0"/>
                <a:cs typeface="Calibri"/>
              </a:rPr>
              <a:t>Provide rationale including when it will be useful</a:t>
            </a:r>
          </a:p>
          <a:p>
            <a:pPr>
              <a:buFontTx/>
              <a:buChar char="•"/>
              <a:defRPr/>
            </a:pPr>
            <a:r>
              <a:rPr lang="en-US" sz="2400" dirty="0">
                <a:solidFill>
                  <a:schemeClr val="tx1">
                    <a:lumMod val="65000"/>
                    <a:lumOff val="35000"/>
                  </a:schemeClr>
                </a:solidFill>
                <a:ea typeface="MS PGothic" charset="0"/>
                <a:cs typeface="Calibri"/>
              </a:rPr>
              <a:t>Task analyze the skills in the step</a:t>
            </a:r>
          </a:p>
          <a:p>
            <a:pPr lvl="1">
              <a:buFont typeface="Arial" charset="0"/>
              <a:buChar char="•"/>
              <a:defRPr/>
            </a:pPr>
            <a:r>
              <a:rPr lang="en-US" sz="2400" dirty="0">
                <a:solidFill>
                  <a:schemeClr val="tx1">
                    <a:lumMod val="65000"/>
                    <a:lumOff val="35000"/>
                  </a:schemeClr>
                </a:solidFill>
                <a:ea typeface="MS PGothic" charset="0"/>
                <a:cs typeface="Calibri"/>
              </a:rPr>
              <a:t>Model </a:t>
            </a:r>
          </a:p>
          <a:p>
            <a:pPr lvl="1">
              <a:buFont typeface="Arial" charset="0"/>
              <a:buChar char="•"/>
              <a:defRPr/>
            </a:pPr>
            <a:r>
              <a:rPr lang="en-US" sz="2400" dirty="0">
                <a:solidFill>
                  <a:schemeClr val="tx1">
                    <a:lumMod val="65000"/>
                    <a:lumOff val="35000"/>
                  </a:schemeClr>
                </a:solidFill>
                <a:ea typeface="MS PGothic" charset="0"/>
                <a:cs typeface="Calibri"/>
              </a:rPr>
              <a:t>Practice (examples &amp; non-examples) along with feedback and until mastery</a:t>
            </a:r>
          </a:p>
          <a:p>
            <a:pPr>
              <a:buFontTx/>
              <a:buChar char="•"/>
              <a:defRPr/>
            </a:pPr>
            <a:r>
              <a:rPr lang="en-US" sz="2400" dirty="0">
                <a:solidFill>
                  <a:schemeClr val="tx1">
                    <a:lumMod val="65000"/>
                    <a:lumOff val="35000"/>
                  </a:schemeClr>
                </a:solidFill>
                <a:ea typeface="MS PGothic" charset="0"/>
                <a:cs typeface="Calibri"/>
              </a:rPr>
              <a:t>Provide a cue to use when prompting student use in future</a:t>
            </a:r>
          </a:p>
          <a:p>
            <a:pPr>
              <a:buFontTx/>
              <a:buChar char="•"/>
              <a:defRPr/>
            </a:pPr>
            <a:r>
              <a:rPr lang="en-US" sz="2400" dirty="0">
                <a:solidFill>
                  <a:schemeClr val="tx1">
                    <a:lumMod val="65000"/>
                    <a:lumOff val="35000"/>
                  </a:schemeClr>
                </a:solidFill>
                <a:ea typeface="MS PGothic" charset="0"/>
                <a:cs typeface="Calibri"/>
              </a:rPr>
              <a:t>Provide examples of when to use skill outside classroom</a:t>
            </a:r>
          </a:p>
          <a:p>
            <a:pPr>
              <a:buFontTx/>
              <a:buChar char="•"/>
              <a:defRPr/>
            </a:pPr>
            <a:r>
              <a:rPr lang="en-US" sz="2400" dirty="0">
                <a:solidFill>
                  <a:schemeClr val="tx1">
                    <a:lumMod val="65000"/>
                    <a:lumOff val="35000"/>
                  </a:schemeClr>
                </a:solidFill>
                <a:ea typeface="MS PGothic" charset="0"/>
                <a:cs typeface="Calibri"/>
              </a:rPr>
              <a:t>Schedule ongoing practice of skill in real-life situations</a:t>
            </a:r>
          </a:p>
          <a:p>
            <a:pPr>
              <a:buFontTx/>
              <a:buChar char="•"/>
              <a:defRPr/>
            </a:pPr>
            <a:r>
              <a:rPr lang="en-US" sz="2400" dirty="0">
                <a:solidFill>
                  <a:schemeClr val="tx1">
                    <a:lumMod val="65000"/>
                    <a:lumOff val="35000"/>
                  </a:schemeClr>
                </a:solidFill>
                <a:ea typeface="MS PGothic" charset="0"/>
                <a:cs typeface="Calibri"/>
              </a:rPr>
              <a:t>Provide information for parents and activities for at-home with the skill</a:t>
            </a:r>
          </a:p>
          <a:p>
            <a:pPr>
              <a:defRPr/>
            </a:pPr>
            <a:endParaRPr lang="en-US" sz="2400" dirty="0">
              <a:solidFill>
                <a:schemeClr val="tx1">
                  <a:lumMod val="50000"/>
                  <a:lumOff val="50000"/>
                </a:schemeClr>
              </a:solidFill>
              <a:ea typeface="MS PGothic" charset="0"/>
              <a:cs typeface="Calibri"/>
            </a:endParaRPr>
          </a:p>
        </p:txBody>
      </p:sp>
    </p:spTree>
    <p:extLst>
      <p:ext uri="{BB962C8B-B14F-4D97-AF65-F5344CB8AC3E}">
        <p14:creationId xmlns:p14="http://schemas.microsoft.com/office/powerpoint/2010/main" val="144115365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5-12-18 at 3.37.43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677" y="706100"/>
            <a:ext cx="8293487" cy="5916707"/>
          </a:xfrm>
          <a:prstGeom prst="rect">
            <a:avLst/>
          </a:prstGeom>
        </p:spPr>
      </p:pic>
      <p:sp>
        <p:nvSpPr>
          <p:cNvPr id="15" name="TextBox 14"/>
          <p:cNvSpPr txBox="1"/>
          <p:nvPr/>
        </p:nvSpPr>
        <p:spPr>
          <a:xfrm>
            <a:off x="506135" y="122567"/>
            <a:ext cx="7870464" cy="769441"/>
          </a:xfrm>
          <a:prstGeom prst="rect">
            <a:avLst/>
          </a:prstGeom>
          <a:noFill/>
        </p:spPr>
        <p:txBody>
          <a:bodyPr wrap="none" rtlCol="0">
            <a:spAutoFit/>
          </a:bodyPr>
          <a:lstStyle/>
          <a:p>
            <a:r>
              <a:rPr lang="en-US" sz="4400" dirty="0" smtClean="0">
                <a:solidFill>
                  <a:srgbClr val="2F5897"/>
                </a:solidFill>
                <a:latin typeface="Calibri"/>
                <a:cs typeface="Calibri"/>
              </a:rPr>
              <a:t>Sample Lesson Plan: Expectations</a:t>
            </a:r>
            <a:endParaRPr lang="en-US" sz="4400" dirty="0">
              <a:solidFill>
                <a:srgbClr val="2F5897"/>
              </a:solidFill>
              <a:latin typeface="Calibri"/>
              <a:cs typeface="Calibri"/>
            </a:endParaRPr>
          </a:p>
        </p:txBody>
      </p:sp>
    </p:spTree>
    <p:extLst>
      <p:ext uri="{BB962C8B-B14F-4D97-AF65-F5344CB8AC3E}">
        <p14:creationId xmlns:p14="http://schemas.microsoft.com/office/powerpoint/2010/main" val="4865782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5-12-18 at 4.43.2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726" y="815356"/>
            <a:ext cx="7196049" cy="5723167"/>
          </a:xfrm>
          <a:prstGeom prst="rect">
            <a:avLst/>
          </a:prstGeom>
        </p:spPr>
      </p:pic>
      <p:sp>
        <p:nvSpPr>
          <p:cNvPr id="23" name="Title 1"/>
          <p:cNvSpPr txBox="1">
            <a:spLocks/>
          </p:cNvSpPr>
          <p:nvPr/>
        </p:nvSpPr>
        <p:spPr>
          <a:xfrm>
            <a:off x="457200" y="129546"/>
            <a:ext cx="8229600" cy="1240118"/>
          </a:xfrm>
          <a:prstGeom prst="rect">
            <a:avLst/>
          </a:prstGeom>
        </p:spPr>
        <p:txBody>
          <a:bodyPr/>
          <a:lstStyle>
            <a:lvl1pPr algn="ctr" defTabSz="914400" rtl="0" eaLnBrk="1" latinLnBrk="0" hangingPunct="1">
              <a:lnSpc>
                <a:spcPts val="5800"/>
              </a:lnSpc>
              <a:spcBef>
                <a:spcPct val="0"/>
              </a:spcBef>
              <a:buNone/>
              <a:defRPr sz="3600" kern="1200">
                <a:solidFill>
                  <a:schemeClr val="tx2"/>
                </a:solidFill>
                <a:effectLst>
                  <a:outerShdw blurRad="63500" dist="38100" dir="5400000" algn="t" rotWithShape="0">
                    <a:prstClr val="black">
                      <a:alpha val="25000"/>
                    </a:prstClr>
                  </a:outerShdw>
                </a:effectLst>
                <a:latin typeface="Arial"/>
                <a:ea typeface="+mj-ea"/>
                <a:cs typeface="Arial"/>
              </a:defRPr>
            </a:lvl1pPr>
          </a:lstStyle>
          <a:p>
            <a:r>
              <a:rPr lang="en-US" sz="4400" dirty="0" smtClean="0">
                <a:solidFill>
                  <a:srgbClr val="2F5897"/>
                </a:solidFill>
                <a:latin typeface="Calibri"/>
                <a:cs typeface="Calibri"/>
              </a:rPr>
              <a:t>Sample Lesson Plan: Rules</a:t>
            </a:r>
            <a:endParaRPr lang="en-US" sz="4400" dirty="0">
              <a:solidFill>
                <a:srgbClr val="2F5897"/>
              </a:solidFill>
              <a:latin typeface="Calibri"/>
              <a:cs typeface="Calibri"/>
            </a:endParaRPr>
          </a:p>
        </p:txBody>
      </p:sp>
    </p:spTree>
    <p:extLst>
      <p:ext uri="{BB962C8B-B14F-4D97-AF65-F5344CB8AC3E}">
        <p14:creationId xmlns:p14="http://schemas.microsoft.com/office/powerpoint/2010/main" val="6656870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Title 1"/>
          <p:cNvSpPr>
            <a:spLocks noGrp="1"/>
          </p:cNvSpPr>
          <p:nvPr>
            <p:ph type="title"/>
          </p:nvPr>
        </p:nvSpPr>
        <p:spPr>
          <a:xfrm>
            <a:off x="0" y="228600"/>
            <a:ext cx="9144000" cy="762000"/>
          </a:xfrm>
        </p:spPr>
        <p:txBody>
          <a:bodyPr>
            <a:normAutofit/>
          </a:bodyPr>
          <a:lstStyle/>
          <a:p>
            <a:pPr algn="ctr" eaLnBrk="1" hangingPunct="1"/>
            <a:r>
              <a:rPr lang="en-US" altLang="en-US" dirty="0" smtClean="0">
                <a:solidFill>
                  <a:srgbClr val="1F497D"/>
                </a:solidFill>
              </a:rPr>
              <a:t>Behavior Curriculum Development</a:t>
            </a:r>
          </a:p>
        </p:txBody>
      </p:sp>
      <p:pic>
        <p:nvPicPr>
          <p:cNvPr id="4" name="Content Placeholder 3"/>
          <p:cNvPicPr>
            <a:picLocks noGrp="1" noChangeAspect="1"/>
          </p:cNvPicPr>
          <p:nvPr>
            <p:ph idx="1"/>
          </p:nvPr>
        </p:nvPicPr>
        <p:blipFill>
          <a:blip r:embed="rId3"/>
          <a:srcRect t="2319" b="2319"/>
          <a:stretch>
            <a:fillRect/>
          </a:stretch>
        </p:blipFill>
        <p:spPr/>
      </p:pic>
    </p:spTree>
    <p:extLst>
      <p:ext uri="{BB962C8B-B14F-4D97-AF65-F5344CB8AC3E}">
        <p14:creationId xmlns:p14="http://schemas.microsoft.com/office/powerpoint/2010/main" val="248974664"/>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itle 1"/>
          <p:cNvSpPr>
            <a:spLocks noGrp="1"/>
          </p:cNvSpPr>
          <p:nvPr>
            <p:ph type="title"/>
          </p:nvPr>
        </p:nvSpPr>
        <p:spPr>
          <a:xfrm>
            <a:off x="0" y="277616"/>
            <a:ext cx="9144000" cy="838200"/>
          </a:xfrm>
        </p:spPr>
        <p:txBody>
          <a:bodyPr/>
          <a:lstStyle/>
          <a:p>
            <a:pPr eaLnBrk="1" hangingPunct="1"/>
            <a:r>
              <a:rPr lang="en-US" sz="4400" dirty="0">
                <a:solidFill>
                  <a:srgbClr val="2F5897"/>
                </a:solidFill>
              </a:rPr>
              <a:t>Implementing Lessons</a:t>
            </a:r>
          </a:p>
        </p:txBody>
      </p:sp>
      <p:sp>
        <p:nvSpPr>
          <p:cNvPr id="173059" name="Content Placeholder 3"/>
          <p:cNvSpPr>
            <a:spLocks noGrp="1"/>
          </p:cNvSpPr>
          <p:nvPr>
            <p:ph idx="1"/>
          </p:nvPr>
        </p:nvSpPr>
        <p:spPr>
          <a:xfrm>
            <a:off x="533400" y="1600200"/>
            <a:ext cx="8153400" cy="4648200"/>
          </a:xfrm>
        </p:spPr>
        <p:txBody>
          <a:bodyPr/>
          <a:lstStyle/>
          <a:p>
            <a:pPr marL="514350" indent="-514350" eaLnBrk="1" hangingPunct="1">
              <a:buFont typeface="Century Gothic" charset="0"/>
              <a:buAutoNum type="arabicPeriod"/>
            </a:pPr>
            <a:r>
              <a:rPr lang="en-US" dirty="0">
                <a:solidFill>
                  <a:srgbClr val="2F5897"/>
                </a:solidFill>
                <a:cs typeface="Calibri"/>
              </a:rPr>
              <a:t>Introductory Events</a:t>
            </a:r>
          </a:p>
          <a:p>
            <a:pPr marL="1314450" lvl="2" indent="-457200" eaLnBrk="1" hangingPunct="1">
              <a:buFont typeface="Century Gothic" charset="0"/>
              <a:buAutoNum type="alphaLcPeriod"/>
            </a:pPr>
            <a:r>
              <a:rPr lang="en-US" sz="2200" dirty="0">
                <a:solidFill>
                  <a:srgbClr val="595959"/>
                </a:solidFill>
                <a:cs typeface="Calibri"/>
              </a:rPr>
              <a:t>High profile: School-wide assembly, station rotation</a:t>
            </a:r>
          </a:p>
          <a:p>
            <a:pPr marL="1314450" lvl="2" indent="-457200" eaLnBrk="1" hangingPunct="1">
              <a:buFont typeface="Century Gothic" charset="0"/>
              <a:buAutoNum type="alphaLcPeriod"/>
            </a:pPr>
            <a:r>
              <a:rPr lang="en-US" sz="2200" dirty="0">
                <a:solidFill>
                  <a:srgbClr val="595959"/>
                </a:solidFill>
                <a:cs typeface="Calibri"/>
              </a:rPr>
              <a:t>Input from staff and families </a:t>
            </a:r>
          </a:p>
          <a:p>
            <a:pPr marL="514350" indent="-514350" eaLnBrk="1" hangingPunct="1">
              <a:spcBef>
                <a:spcPts val="1200"/>
              </a:spcBef>
              <a:buFont typeface="Century Gothic" charset="0"/>
              <a:buAutoNum type="arabicPeriod"/>
            </a:pPr>
            <a:r>
              <a:rPr lang="en-US" dirty="0">
                <a:solidFill>
                  <a:srgbClr val="2F5897"/>
                </a:solidFill>
                <a:cs typeface="Calibri"/>
              </a:rPr>
              <a:t>On-Going Formal Lesson Plans</a:t>
            </a:r>
          </a:p>
          <a:p>
            <a:pPr marL="1314450" lvl="2" indent="-457200" eaLnBrk="1" hangingPunct="1">
              <a:buFont typeface="Century Gothic" charset="0"/>
              <a:buAutoNum type="alphaLcPeriod"/>
            </a:pPr>
            <a:r>
              <a:rPr lang="en-US" sz="2200" dirty="0">
                <a:solidFill>
                  <a:srgbClr val="595959"/>
                </a:solidFill>
                <a:cs typeface="Calibri"/>
              </a:rPr>
              <a:t>Set a Schedule:  Minimum requirements for number and frequency of lessons</a:t>
            </a:r>
          </a:p>
          <a:p>
            <a:pPr marL="1314450" lvl="2" indent="-457200" eaLnBrk="1" hangingPunct="1">
              <a:buFont typeface="Century Gothic" charset="0"/>
              <a:buAutoNum type="alphaLcPeriod"/>
            </a:pPr>
            <a:r>
              <a:rPr lang="en-US" sz="2200" dirty="0">
                <a:solidFill>
                  <a:srgbClr val="595959"/>
                </a:solidFill>
                <a:cs typeface="Calibri"/>
              </a:rPr>
              <a:t>Use Your Data</a:t>
            </a:r>
          </a:p>
          <a:p>
            <a:pPr marL="1771650" lvl="3" indent="-457200" eaLnBrk="1" hangingPunct="1">
              <a:buFont typeface="Century Gothic" charset="0"/>
              <a:buAutoNum type="arabicPeriod"/>
            </a:pPr>
            <a:r>
              <a:rPr lang="en-US" dirty="0">
                <a:solidFill>
                  <a:srgbClr val="595959"/>
                </a:solidFill>
                <a:cs typeface="Calibri"/>
              </a:rPr>
              <a:t>Last year’s data (historical trends)</a:t>
            </a:r>
          </a:p>
          <a:p>
            <a:pPr marL="1771650" lvl="3" indent="-457200" eaLnBrk="1" hangingPunct="1">
              <a:buFont typeface="Century Gothic" charset="0"/>
              <a:buAutoNum type="arabicPeriod"/>
            </a:pPr>
            <a:r>
              <a:rPr lang="en-US" dirty="0">
                <a:solidFill>
                  <a:srgbClr val="595959"/>
                </a:solidFill>
                <a:cs typeface="Calibri"/>
              </a:rPr>
              <a:t>Current data </a:t>
            </a:r>
          </a:p>
          <a:p>
            <a:pPr marL="1771650" lvl="3" indent="-457200" eaLnBrk="1" hangingPunct="1">
              <a:buFont typeface="Century Gothic" charset="0"/>
              <a:buAutoNum type="arabicPeriod"/>
            </a:pPr>
            <a:r>
              <a:rPr lang="en-US" dirty="0">
                <a:solidFill>
                  <a:srgbClr val="595959"/>
                </a:solidFill>
                <a:cs typeface="Calibri"/>
              </a:rPr>
              <a:t>Staff and family feedback (surveys, focus groups)</a:t>
            </a:r>
          </a:p>
        </p:txBody>
      </p:sp>
    </p:spTree>
    <p:extLst>
      <p:ext uri="{BB962C8B-B14F-4D97-AF65-F5344CB8AC3E}">
        <p14:creationId xmlns:p14="http://schemas.microsoft.com/office/powerpoint/2010/main" val="308009643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txBody>
          <a:bodyPr rtlCol="0">
            <a:normAutofit/>
          </a:bodyPr>
          <a:lstStyle/>
          <a:p>
            <a:pPr algn="ctr" eaLnBrk="1" fontAlgn="auto" hangingPunct="1">
              <a:spcAft>
                <a:spcPts val="0"/>
              </a:spcAft>
              <a:defRPr/>
            </a:pPr>
            <a:r>
              <a:rPr lang="en-US" dirty="0" smtClean="0">
                <a:solidFill>
                  <a:srgbClr val="1F497D"/>
                </a:solidFill>
              </a:rPr>
              <a:t>Behavior Curriculum Pacing Guide</a:t>
            </a:r>
          </a:p>
        </p:txBody>
      </p:sp>
      <p:pic>
        <p:nvPicPr>
          <p:cNvPr id="175108" name="Picture 3"/>
          <p:cNvPicPr>
            <a:picLocks noChangeAspect="1" noChangeArrowheads="1"/>
          </p:cNvPicPr>
          <p:nvPr/>
        </p:nvPicPr>
        <p:blipFill>
          <a:blip r:embed="rId3">
            <a:extLst>
              <a:ext uri="{28A0092B-C50C-407E-A947-70E740481C1C}">
                <a14:useLocalDpi xmlns:a14="http://schemas.microsoft.com/office/drawing/2010/main" val="0"/>
              </a:ext>
            </a:extLst>
          </a:blip>
          <a:srcRect l="8661" t="34444" r="13928" b="9364"/>
          <a:stretch>
            <a:fillRect/>
          </a:stretch>
        </p:blipFill>
        <p:spPr bwMode="auto">
          <a:xfrm>
            <a:off x="20638" y="1027113"/>
            <a:ext cx="9144000" cy="569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75109" name="TextBox 2"/>
          <p:cNvSpPr txBox="1">
            <a:spLocks noChangeArrowheads="1"/>
          </p:cNvSpPr>
          <p:nvPr/>
        </p:nvSpPr>
        <p:spPr bwMode="auto">
          <a:xfrm>
            <a:off x="4419600" y="1085850"/>
            <a:ext cx="3048000" cy="276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pPr>
            <a:r>
              <a:rPr lang="en-US" altLang="en-US" sz="1200">
                <a:solidFill>
                  <a:schemeClr val="tx1"/>
                </a:solidFill>
              </a:rPr>
              <a:t>Twillinger Elementary</a:t>
            </a:r>
          </a:p>
        </p:txBody>
      </p:sp>
    </p:spTree>
    <p:extLst>
      <p:ext uri="{BB962C8B-B14F-4D97-AF65-F5344CB8AC3E}">
        <p14:creationId xmlns:p14="http://schemas.microsoft.com/office/powerpoint/2010/main" val="763060005"/>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4" descr="schedule.tif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1440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1549549"/>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Title 1"/>
          <p:cNvSpPr>
            <a:spLocks noGrp="1"/>
          </p:cNvSpPr>
          <p:nvPr>
            <p:ph type="title"/>
          </p:nvPr>
        </p:nvSpPr>
        <p:spPr>
          <a:xfrm>
            <a:off x="0" y="304800"/>
            <a:ext cx="9144000" cy="838200"/>
          </a:xfrm>
        </p:spPr>
        <p:txBody>
          <a:bodyPr>
            <a:normAutofit/>
          </a:bodyPr>
          <a:lstStyle/>
          <a:p>
            <a:pPr algn="ctr" eaLnBrk="1" hangingPunct="1"/>
            <a:r>
              <a:rPr lang="en-US" altLang="en-US" sz="3600" dirty="0" smtClean="0">
                <a:solidFill>
                  <a:schemeClr val="accent2">
                    <a:lumMod val="75000"/>
                  </a:schemeClr>
                </a:solidFill>
              </a:rPr>
              <a:t>Scheduling Lessons</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619033446"/>
              </p:ext>
            </p:extLst>
          </p:nvPr>
        </p:nvGraphicFramePr>
        <p:xfrm>
          <a:off x="414546" y="1273120"/>
          <a:ext cx="830580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3779772"/>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Title 1"/>
          <p:cNvSpPr>
            <a:spLocks noGrp="1"/>
          </p:cNvSpPr>
          <p:nvPr>
            <p:ph type="title"/>
          </p:nvPr>
        </p:nvSpPr>
        <p:spPr>
          <a:xfrm>
            <a:off x="0" y="333094"/>
            <a:ext cx="9144000" cy="838200"/>
          </a:xfrm>
        </p:spPr>
        <p:txBody>
          <a:bodyPr/>
          <a:lstStyle/>
          <a:p>
            <a:pPr eaLnBrk="1" hangingPunct="1"/>
            <a:r>
              <a:rPr lang="en-US" sz="4400" dirty="0">
                <a:solidFill>
                  <a:srgbClr val="2F5897"/>
                </a:solidFill>
              </a:rPr>
              <a:t>Informal Ways to Support Lessons</a:t>
            </a:r>
          </a:p>
        </p:txBody>
      </p:sp>
      <p:sp>
        <p:nvSpPr>
          <p:cNvPr id="177155" name="Content Placeholder 2"/>
          <p:cNvSpPr>
            <a:spLocks noGrp="1"/>
          </p:cNvSpPr>
          <p:nvPr>
            <p:ph idx="1"/>
          </p:nvPr>
        </p:nvSpPr>
        <p:spPr>
          <a:xfrm>
            <a:off x="685800" y="1524000"/>
            <a:ext cx="8001000" cy="4876800"/>
          </a:xfrm>
        </p:spPr>
        <p:txBody>
          <a:bodyPr/>
          <a:lstStyle/>
          <a:p>
            <a:pPr marL="457200" indent="-457200" eaLnBrk="1" hangingPunct="1">
              <a:spcBef>
                <a:spcPts val="600"/>
              </a:spcBef>
              <a:buFont typeface="Century Gothic" charset="0"/>
              <a:buAutoNum type="arabicPeriod"/>
            </a:pPr>
            <a:r>
              <a:rPr lang="en-US" sz="2400" dirty="0">
                <a:solidFill>
                  <a:srgbClr val="595959"/>
                </a:solidFill>
                <a:cs typeface="Calibri"/>
              </a:rPr>
              <a:t>Posters or murals</a:t>
            </a:r>
          </a:p>
          <a:p>
            <a:pPr marL="457200" indent="-457200" eaLnBrk="1" hangingPunct="1">
              <a:spcBef>
                <a:spcPts val="600"/>
              </a:spcBef>
              <a:buFont typeface="Century Gothic" charset="0"/>
              <a:buAutoNum type="arabicPeriod"/>
            </a:pPr>
            <a:r>
              <a:rPr lang="en-US" sz="2400" dirty="0">
                <a:solidFill>
                  <a:srgbClr val="595959"/>
                </a:solidFill>
                <a:cs typeface="Calibri"/>
              </a:rPr>
              <a:t>T-Shirts</a:t>
            </a:r>
          </a:p>
          <a:p>
            <a:pPr marL="457200" indent="-457200" eaLnBrk="1" hangingPunct="1">
              <a:spcBef>
                <a:spcPts val="600"/>
              </a:spcBef>
              <a:buFont typeface="Century Gothic" charset="0"/>
              <a:buAutoNum type="arabicPeriod"/>
            </a:pPr>
            <a:r>
              <a:rPr lang="en-US" sz="2400" dirty="0">
                <a:solidFill>
                  <a:srgbClr val="595959"/>
                </a:solidFill>
                <a:cs typeface="Calibri"/>
              </a:rPr>
              <a:t>Agenda or book covers</a:t>
            </a:r>
          </a:p>
          <a:p>
            <a:pPr marL="457200" indent="-457200" eaLnBrk="1" hangingPunct="1">
              <a:spcBef>
                <a:spcPts val="600"/>
              </a:spcBef>
              <a:buFont typeface="Century Gothic" charset="0"/>
              <a:buAutoNum type="arabicPeriod"/>
            </a:pPr>
            <a:r>
              <a:rPr lang="en-US" sz="2400" dirty="0">
                <a:solidFill>
                  <a:srgbClr val="595959"/>
                </a:solidFill>
                <a:cs typeface="Calibri"/>
              </a:rPr>
              <a:t>School pledge/ song/ cheers</a:t>
            </a:r>
          </a:p>
          <a:p>
            <a:pPr marL="457200" indent="-457200" eaLnBrk="1" hangingPunct="1">
              <a:spcBef>
                <a:spcPts val="600"/>
              </a:spcBef>
              <a:buFont typeface="Century Gothic" charset="0"/>
              <a:buAutoNum type="arabicPeriod"/>
            </a:pPr>
            <a:r>
              <a:rPr lang="en-US" sz="2400" dirty="0">
                <a:solidFill>
                  <a:srgbClr val="595959"/>
                </a:solidFill>
                <a:cs typeface="Calibri"/>
              </a:rPr>
              <a:t>Expectations printed on school-wide tokens</a:t>
            </a:r>
          </a:p>
          <a:p>
            <a:pPr marL="457200" indent="-457200" eaLnBrk="1" hangingPunct="1">
              <a:spcBef>
                <a:spcPts val="600"/>
              </a:spcBef>
              <a:buFont typeface="Century Gothic" charset="0"/>
              <a:buAutoNum type="arabicPeriod"/>
            </a:pPr>
            <a:r>
              <a:rPr lang="en-US" sz="2400" dirty="0">
                <a:solidFill>
                  <a:srgbClr val="595959"/>
                </a:solidFill>
                <a:cs typeface="Calibri"/>
              </a:rPr>
              <a:t>Expectations on school marquee and/or hold message</a:t>
            </a:r>
          </a:p>
          <a:p>
            <a:pPr marL="457200" indent="-457200" eaLnBrk="1" hangingPunct="1">
              <a:spcBef>
                <a:spcPts val="600"/>
              </a:spcBef>
              <a:buFont typeface="Century Gothic" charset="0"/>
              <a:buAutoNum type="arabicPeriod"/>
            </a:pPr>
            <a:r>
              <a:rPr lang="en-US" sz="2400" dirty="0">
                <a:solidFill>
                  <a:srgbClr val="595959"/>
                </a:solidFill>
                <a:cs typeface="Calibri"/>
              </a:rPr>
              <a:t>Model the expected behavior</a:t>
            </a:r>
          </a:p>
          <a:p>
            <a:pPr marL="457200" indent="-457200" eaLnBrk="1" hangingPunct="1">
              <a:spcBef>
                <a:spcPts val="600"/>
              </a:spcBef>
              <a:buFont typeface="Century Gothic" charset="0"/>
              <a:buAutoNum type="arabicPeriod"/>
            </a:pPr>
            <a:r>
              <a:rPr lang="en-US" sz="2400" dirty="0">
                <a:solidFill>
                  <a:srgbClr val="595959"/>
                </a:solidFill>
                <a:cs typeface="Calibri"/>
              </a:rPr>
              <a:t>Reward appropriate behavior as it happens</a:t>
            </a:r>
          </a:p>
          <a:p>
            <a:pPr marL="457200" indent="-457200" eaLnBrk="1" hangingPunct="1">
              <a:spcBef>
                <a:spcPts val="600"/>
              </a:spcBef>
              <a:buFont typeface="Century Gothic" charset="0"/>
              <a:buAutoNum type="arabicPeriod"/>
            </a:pPr>
            <a:r>
              <a:rPr lang="en-US" sz="2400" dirty="0">
                <a:solidFill>
                  <a:srgbClr val="595959"/>
                </a:solidFill>
                <a:cs typeface="Calibri"/>
              </a:rPr>
              <a:t>Engage family and community to support lessons</a:t>
            </a:r>
          </a:p>
          <a:p>
            <a:pPr marL="457200" indent="-457200" eaLnBrk="1" hangingPunct="1">
              <a:spcBef>
                <a:spcPts val="600"/>
              </a:spcBef>
              <a:buFont typeface="Century Gothic" charset="0"/>
              <a:buAutoNum type="arabicPeriod"/>
            </a:pPr>
            <a:r>
              <a:rPr lang="en-US" sz="2400" dirty="0">
                <a:solidFill>
                  <a:srgbClr val="595959"/>
                </a:solidFill>
                <a:cs typeface="Calibri"/>
              </a:rPr>
              <a:t>Use technology</a:t>
            </a:r>
          </a:p>
        </p:txBody>
      </p:sp>
    </p:spTree>
    <p:extLst>
      <p:ext uri="{BB962C8B-B14F-4D97-AF65-F5344CB8AC3E}">
        <p14:creationId xmlns:p14="http://schemas.microsoft.com/office/powerpoint/2010/main" val="1517312284"/>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1" descr="New Image.JPG"/>
          <p:cNvPicPr>
            <a:picLocks noChangeAspect="1"/>
          </p:cNvPicPr>
          <p:nvPr/>
        </p:nvPicPr>
        <p:blipFill>
          <a:blip r:embed="rId3">
            <a:lum contrast="46000"/>
            <a:graysc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4410457"/>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prstGeom prst="rect">
            <a:avLst/>
          </a:prstGeom>
        </p:spPr>
        <p:txBody>
          <a:bodyPr/>
          <a:lstStyle/>
          <a:p>
            <a:endParaRPr lang="en-US" dirty="0"/>
          </a:p>
        </p:txBody>
      </p:sp>
      <p:grpSp>
        <p:nvGrpSpPr>
          <p:cNvPr id="4" name="Group 8"/>
          <p:cNvGrpSpPr>
            <a:grpSpLocks/>
          </p:cNvGrpSpPr>
          <p:nvPr/>
        </p:nvGrpSpPr>
        <p:grpSpPr bwMode="auto">
          <a:xfrm>
            <a:off x="609600" y="1524000"/>
            <a:ext cx="8077200" cy="4648200"/>
            <a:chOff x="1295400" y="2590800"/>
            <a:chExt cx="6096000" cy="3378200"/>
          </a:xfrm>
        </p:grpSpPr>
        <p:pic>
          <p:nvPicPr>
            <p:cNvPr id="5" name="Picture 6" descr="director thing.jpe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3276600"/>
              <a:ext cx="3022600"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7"/>
            <p:cNvSpPr txBox="1">
              <a:spLocks noChangeArrowheads="1"/>
            </p:cNvSpPr>
            <p:nvPr/>
          </p:nvSpPr>
          <p:spPr bwMode="auto">
            <a:xfrm>
              <a:off x="1295400" y="2590800"/>
              <a:ext cx="6096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r>
                <a:rPr lang="en-US" altLang="en-US" dirty="0">
                  <a:solidFill>
                    <a:schemeClr val="tx1"/>
                  </a:solidFill>
                </a:rPr>
                <a:t>Teaching Expectations and Rules</a:t>
              </a:r>
            </a:p>
          </p:txBody>
        </p:sp>
      </p:grpSp>
    </p:spTree>
    <p:extLst>
      <p:ext uri="{BB962C8B-B14F-4D97-AF65-F5344CB8AC3E}">
        <p14:creationId xmlns:p14="http://schemas.microsoft.com/office/powerpoint/2010/main" val="2041670539"/>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Title 1"/>
          <p:cNvSpPr>
            <a:spLocks noGrp="1"/>
          </p:cNvSpPr>
          <p:nvPr>
            <p:ph type="title" idx="4294967295"/>
          </p:nvPr>
        </p:nvSpPr>
        <p:spPr>
          <a:xfrm>
            <a:off x="-15240" y="381000"/>
            <a:ext cx="9144000" cy="838200"/>
          </a:xfrm>
        </p:spPr>
        <p:txBody>
          <a:bodyPr>
            <a:normAutofit/>
          </a:bodyPr>
          <a:lstStyle/>
          <a:p>
            <a:r>
              <a:rPr lang="en-US" dirty="0">
                <a:solidFill>
                  <a:srgbClr val="2F5897"/>
                </a:solidFill>
              </a:rPr>
              <a:t> </a:t>
            </a:r>
            <a:r>
              <a:rPr lang="en-US" dirty="0" smtClean="0">
                <a:solidFill>
                  <a:srgbClr val="2F5897"/>
                </a:solidFill>
              </a:rPr>
              <a:t>Monitoring Fidelity</a:t>
            </a:r>
            <a:endParaRPr lang="en-US" altLang="en-US" dirty="0" smtClean="0"/>
          </a:p>
        </p:txBody>
      </p:sp>
      <p:sp>
        <p:nvSpPr>
          <p:cNvPr id="185347" name="Content Placeholder 2"/>
          <p:cNvSpPr>
            <a:spLocks noGrp="1"/>
          </p:cNvSpPr>
          <p:nvPr>
            <p:ph idx="4294967295"/>
          </p:nvPr>
        </p:nvSpPr>
        <p:spPr>
          <a:xfrm>
            <a:off x="762000" y="1447800"/>
            <a:ext cx="7772400" cy="4876800"/>
          </a:xfrm>
        </p:spPr>
        <p:txBody>
          <a:bodyPr/>
          <a:lstStyle/>
          <a:p>
            <a:pPr marL="514350" indent="-514350" eaLnBrk="1" hangingPunct="1">
              <a:buFont typeface="Century Gothic" panose="020B0502020202020204" pitchFamily="34" charset="0"/>
              <a:buAutoNum type="arabicPeriod"/>
            </a:pPr>
            <a:r>
              <a:rPr lang="en-US" altLang="en-US" sz="2600" dirty="0" smtClean="0">
                <a:solidFill>
                  <a:srgbClr val="003A74"/>
                </a:solidFill>
                <a:latin typeface="Arial" panose="020B0604020202020204" pitchFamily="34" charset="0"/>
                <a:cs typeface="Arial" panose="020B0604020202020204" pitchFamily="34" charset="0"/>
              </a:rPr>
              <a:t>Lesson Times on Master Schedule</a:t>
            </a:r>
          </a:p>
          <a:p>
            <a:pPr marL="1314450" lvl="2" indent="-457200" eaLnBrk="1" hangingPunct="1">
              <a:spcBef>
                <a:spcPct val="0"/>
              </a:spcBef>
              <a:buFont typeface="Century Gothic" panose="020B0502020202020204" pitchFamily="34" charset="0"/>
              <a:buAutoNum type="alphaLcPeriod"/>
            </a:pPr>
            <a:r>
              <a:rPr lang="en-US" altLang="en-US" sz="2200" dirty="0" smtClean="0">
                <a:solidFill>
                  <a:schemeClr val="tx1">
                    <a:lumMod val="50000"/>
                    <a:lumOff val="50000"/>
                  </a:schemeClr>
                </a:solidFill>
                <a:latin typeface="Arial" panose="020B0604020202020204" pitchFamily="34" charset="0"/>
                <a:cs typeface="Arial" panose="020B0604020202020204" pitchFamily="34" charset="0"/>
              </a:rPr>
              <a:t>Behavior curriculum is a priority</a:t>
            </a:r>
          </a:p>
          <a:p>
            <a:pPr marL="1314450" lvl="2" indent="-457200" eaLnBrk="1" hangingPunct="1">
              <a:spcBef>
                <a:spcPct val="0"/>
              </a:spcBef>
              <a:buFont typeface="Century Gothic" panose="020B0502020202020204" pitchFamily="34" charset="0"/>
              <a:buAutoNum type="alphaLcPeriod"/>
            </a:pPr>
            <a:r>
              <a:rPr lang="en-US" altLang="en-US" sz="2200" dirty="0" smtClean="0">
                <a:solidFill>
                  <a:schemeClr val="tx1">
                    <a:lumMod val="50000"/>
                    <a:lumOff val="50000"/>
                  </a:schemeClr>
                </a:solidFill>
                <a:latin typeface="Arial" panose="020B0604020202020204" pitchFamily="34" charset="0"/>
                <a:cs typeface="Arial" panose="020B0604020202020204" pitchFamily="34" charset="0"/>
              </a:rPr>
              <a:t>Administrator walkthroughs</a:t>
            </a:r>
            <a:endParaRPr lang="en-US" altLang="en-US" sz="1000" dirty="0" smtClean="0">
              <a:solidFill>
                <a:schemeClr val="tx1">
                  <a:lumMod val="50000"/>
                  <a:lumOff val="50000"/>
                </a:schemeClr>
              </a:solidFill>
              <a:latin typeface="Arial" panose="020B0604020202020204" pitchFamily="34" charset="0"/>
              <a:cs typeface="Arial" panose="020B0604020202020204" pitchFamily="34" charset="0"/>
            </a:endParaRPr>
          </a:p>
          <a:p>
            <a:pPr marL="514350" indent="-514350" eaLnBrk="1" hangingPunct="1">
              <a:buFont typeface="Century Gothic" panose="020B0502020202020204" pitchFamily="34" charset="0"/>
              <a:buAutoNum type="arabicPeriod"/>
            </a:pPr>
            <a:r>
              <a:rPr lang="en-US" altLang="en-US" sz="2600" dirty="0" smtClean="0">
                <a:solidFill>
                  <a:srgbClr val="003A74"/>
                </a:solidFill>
                <a:latin typeface="Arial" panose="020B0604020202020204" pitchFamily="34" charset="0"/>
                <a:cs typeface="Arial" panose="020B0604020202020204" pitchFamily="34" charset="0"/>
              </a:rPr>
              <a:t>Permanent Product Samples</a:t>
            </a:r>
          </a:p>
          <a:p>
            <a:pPr marL="1314450" lvl="2" indent="-457200" eaLnBrk="1" hangingPunct="1">
              <a:spcBef>
                <a:spcPct val="0"/>
              </a:spcBef>
              <a:buFont typeface="Century Gothic" panose="020B0502020202020204" pitchFamily="34" charset="0"/>
              <a:buAutoNum type="alphaLcPeriod"/>
            </a:pPr>
            <a:r>
              <a:rPr lang="en-US" altLang="en-US" sz="2200" dirty="0" smtClean="0">
                <a:solidFill>
                  <a:srgbClr val="7F7F7F"/>
                </a:solidFill>
                <a:latin typeface="Arial" panose="020B0604020202020204" pitchFamily="34" charset="0"/>
                <a:cs typeface="Arial" panose="020B0604020202020204" pitchFamily="34" charset="0"/>
              </a:rPr>
              <a:t>Posters, pictures</a:t>
            </a:r>
          </a:p>
          <a:p>
            <a:pPr marL="1314450" lvl="2" indent="-457200" eaLnBrk="1" hangingPunct="1">
              <a:spcBef>
                <a:spcPct val="0"/>
              </a:spcBef>
              <a:buFont typeface="Century Gothic" panose="020B0502020202020204" pitchFamily="34" charset="0"/>
              <a:buAutoNum type="alphaLcPeriod"/>
            </a:pPr>
            <a:r>
              <a:rPr lang="en-US" altLang="en-US" sz="2200" dirty="0" smtClean="0">
                <a:solidFill>
                  <a:srgbClr val="7F7F7F"/>
                </a:solidFill>
                <a:latin typeface="Arial" panose="020B0604020202020204" pitchFamily="34" charset="0"/>
                <a:cs typeface="Arial" panose="020B0604020202020204" pitchFamily="34" charset="0"/>
              </a:rPr>
              <a:t>Essays, etc.</a:t>
            </a:r>
          </a:p>
          <a:p>
            <a:pPr marL="514350" indent="-514350" eaLnBrk="1" hangingPunct="1">
              <a:buFont typeface="Century Gothic" panose="020B0502020202020204" pitchFamily="34" charset="0"/>
              <a:buAutoNum type="arabicPeriod"/>
            </a:pPr>
            <a:r>
              <a:rPr lang="en-US" altLang="en-US" sz="2600" dirty="0" smtClean="0">
                <a:solidFill>
                  <a:srgbClr val="003A74"/>
                </a:solidFill>
                <a:latin typeface="Arial" panose="020B0604020202020204" pitchFamily="34" charset="0"/>
                <a:cs typeface="Arial" panose="020B0604020202020204" pitchFamily="34" charset="0"/>
              </a:rPr>
              <a:t>Classroom Monitoring of Lessons Plans</a:t>
            </a:r>
          </a:p>
          <a:p>
            <a:pPr marL="857250" lvl="2" indent="0" eaLnBrk="1" hangingPunct="1">
              <a:spcBef>
                <a:spcPct val="0"/>
              </a:spcBef>
              <a:buNone/>
            </a:pPr>
            <a:r>
              <a:rPr lang="en-US" altLang="en-US" sz="2200" b="1" dirty="0" smtClean="0">
                <a:solidFill>
                  <a:srgbClr val="7F7F7F"/>
                </a:solidFill>
                <a:latin typeface="Arial" panose="020B0604020202020204" pitchFamily="34" charset="0"/>
                <a:cs typeface="Arial" panose="020B0604020202020204" pitchFamily="34" charset="0"/>
              </a:rPr>
              <a:t>Example</a:t>
            </a:r>
            <a:r>
              <a:rPr lang="en-US" altLang="en-US" sz="2200" dirty="0" smtClean="0">
                <a:solidFill>
                  <a:srgbClr val="7F7F7F"/>
                </a:solidFill>
                <a:latin typeface="Arial" panose="020B0604020202020204" pitchFamily="34" charset="0"/>
                <a:cs typeface="Arial" panose="020B0604020202020204" pitchFamily="34" charset="0"/>
              </a:rPr>
              <a:t>: Students create a checklist for </a:t>
            </a:r>
            <a:r>
              <a:rPr lang="ja-JP" altLang="en-US" sz="2200" dirty="0" smtClean="0">
                <a:solidFill>
                  <a:srgbClr val="7F7F7F"/>
                </a:solidFill>
                <a:latin typeface="Arial" panose="020B0604020202020204" pitchFamily="34" charset="0"/>
                <a:ea typeface="ＭＳ Ｐゴシック" panose="020B0600070205080204" pitchFamily="34" charset="-128"/>
                <a:cs typeface="Arial" panose="020B0604020202020204" pitchFamily="34" charset="0"/>
              </a:rPr>
              <a:t>“</a:t>
            </a:r>
            <a:r>
              <a:rPr lang="en-US" altLang="ja-JP" sz="2200" dirty="0" smtClean="0">
                <a:solidFill>
                  <a:srgbClr val="7F7F7F"/>
                </a:solidFill>
                <a:latin typeface="Arial" panose="020B0604020202020204" pitchFamily="34" charset="0"/>
                <a:ea typeface="ＭＳ Ｐゴシック" panose="020B0600070205080204" pitchFamily="34" charset="-128"/>
                <a:cs typeface="Arial" panose="020B0604020202020204" pitchFamily="34" charset="0"/>
              </a:rPr>
              <a:t>Being Prepared</a:t>
            </a:r>
            <a:r>
              <a:rPr lang="ja-JP" altLang="en-US" sz="2200" dirty="0" smtClean="0">
                <a:solidFill>
                  <a:srgbClr val="7F7F7F"/>
                </a:solidFill>
                <a:latin typeface="Arial" panose="020B0604020202020204" pitchFamily="34" charset="0"/>
                <a:ea typeface="ＭＳ Ｐゴシック" panose="020B0600070205080204" pitchFamily="34" charset="-128"/>
                <a:cs typeface="Arial" panose="020B0604020202020204" pitchFamily="34" charset="0"/>
              </a:rPr>
              <a:t>”</a:t>
            </a:r>
            <a:r>
              <a:rPr lang="en-US" altLang="ja-JP" sz="2200" dirty="0" smtClean="0">
                <a:solidFill>
                  <a:srgbClr val="7F7F7F"/>
                </a:solidFill>
                <a:latin typeface="Arial" panose="020B0604020202020204" pitchFamily="34" charset="0"/>
                <a:ea typeface="ＭＳ Ｐゴシック" panose="020B0600070205080204" pitchFamily="34" charset="-128"/>
                <a:cs typeface="Arial" panose="020B0604020202020204" pitchFamily="34" charset="0"/>
              </a:rPr>
              <a:t> for class.  Students fill out their checklists daily to assess their behavior, and graph the results on a wall chart.</a:t>
            </a:r>
            <a:endParaRPr lang="en-US" altLang="en-US" sz="1000" dirty="0" smtClean="0">
              <a:solidFill>
                <a:srgbClr val="7F7F7F"/>
              </a:solidFill>
              <a:latin typeface="Arial" panose="020B0604020202020204" pitchFamily="34" charset="0"/>
              <a:cs typeface="Arial" panose="020B0604020202020204" pitchFamily="34" charset="0"/>
            </a:endParaRPr>
          </a:p>
          <a:p>
            <a:pPr marL="514350" indent="-514350" eaLnBrk="1" hangingPunct="1">
              <a:buFont typeface="Century Gothic" panose="020B0502020202020204" pitchFamily="34" charset="0"/>
              <a:buAutoNum type="arabicPeriod"/>
            </a:pPr>
            <a:r>
              <a:rPr lang="en-US" altLang="en-US" sz="2600" dirty="0" smtClean="0">
                <a:solidFill>
                  <a:srgbClr val="003A74"/>
                </a:solidFill>
                <a:latin typeface="Arial" panose="020B0604020202020204" pitchFamily="34" charset="0"/>
                <a:cs typeface="Arial" panose="020B0604020202020204" pitchFamily="34" charset="0"/>
              </a:rPr>
              <a:t>Interview sample of students, staff and families</a:t>
            </a:r>
          </a:p>
        </p:txBody>
      </p:sp>
    </p:spTree>
    <p:extLst>
      <p:ext uri="{BB962C8B-B14F-4D97-AF65-F5344CB8AC3E}">
        <p14:creationId xmlns:p14="http://schemas.microsoft.com/office/powerpoint/2010/main" val="2246499618"/>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pic>
        <p:nvPicPr>
          <p:cNvPr id="4" name="Picture 3" descr="Marzano Learning Map.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Down Arrow 4"/>
          <p:cNvSpPr/>
          <p:nvPr/>
        </p:nvSpPr>
        <p:spPr>
          <a:xfrm rot="3804252">
            <a:off x="2442046" y="2593152"/>
            <a:ext cx="533404" cy="994563"/>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Calibri"/>
            </a:endParaRPr>
          </a:p>
        </p:txBody>
      </p:sp>
      <p:sp>
        <p:nvSpPr>
          <p:cNvPr id="6" name="Down Arrow 5"/>
          <p:cNvSpPr/>
          <p:nvPr/>
        </p:nvSpPr>
        <p:spPr>
          <a:xfrm rot="3552826">
            <a:off x="7913554" y="2671410"/>
            <a:ext cx="533404" cy="994563"/>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Calibri"/>
            </a:endParaRPr>
          </a:p>
        </p:txBody>
      </p:sp>
    </p:spTree>
    <p:extLst>
      <p:ext uri="{BB962C8B-B14F-4D97-AF65-F5344CB8AC3E}">
        <p14:creationId xmlns:p14="http://schemas.microsoft.com/office/powerpoint/2010/main" val="333909285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Title 1"/>
          <p:cNvSpPr>
            <a:spLocks noGrp="1"/>
          </p:cNvSpPr>
          <p:nvPr>
            <p:ph type="title"/>
          </p:nvPr>
        </p:nvSpPr>
        <p:spPr>
          <a:xfrm>
            <a:off x="457200" y="-292808"/>
            <a:ext cx="8229600" cy="1600200"/>
          </a:xfrm>
        </p:spPr>
        <p:txBody>
          <a:bodyPr/>
          <a:lstStyle/>
          <a:p>
            <a:pPr eaLnBrk="1" hangingPunct="1"/>
            <a:r>
              <a:rPr lang="en-US" sz="4400" dirty="0">
                <a:solidFill>
                  <a:srgbClr val="2F5897"/>
                </a:solidFill>
              </a:rPr>
              <a:t> Summary</a:t>
            </a:r>
          </a:p>
        </p:txBody>
      </p:sp>
      <p:sp>
        <p:nvSpPr>
          <p:cNvPr id="86019" name="Content Placeholder 2"/>
          <p:cNvSpPr>
            <a:spLocks noGrp="1"/>
          </p:cNvSpPr>
          <p:nvPr>
            <p:ph idx="1"/>
          </p:nvPr>
        </p:nvSpPr>
        <p:spPr>
          <a:xfrm>
            <a:off x="457200" y="1303600"/>
            <a:ext cx="8382000" cy="4876800"/>
          </a:xfrm>
        </p:spPr>
        <p:txBody>
          <a:bodyPr>
            <a:normAutofit/>
          </a:bodyPr>
          <a:lstStyle/>
          <a:p>
            <a:pPr marL="514350" indent="-514350" eaLnBrk="1" hangingPunct="1">
              <a:spcBef>
                <a:spcPts val="1200"/>
              </a:spcBef>
              <a:buFont typeface="+mj-lt"/>
              <a:buAutoNum type="arabicPeriod"/>
              <a:defRPr/>
            </a:pPr>
            <a:r>
              <a:rPr lang="en-US" sz="2800" dirty="0" smtClean="0">
                <a:solidFill>
                  <a:srgbClr val="595959"/>
                </a:solidFill>
                <a:ea typeface="+mn-ea"/>
                <a:cs typeface="Calibri"/>
              </a:rPr>
              <a:t>Behavior instruction must be systematic &amp; ongoing</a:t>
            </a:r>
          </a:p>
          <a:p>
            <a:pPr marL="514350" indent="-514350" eaLnBrk="1" hangingPunct="1">
              <a:spcBef>
                <a:spcPts val="1200"/>
              </a:spcBef>
              <a:buFont typeface="+mj-lt"/>
              <a:buAutoNum type="arabicPeriod"/>
              <a:defRPr/>
            </a:pPr>
            <a:r>
              <a:rPr lang="en-US" sz="2800" dirty="0" smtClean="0">
                <a:solidFill>
                  <a:srgbClr val="595959"/>
                </a:solidFill>
                <a:ea typeface="+mn-ea"/>
                <a:cs typeface="Calibri"/>
              </a:rPr>
              <a:t>Use what is already in place, if it works, but incorporate Tier 1 language</a:t>
            </a:r>
          </a:p>
          <a:p>
            <a:pPr marL="514350" indent="-514350" eaLnBrk="1" hangingPunct="1">
              <a:spcBef>
                <a:spcPts val="1200"/>
              </a:spcBef>
              <a:buFont typeface="+mj-lt"/>
              <a:buAutoNum type="arabicPeriod"/>
              <a:defRPr/>
            </a:pPr>
            <a:r>
              <a:rPr lang="en-US" sz="2800" dirty="0" smtClean="0">
                <a:solidFill>
                  <a:srgbClr val="595959"/>
                </a:solidFill>
                <a:ea typeface="+mn-ea"/>
                <a:cs typeface="Calibri"/>
              </a:rPr>
              <a:t>Use formal &amp; informal instructional methods</a:t>
            </a:r>
          </a:p>
          <a:p>
            <a:pPr marL="514350" indent="-514350" eaLnBrk="1" hangingPunct="1">
              <a:spcBef>
                <a:spcPts val="1200"/>
              </a:spcBef>
              <a:buFont typeface="+mj-lt"/>
              <a:buAutoNum type="arabicPeriod"/>
              <a:defRPr/>
            </a:pPr>
            <a:r>
              <a:rPr lang="en-US" sz="2800" dirty="0" smtClean="0">
                <a:solidFill>
                  <a:srgbClr val="595959"/>
                </a:solidFill>
                <a:ea typeface="+mn-ea"/>
                <a:cs typeface="Calibri"/>
              </a:rPr>
              <a:t>Make lessons easy for staff to deliver</a:t>
            </a:r>
          </a:p>
          <a:p>
            <a:pPr marL="514350" indent="-514350" eaLnBrk="1" hangingPunct="1">
              <a:spcBef>
                <a:spcPts val="1200"/>
              </a:spcBef>
              <a:buFont typeface="+mj-lt"/>
              <a:buAutoNum type="arabicPeriod"/>
              <a:defRPr/>
            </a:pPr>
            <a:r>
              <a:rPr lang="en-US" sz="2800" dirty="0" smtClean="0">
                <a:solidFill>
                  <a:srgbClr val="595959"/>
                </a:solidFill>
                <a:ea typeface="+mn-ea"/>
                <a:cs typeface="Calibri"/>
              </a:rPr>
              <a:t>Develop a system to ensure fidelity</a:t>
            </a:r>
          </a:p>
          <a:p>
            <a:pPr marL="514350" indent="-514350" eaLnBrk="1" hangingPunct="1">
              <a:spcBef>
                <a:spcPts val="1200"/>
              </a:spcBef>
              <a:buFont typeface="+mj-lt"/>
              <a:buAutoNum type="arabicPeriod"/>
              <a:defRPr/>
            </a:pPr>
            <a:r>
              <a:rPr lang="en-US" sz="2800" dirty="0" smtClean="0">
                <a:solidFill>
                  <a:srgbClr val="595959"/>
                </a:solidFill>
                <a:ea typeface="+mn-ea"/>
                <a:cs typeface="Calibri"/>
              </a:rPr>
              <a:t>Involve students, families, and community in lesson plan development and implementation</a:t>
            </a:r>
          </a:p>
          <a:p>
            <a:pPr eaLnBrk="1" hangingPunct="1">
              <a:buFontTx/>
              <a:buChar char="•"/>
              <a:defRPr/>
            </a:pPr>
            <a:endParaRPr lang="en-US" sz="2800" dirty="0" smtClean="0">
              <a:ea typeface="+mn-ea"/>
              <a:cs typeface="Calibri"/>
            </a:endParaRPr>
          </a:p>
        </p:txBody>
      </p:sp>
    </p:spTree>
    <p:extLst>
      <p:ext uri="{BB962C8B-B14F-4D97-AF65-F5344CB8AC3E}">
        <p14:creationId xmlns:p14="http://schemas.microsoft.com/office/powerpoint/2010/main" val="3516198229"/>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47832851"/>
              </p:ext>
            </p:extLst>
          </p:nvPr>
        </p:nvGraphicFramePr>
        <p:xfrm>
          <a:off x="268941" y="2285085"/>
          <a:ext cx="8417860" cy="1515109"/>
        </p:xfrm>
        <a:graphic>
          <a:graphicData uri="http://schemas.openxmlformats.org/drawingml/2006/table">
            <a:tbl>
              <a:tblPr firstRow="1" bandRow="1">
                <a:tableStyleId>{5C22544A-7EE6-4342-B048-85BDC9FD1C3A}</a:tableStyleId>
              </a:tblPr>
              <a:tblGrid>
                <a:gridCol w="3735294"/>
                <a:gridCol w="4682566"/>
              </a:tblGrid>
              <a:tr h="49847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800" dirty="0" smtClean="0">
                          <a:latin typeface="Calibri"/>
                          <a:cs typeface="Calibri"/>
                        </a:rPr>
                        <a:t>Date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800" dirty="0" smtClean="0">
                          <a:latin typeface="Calibri"/>
                          <a:cs typeface="Calibri"/>
                        </a:rPr>
                        <a:t>Webinar Topic </a:t>
                      </a:r>
                    </a:p>
                  </a:txBody>
                  <a:tcPr/>
                </a:tc>
              </a:tr>
              <a:tr h="498475">
                <a:tc>
                  <a:txBody>
                    <a:bodyPr/>
                    <a:lstStyle/>
                    <a:p>
                      <a:r>
                        <a:rPr lang="en-US" dirty="0" smtClean="0">
                          <a:latin typeface="Calibri"/>
                          <a:cs typeface="Calibri"/>
                        </a:rPr>
                        <a:t>Thursday- April 28, 2016</a:t>
                      </a:r>
                      <a:endParaRPr lang="en-US" dirty="0">
                        <a:latin typeface="Calibri"/>
                        <a:cs typeface="Calibri"/>
                      </a:endParaRPr>
                    </a:p>
                  </a:txBody>
                  <a:tcPr/>
                </a:tc>
                <a:tc>
                  <a:txBody>
                    <a:bodyPr/>
                    <a:lstStyle/>
                    <a:p>
                      <a:r>
                        <a:rPr lang="en-US" dirty="0" smtClean="0">
                          <a:latin typeface="Calibri"/>
                          <a:cs typeface="Calibri"/>
                        </a:rPr>
                        <a:t>Implementation Plan</a:t>
                      </a:r>
                      <a:endParaRPr lang="en-US" dirty="0">
                        <a:latin typeface="Calibri"/>
                        <a:cs typeface="Calibri"/>
                      </a:endParaRPr>
                    </a:p>
                  </a:txBody>
                  <a:tcPr/>
                </a:tc>
              </a:tr>
              <a:tr h="498475">
                <a:tc>
                  <a:txBody>
                    <a:bodyPr/>
                    <a:lstStyle/>
                    <a:p>
                      <a:r>
                        <a:rPr lang="en-US" dirty="0" smtClean="0">
                          <a:latin typeface="Calibri"/>
                          <a:cs typeface="Calibri"/>
                        </a:rPr>
                        <a:t>Thursday- May 25, 2016</a:t>
                      </a:r>
                      <a:endParaRPr lang="en-US" dirty="0">
                        <a:latin typeface="Calibri"/>
                        <a:cs typeface="Calibri"/>
                      </a:endParaRPr>
                    </a:p>
                  </a:txBody>
                  <a:tcPr/>
                </a:tc>
                <a:tc>
                  <a:txBody>
                    <a:bodyPr/>
                    <a:lstStyle/>
                    <a:p>
                      <a:r>
                        <a:rPr lang="en-US" dirty="0" smtClean="0">
                          <a:latin typeface="Calibri"/>
                          <a:cs typeface="Calibri"/>
                        </a:rPr>
                        <a:t>Classroom PBIS Systems &amp; Evaluations</a:t>
                      </a:r>
                      <a:endParaRPr lang="en-US" dirty="0">
                        <a:latin typeface="Calibri"/>
                        <a:cs typeface="Calibri"/>
                      </a:endParaRPr>
                    </a:p>
                  </a:txBody>
                  <a:tcPr/>
                </a:tc>
              </a:tr>
            </a:tbl>
          </a:graphicData>
        </a:graphic>
      </p:graphicFrame>
      <p:sp>
        <p:nvSpPr>
          <p:cNvPr id="3" name="Title 2"/>
          <p:cNvSpPr>
            <a:spLocks noGrp="1"/>
          </p:cNvSpPr>
          <p:nvPr>
            <p:ph type="title"/>
          </p:nvPr>
        </p:nvSpPr>
        <p:spPr/>
        <p:txBody>
          <a:bodyPr anchor="ctr" anchorCtr="0"/>
          <a:lstStyle/>
          <a:p>
            <a:r>
              <a:rPr lang="en-US" sz="4400" dirty="0" smtClean="0">
                <a:solidFill>
                  <a:srgbClr val="1F497D"/>
                </a:solidFill>
                <a:cs typeface="Calibri"/>
              </a:rPr>
              <a:t>Upcoming Webinars</a:t>
            </a:r>
            <a:endParaRPr lang="en-US" sz="4400" dirty="0">
              <a:solidFill>
                <a:srgbClr val="1F497D"/>
              </a:solidFill>
              <a:cs typeface="Calibri"/>
            </a:endParaRPr>
          </a:p>
        </p:txBody>
      </p:sp>
    </p:spTree>
    <p:extLst>
      <p:ext uri="{BB962C8B-B14F-4D97-AF65-F5344CB8AC3E}">
        <p14:creationId xmlns:p14="http://schemas.microsoft.com/office/powerpoint/2010/main" val="1694192154"/>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701675"/>
            <a:ext cx="7521575" cy="549275"/>
          </a:xfrm>
        </p:spPr>
        <p:txBody>
          <a:bodyPr>
            <a:noAutofit/>
          </a:bodyPr>
          <a:lstStyle/>
          <a:p>
            <a:pPr algn="ctr">
              <a:defRPr/>
            </a:pPr>
            <a:r>
              <a:rPr lang="en-US" sz="3600" dirty="0" smtClean="0">
                <a:solidFill>
                  <a:srgbClr val="1F497D"/>
                </a:solidFill>
                <a:cs typeface="Calibri"/>
              </a:rPr>
              <a:t>Contact Information</a:t>
            </a:r>
            <a:endParaRPr lang="en-US" sz="3600" dirty="0">
              <a:solidFill>
                <a:srgbClr val="1F497D"/>
              </a:solidFill>
              <a:cs typeface="Calibri"/>
            </a:endParaRPr>
          </a:p>
        </p:txBody>
      </p:sp>
      <p:sp>
        <p:nvSpPr>
          <p:cNvPr id="76807" name="TextBox 13"/>
          <p:cNvSpPr txBox="1">
            <a:spLocks noChangeArrowheads="1"/>
          </p:cNvSpPr>
          <p:nvPr/>
        </p:nvSpPr>
        <p:spPr bwMode="auto">
          <a:xfrm>
            <a:off x="1021560" y="1297873"/>
            <a:ext cx="7073852" cy="2923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3200" b="1" dirty="0" smtClean="0">
                <a:solidFill>
                  <a:srgbClr val="1F497D"/>
                </a:solidFill>
                <a:latin typeface="Calibri"/>
                <a:cs typeface="Calibri"/>
              </a:rPr>
              <a:t>Diversity</a:t>
            </a:r>
            <a:r>
              <a:rPr lang="en-US" sz="3200" b="1" dirty="0">
                <a:solidFill>
                  <a:srgbClr val="1F497D"/>
                </a:solidFill>
                <a:latin typeface="Calibri"/>
                <a:cs typeface="Calibri"/>
              </a:rPr>
              <a:t>, Prevention &amp; </a:t>
            </a:r>
            <a:r>
              <a:rPr lang="en-US" sz="3200" b="1" dirty="0" smtClean="0">
                <a:solidFill>
                  <a:srgbClr val="1F497D"/>
                </a:solidFill>
                <a:latin typeface="Calibri"/>
                <a:cs typeface="Calibri"/>
              </a:rPr>
              <a:t>Intervention</a:t>
            </a:r>
            <a:endParaRPr lang="en-US" sz="3200" b="1" dirty="0" smtClean="0">
              <a:solidFill>
                <a:srgbClr val="1F497D"/>
              </a:solidFill>
              <a:latin typeface="Calibri"/>
            </a:endParaRPr>
          </a:p>
          <a:p>
            <a:pPr algn="ctr"/>
            <a:r>
              <a:rPr lang="en-US" dirty="0">
                <a:solidFill>
                  <a:srgbClr val="595959"/>
                </a:solidFill>
                <a:latin typeface="Calibri"/>
              </a:rPr>
              <a:t>Lauderdale Manors Resource Center</a:t>
            </a:r>
          </a:p>
          <a:p>
            <a:pPr algn="ctr"/>
            <a:r>
              <a:rPr lang="en-US" dirty="0">
                <a:solidFill>
                  <a:srgbClr val="595959"/>
                </a:solidFill>
                <a:latin typeface="Calibri"/>
              </a:rPr>
              <a:t>754-321-</a:t>
            </a:r>
            <a:r>
              <a:rPr lang="en-US" dirty="0" smtClean="0">
                <a:solidFill>
                  <a:srgbClr val="595959"/>
                </a:solidFill>
                <a:latin typeface="Calibri"/>
              </a:rPr>
              <a:t>1655</a:t>
            </a:r>
          </a:p>
          <a:p>
            <a:pPr algn="ctr"/>
            <a:endParaRPr lang="en-US" dirty="0">
              <a:latin typeface="Calibri"/>
            </a:endParaRPr>
          </a:p>
          <a:p>
            <a:pPr algn="ctr"/>
            <a:r>
              <a:rPr lang="en-US" dirty="0" smtClean="0">
                <a:solidFill>
                  <a:srgbClr val="595959"/>
                </a:solidFill>
                <a:latin typeface="Calibri"/>
              </a:rPr>
              <a:t>or visit our website at:</a:t>
            </a:r>
          </a:p>
          <a:p>
            <a:pPr algn="ctr"/>
            <a:r>
              <a:rPr lang="en-US" dirty="0" smtClean="0">
                <a:latin typeface="Calibri"/>
                <a:hlinkClick r:id="rId3"/>
              </a:rPr>
              <a:t>www.browardprevention.org</a:t>
            </a:r>
            <a:endParaRPr lang="en-US" dirty="0" smtClean="0">
              <a:latin typeface="Calibri"/>
            </a:endParaRPr>
          </a:p>
          <a:p>
            <a:endParaRPr lang="en-US" sz="3200" dirty="0">
              <a:solidFill>
                <a:prstClr val="black"/>
              </a:solidFill>
              <a:latin typeface="Calibri"/>
            </a:endParaRPr>
          </a:p>
        </p:txBody>
      </p:sp>
      <p:pic>
        <p:nvPicPr>
          <p:cNvPr id="7" name="Picture 6" descr="Connect-With-U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8297" y="3950865"/>
            <a:ext cx="2125927" cy="1771606"/>
          </a:xfrm>
          <a:prstGeom prst="rect">
            <a:avLst/>
          </a:prstGeom>
        </p:spPr>
      </p:pic>
      <p:pic>
        <p:nvPicPr>
          <p:cNvPr id="8" name="Picture 7" descr="RtIB-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262764"/>
            <a:ext cx="2368411" cy="1607000"/>
          </a:xfrm>
          <a:prstGeom prst="rect">
            <a:avLst/>
          </a:prstGeom>
        </p:spPr>
      </p:pic>
      <p:pic>
        <p:nvPicPr>
          <p:cNvPr id="10" name="Picture 9" descr="DPI-Logo- Transparent.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9528" y="2372838"/>
            <a:ext cx="2151426" cy="1496926"/>
          </a:xfrm>
          <a:prstGeom prst="rect">
            <a:avLst/>
          </a:prstGeom>
        </p:spPr>
      </p:pic>
    </p:spTree>
    <p:extLst>
      <p:ext uri="{BB962C8B-B14F-4D97-AF65-F5344CB8AC3E}">
        <p14:creationId xmlns:p14="http://schemas.microsoft.com/office/powerpoint/2010/main" val="3331865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7664</TotalTime>
  <Words>4575</Words>
  <Application>Microsoft Macintosh PowerPoint</Application>
  <PresentationFormat>On-screen Show (4:3)</PresentationFormat>
  <Paragraphs>390</Paragraphs>
  <Slides>41</Slides>
  <Notes>31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Tier 1 Response to Intervention for Behavior (RtI:B)      Addressing the Behavior of All Students  </vt:lpstr>
      <vt:lpstr>District RtI:B Mission Statement </vt:lpstr>
      <vt:lpstr>Developing a System for Teaching Appropriate Behavior</vt:lpstr>
      <vt:lpstr>Critical Elements of Effective RtI:B</vt:lpstr>
      <vt:lpstr>PowerPoint Presentation</vt:lpstr>
      <vt:lpstr>Teaching Behavior</vt:lpstr>
      <vt:lpstr>Reasons for Teaching Behavior</vt:lpstr>
      <vt:lpstr>Everyone’s Responsibility</vt:lpstr>
      <vt:lpstr> </vt:lpstr>
      <vt:lpstr>Social Emotional Learning</vt:lpstr>
      <vt:lpstr>PowerPoint Presentation</vt:lpstr>
      <vt:lpstr>Pre-Requisite for Academics</vt:lpstr>
      <vt:lpstr>Developing the Core Curriculum</vt:lpstr>
      <vt:lpstr>Skillstreaming</vt:lpstr>
      <vt:lpstr>Skillstreaming</vt:lpstr>
      <vt:lpstr>PowerPoint Presentation</vt:lpstr>
      <vt:lpstr>PowerPoint Presentation</vt:lpstr>
      <vt:lpstr>PowerPoint Presentation</vt:lpstr>
      <vt:lpstr>Go LEAPS</vt:lpstr>
      <vt:lpstr>PowerPoint Presentation</vt:lpstr>
      <vt:lpstr>PowerPoint Presentation</vt:lpstr>
      <vt:lpstr>PowerPoint Presentation</vt:lpstr>
      <vt:lpstr>PowerPoint Presentation</vt:lpstr>
      <vt:lpstr>Sample Character Ed Lesson</vt:lpstr>
      <vt:lpstr>Teaching Behavior Lessons</vt:lpstr>
      <vt:lpstr>What Should it Look Like?</vt:lpstr>
      <vt:lpstr>PowerPoint Presentation</vt:lpstr>
      <vt:lpstr>PowerPoint Presentation</vt:lpstr>
      <vt:lpstr>Behavior Curriculum Development</vt:lpstr>
      <vt:lpstr>Implementing Lessons</vt:lpstr>
      <vt:lpstr>Behavior Curriculum Pacing Guide</vt:lpstr>
      <vt:lpstr>PowerPoint Presentation</vt:lpstr>
      <vt:lpstr>Scheduling Lessons</vt:lpstr>
      <vt:lpstr>Informal Ways to Support Lessons</vt:lpstr>
      <vt:lpstr>PowerPoint Presentation</vt:lpstr>
      <vt:lpstr>PowerPoint Presentation</vt:lpstr>
      <vt:lpstr> Monitoring Fidelity</vt:lpstr>
      <vt:lpstr>PowerPoint Presentation</vt:lpstr>
      <vt:lpstr> Summary</vt:lpstr>
      <vt:lpstr>Upcoming Webinars</vt:lpstr>
      <vt:lpstr>Contact Information</vt:lpstr>
    </vt:vector>
  </TitlesOfParts>
  <Company>BCPS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Effective Discipline Procedures  (d) Developing a Coherent Discipline Referral Process</dc:title>
  <dc:creator>Joel Monreal</dc:creator>
  <cp:lastModifiedBy>LAN Administrator</cp:lastModifiedBy>
  <cp:revision>328</cp:revision>
  <cp:lastPrinted>2016-03-03T16:52:23Z</cp:lastPrinted>
  <dcterms:created xsi:type="dcterms:W3CDTF">2015-06-30T16:36:51Z</dcterms:created>
  <dcterms:modified xsi:type="dcterms:W3CDTF">2016-04-08T17:01:50Z</dcterms:modified>
</cp:coreProperties>
</file>