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rels" ContentType="application/vnd.openxmlformats-package.relationships+xml"/>
  <Default Extension="xlsx" ContentType="application/vnd.openxmlformats-officedocument.spreadsheetml.sheet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  <p:sldMasterId id="2147483672" r:id="rId2"/>
  </p:sldMasterIdLst>
  <p:notesMasterIdLst>
    <p:notesMasterId r:id="rId23"/>
  </p:notesMasterIdLst>
  <p:sldIdLst>
    <p:sldId id="267" r:id="rId3"/>
    <p:sldId id="268" r:id="rId4"/>
    <p:sldId id="269" r:id="rId5"/>
    <p:sldId id="270" r:id="rId6"/>
    <p:sldId id="271" r:id="rId7"/>
    <p:sldId id="272" r:id="rId8"/>
    <p:sldId id="258" r:id="rId9"/>
    <p:sldId id="277" r:id="rId10"/>
    <p:sldId id="266" r:id="rId11"/>
    <p:sldId id="262" r:id="rId12"/>
    <p:sldId id="261" r:id="rId13"/>
    <p:sldId id="275" r:id="rId14"/>
    <p:sldId id="259" r:id="rId15"/>
    <p:sldId id="260" r:id="rId16"/>
    <p:sldId id="263" r:id="rId17"/>
    <p:sldId id="276" r:id="rId18"/>
    <p:sldId id="264" r:id="rId19"/>
    <p:sldId id="265" r:id="rId20"/>
    <p:sldId id="274" r:id="rId21"/>
    <p:sldId id="279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7828" autoAdjust="0"/>
  </p:normalViewPr>
  <p:slideViewPr>
    <p:cSldViewPr snapToGrid="0" snapToObjects="1">
      <p:cViewPr>
        <p:scale>
          <a:sx n="112" d="100"/>
          <a:sy n="112" d="100"/>
        </p:scale>
        <p:origin x="-136" y="3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6" d="100"/>
        <a:sy n="10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slide" Target="slides/slide20.xml"/><Relationship Id="rId23" Type="http://schemas.openxmlformats.org/officeDocument/2006/relationships/notesMaster" Target="notesMasters/notesMaster1.xml"/><Relationship Id="rId24" Type="http://schemas.openxmlformats.org/officeDocument/2006/relationships/printerSettings" Target="printerSettings/printerSettings1.bin"/><Relationship Id="rId25" Type="http://schemas.openxmlformats.org/officeDocument/2006/relationships/presProps" Target="presProps.xml"/><Relationship Id="rId26" Type="http://schemas.openxmlformats.org/officeDocument/2006/relationships/viewProps" Target="viewProps.xml"/><Relationship Id="rId27" Type="http://schemas.openxmlformats.org/officeDocument/2006/relationships/theme" Target="theme/theme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Sheet2.xlsx"/><Relationship Id="rId2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rgbClr val="008000"/>
              </a:solidFill>
            </c:spPr>
          </c:dPt>
          <c:dPt>
            <c:idx val="1"/>
            <c:bubble3D val="0"/>
            <c:spPr>
              <a:solidFill>
                <a:srgbClr val="FF6600"/>
              </a:solidFill>
            </c:spPr>
          </c:dPt>
          <c:dPt>
            <c:idx val="2"/>
            <c:bubble3D val="0"/>
            <c:spPr>
              <a:solidFill>
                <a:srgbClr val="FF0000"/>
              </a:solidFill>
            </c:spPr>
          </c:dPt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Sheet1!$A$2:$A$4</c:f>
              <c:strCache>
                <c:ptCount val="3"/>
                <c:pt idx="0">
                  <c:v>0 to 1</c:v>
                </c:pt>
                <c:pt idx="1">
                  <c:v>2 to 5</c:v>
                </c:pt>
                <c:pt idx="2">
                  <c:v>6 plus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86.0</c:v>
                </c:pt>
                <c:pt idx="1">
                  <c:v>11.0</c:v>
                </c:pt>
                <c:pt idx="2">
                  <c:v>3.0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Referrals by Month</a:t>
            </a:r>
          </a:p>
        </c:rich>
      </c:tx>
      <c:layout/>
      <c:overlay val="1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2014-15</c:v>
                </c:pt>
              </c:strCache>
            </c:strRef>
          </c:tx>
          <c:spPr>
            <a:solidFill>
              <a:schemeClr val="accent1"/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Sheet1!$A$2:$A$12</c:f>
              <c:strCache>
                <c:ptCount val="11"/>
                <c:pt idx="0">
                  <c:v>August</c:v>
                </c:pt>
                <c:pt idx="1">
                  <c:v>September</c:v>
                </c:pt>
                <c:pt idx="2">
                  <c:v>October</c:v>
                </c:pt>
                <c:pt idx="3">
                  <c:v>November</c:v>
                </c:pt>
                <c:pt idx="4">
                  <c:v>December</c:v>
                </c:pt>
                <c:pt idx="5">
                  <c:v>January</c:v>
                </c:pt>
                <c:pt idx="6">
                  <c:v>February</c:v>
                </c:pt>
                <c:pt idx="7">
                  <c:v>March</c:v>
                </c:pt>
                <c:pt idx="8">
                  <c:v>April</c:v>
                </c:pt>
                <c:pt idx="9">
                  <c:v>May</c:v>
                </c:pt>
                <c:pt idx="10">
                  <c:v>June</c:v>
                </c:pt>
              </c:strCache>
            </c:strRef>
          </c:cat>
          <c:val>
            <c:numRef>
              <c:f>Sheet1!$B$2:$B$12</c:f>
              <c:numCache>
                <c:formatCode>General</c:formatCode>
                <c:ptCount val="11"/>
                <c:pt idx="0">
                  <c:v>3.0</c:v>
                </c:pt>
                <c:pt idx="1">
                  <c:v>16.0</c:v>
                </c:pt>
                <c:pt idx="2">
                  <c:v>7.0</c:v>
                </c:pt>
                <c:pt idx="3">
                  <c:v>6.0</c:v>
                </c:pt>
                <c:pt idx="4">
                  <c:v>12.0</c:v>
                </c:pt>
                <c:pt idx="5">
                  <c:v>16.0</c:v>
                </c:pt>
                <c:pt idx="6">
                  <c:v>20.0</c:v>
                </c:pt>
                <c:pt idx="7">
                  <c:v>15.0</c:v>
                </c:pt>
                <c:pt idx="8">
                  <c:v>15.0</c:v>
                </c:pt>
                <c:pt idx="9">
                  <c:v>16.0</c:v>
                </c:pt>
                <c:pt idx="10">
                  <c:v>2.0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2015-16</c:v>
                </c:pt>
              </c:strCache>
            </c:strRef>
          </c:tx>
          <c:spPr>
            <a:solidFill>
              <a:schemeClr val="accent2"/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Sheet1!$A$2:$A$12</c:f>
              <c:strCache>
                <c:ptCount val="11"/>
                <c:pt idx="0">
                  <c:v>August</c:v>
                </c:pt>
                <c:pt idx="1">
                  <c:v>September</c:v>
                </c:pt>
                <c:pt idx="2">
                  <c:v>October</c:v>
                </c:pt>
                <c:pt idx="3">
                  <c:v>November</c:v>
                </c:pt>
                <c:pt idx="4">
                  <c:v>December</c:v>
                </c:pt>
                <c:pt idx="5">
                  <c:v>January</c:v>
                </c:pt>
                <c:pt idx="6">
                  <c:v>February</c:v>
                </c:pt>
                <c:pt idx="7">
                  <c:v>March</c:v>
                </c:pt>
                <c:pt idx="8">
                  <c:v>April</c:v>
                </c:pt>
                <c:pt idx="9">
                  <c:v>May</c:v>
                </c:pt>
                <c:pt idx="10">
                  <c:v>June</c:v>
                </c:pt>
              </c:strCache>
            </c:strRef>
          </c:cat>
          <c:val>
            <c:numRef>
              <c:f>Sheet1!$C$2:$C$12</c:f>
              <c:numCache>
                <c:formatCode>General</c:formatCode>
                <c:ptCount val="11"/>
                <c:pt idx="0">
                  <c:v>0.0</c:v>
                </c:pt>
                <c:pt idx="1">
                  <c:v>9.0</c:v>
                </c:pt>
                <c:pt idx="2">
                  <c:v>8.0</c:v>
                </c:pt>
                <c:pt idx="3">
                  <c:v>11.0</c:v>
                </c:pt>
                <c:pt idx="4">
                  <c:v>8.0</c:v>
                </c:pt>
                <c:pt idx="5">
                  <c:v>8.0</c:v>
                </c:pt>
                <c:pt idx="6">
                  <c:v>10.0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2016-17</c:v>
                </c:pt>
              </c:strCache>
            </c:strRef>
          </c:tx>
          <c:invertIfNegative val="0"/>
          <c:cat>
            <c:strRef>
              <c:f>Sheet1!$A$2:$A$12</c:f>
              <c:strCache>
                <c:ptCount val="11"/>
                <c:pt idx="0">
                  <c:v>August</c:v>
                </c:pt>
                <c:pt idx="1">
                  <c:v>September</c:v>
                </c:pt>
                <c:pt idx="2">
                  <c:v>October</c:v>
                </c:pt>
                <c:pt idx="3">
                  <c:v>November</c:v>
                </c:pt>
                <c:pt idx="4">
                  <c:v>December</c:v>
                </c:pt>
                <c:pt idx="5">
                  <c:v>January</c:v>
                </c:pt>
                <c:pt idx="6">
                  <c:v>February</c:v>
                </c:pt>
                <c:pt idx="7">
                  <c:v>March</c:v>
                </c:pt>
                <c:pt idx="8">
                  <c:v>April</c:v>
                </c:pt>
                <c:pt idx="9">
                  <c:v>May</c:v>
                </c:pt>
                <c:pt idx="10">
                  <c:v>June</c:v>
                </c:pt>
              </c:strCache>
            </c:strRef>
          </c:cat>
          <c:val>
            <c:numRef>
              <c:f>Sheet1!$D$2:$D$12</c:f>
              <c:numCache>
                <c:formatCode>General</c:formatCode>
                <c:ptCount val="11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117532072"/>
        <c:axId val="2117528936"/>
      </c:barChart>
      <c:catAx>
        <c:axId val="2117532072"/>
        <c:scaling>
          <c:orientation val="minMax"/>
        </c:scaling>
        <c:delete val="0"/>
        <c:axPos val="b"/>
        <c:majorTickMark val="out"/>
        <c:minorTickMark val="none"/>
        <c:tickLblPos val="nextTo"/>
        <c:crossAx val="2117528936"/>
        <c:crosses val="autoZero"/>
        <c:auto val="1"/>
        <c:lblAlgn val="ctr"/>
        <c:lblOffset val="100"/>
        <c:noMultiLvlLbl val="0"/>
      </c:catAx>
      <c:valAx>
        <c:axId val="2117528936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 sz="1400"/>
                </a:pPr>
                <a:r>
                  <a:rPr lang="en-US" sz="1400"/>
                  <a:t>#</a:t>
                </a:r>
                <a:r>
                  <a:rPr lang="en-US" sz="1400" baseline="0"/>
                  <a:t> Referrals</a:t>
                </a:r>
                <a:endParaRPr lang="en-US" sz="1400"/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2117532072"/>
        <c:crosses val="autoZero"/>
        <c:crossBetween val="between"/>
      </c:valAx>
    </c:plotArea>
    <c:legend>
      <c:legendPos val="r"/>
      <c:layout/>
      <c:overlay val="0"/>
      <c:txPr>
        <a:bodyPr/>
        <a:lstStyle/>
        <a:p>
          <a:pPr>
            <a:defRPr sz="1100"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0.36264</cdr:x>
      <cdr:y>0.37057</cdr:y>
    </cdr:from>
    <cdr:to>
      <cdr:x>0.44365</cdr:x>
      <cdr:y>0.84512</cdr:y>
    </cdr:to>
    <cdr:sp macro="" textlink="">
      <cdr:nvSpPr>
        <cdr:cNvPr id="2" name="Rounded Rectangle 1"/>
        <cdr:cNvSpPr/>
      </cdr:nvSpPr>
      <cdr:spPr>
        <a:xfrm xmlns:a="http://schemas.openxmlformats.org/drawingml/2006/main">
          <a:off x="2807112" y="1439391"/>
          <a:ext cx="627072" cy="1843276"/>
        </a:xfrm>
        <a:prstGeom xmlns:a="http://schemas.openxmlformats.org/drawingml/2006/main" prst="roundRect">
          <a:avLst/>
        </a:prstGeom>
        <a:noFill xmlns:a="http://schemas.openxmlformats.org/drawingml/2006/main"/>
        <a:ln xmlns:a="http://schemas.openxmlformats.org/drawingml/2006/main" w="28575" cmpd="sng">
          <a:solidFill>
            <a:srgbClr val="FF0000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3">
          <a:schemeClr val="accent1"/>
        </a:fillRef>
        <a:effectRef xmlns:a="http://schemas.openxmlformats.org/drawingml/2006/main" idx="2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0.50225</cdr:x>
      <cdr:y>0.12624</cdr:y>
    </cdr:from>
    <cdr:to>
      <cdr:x>0.58326</cdr:x>
      <cdr:y>0.84171</cdr:y>
    </cdr:to>
    <cdr:sp macro="" textlink="">
      <cdr:nvSpPr>
        <cdr:cNvPr id="3" name="Rounded Rectangle 2"/>
        <cdr:cNvSpPr/>
      </cdr:nvSpPr>
      <cdr:spPr>
        <a:xfrm xmlns:a="http://schemas.openxmlformats.org/drawingml/2006/main">
          <a:off x="3887740" y="490333"/>
          <a:ext cx="627106" cy="2779104"/>
        </a:xfrm>
        <a:prstGeom xmlns:a="http://schemas.openxmlformats.org/drawingml/2006/main" prst="roundRect">
          <a:avLst/>
        </a:prstGeom>
        <a:noFill xmlns:a="http://schemas.openxmlformats.org/drawingml/2006/main"/>
        <a:ln xmlns:a="http://schemas.openxmlformats.org/drawingml/2006/main" w="28575" cmpd="sng">
          <a:solidFill>
            <a:srgbClr val="FF0000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3">
          <a:schemeClr val="accent1"/>
        </a:fillRef>
        <a:effectRef xmlns:a="http://schemas.openxmlformats.org/drawingml/2006/main" idx="2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en-US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8888E7-EEDE-1141-95D2-F094BE702D82}" type="datetimeFigureOut">
              <a:rPr lang="en-US" smtClean="0"/>
              <a:t>3/10/16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85D23C-F1F4-9548-B667-4120F0C328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14183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DDB42-5647-E940-B4F7-0660FFD6B7C7}" type="slidenum">
              <a:rPr lang="en-US" smtClean="0">
                <a:solidFill>
                  <a:prstClr val="black"/>
                </a:solidFill>
                <a:latin typeface="Calibri"/>
              </a:rPr>
              <a:pPr/>
              <a:t>7</a:t>
            </a:fld>
            <a:endParaRPr lang="en-US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606357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85D23C-F1F4-9548-B667-4120F0C32893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4818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Filter by</a:t>
            </a:r>
            <a:r>
              <a:rPr lang="en-US" baseline="0" dirty="0" smtClean="0"/>
              <a:t> 5+ in “Number Referrals”.</a:t>
            </a:r>
          </a:p>
          <a:p>
            <a:r>
              <a:rPr lang="en-US" baseline="0" dirty="0" smtClean="0"/>
              <a:t>Sort descending to get names of top offenders.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85D23C-F1F4-9548-B667-4120F0C32893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35104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DDB42-5647-E940-B4F7-0660FFD6B7C7}" type="slidenum">
              <a:rPr lang="en-US" smtClean="0">
                <a:solidFill>
                  <a:prstClr val="black"/>
                </a:solidFill>
                <a:latin typeface="Calibri"/>
              </a:rPr>
              <a:pPr/>
              <a:t>10</a:t>
            </a:fld>
            <a:endParaRPr lang="en-US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904724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DDB42-5647-E940-B4F7-0660FFD6B7C7}" type="slidenum">
              <a:rPr lang="en-US" smtClean="0">
                <a:solidFill>
                  <a:prstClr val="black"/>
                </a:solidFill>
                <a:latin typeface="Calibri"/>
              </a:rPr>
              <a:pPr/>
              <a:t>11</a:t>
            </a:fld>
            <a:endParaRPr lang="en-US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904724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Referral: ODR for individual student -such as "John was fighting"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Event: an occurrence that may contain multiple referrals and incidents - such as "Fighting"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Incident: the coded behavior that is connected to referrals. </a:t>
            </a:r>
            <a:r>
              <a:rPr lang="en-US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There can be multiple incidents - such as ‘fighting’ and "destruction of property" during the fight</a:t>
            </a:r>
          </a:p>
          <a:p>
            <a:r>
              <a:rPr lang="en-US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Action: the consequence imposed by Admin - such as "phone call home" or "no action".  Actions are imposed based on the most severe incident of the event.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DDB42-5647-E940-B4F7-0660FFD6B7C7}" type="slidenum">
              <a:rPr lang="en-US" smtClean="0">
                <a:solidFill>
                  <a:prstClr val="black"/>
                </a:solidFill>
                <a:latin typeface="Calibri"/>
              </a:rPr>
              <a:pPr/>
              <a:t>13</a:t>
            </a:fld>
            <a:endParaRPr lang="en-US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904724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DDB42-5647-E940-B4F7-0660FFD6B7C7}" type="slidenum">
              <a:rPr lang="en-US" smtClean="0">
                <a:solidFill>
                  <a:prstClr val="black"/>
                </a:solidFill>
                <a:latin typeface="Calibri"/>
              </a:rPr>
              <a:pPr/>
              <a:t>14</a:t>
            </a:fld>
            <a:endParaRPr lang="en-US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904724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DDB42-5647-E940-B4F7-0660FFD6B7C7}" type="slidenum">
              <a:rPr lang="en-US" smtClean="0">
                <a:solidFill>
                  <a:prstClr val="black"/>
                </a:solidFill>
                <a:latin typeface="Calibri"/>
              </a:rPr>
              <a:pPr/>
              <a:t>15</a:t>
            </a:fld>
            <a:endParaRPr lang="en-US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904724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68DB7-88C7-154E-92EC-68254D299D66}" type="slidenum">
              <a:rPr lang="en-US" smtClean="0">
                <a:solidFill>
                  <a:prstClr val="black"/>
                </a:solidFill>
                <a:latin typeface="Calibri"/>
              </a:rPr>
              <a:pPr/>
              <a:t>17</a:t>
            </a:fld>
            <a:endParaRPr lang="en-US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6322174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DDB42-5647-E940-B4F7-0660FFD6B7C7}" type="slidenum">
              <a:rPr lang="en-US" smtClean="0">
                <a:solidFill>
                  <a:prstClr val="black"/>
                </a:solidFill>
                <a:latin typeface="Calibri"/>
              </a:rPr>
              <a:pPr/>
              <a:t>18</a:t>
            </a:fld>
            <a:endParaRPr lang="en-US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904724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If you have any questions or need any further information about the 4 Step Problem solving process, </a:t>
            </a:r>
            <a:r>
              <a:rPr lang="en-US" baseline="0" dirty="0" smtClean="0"/>
              <a:t>please contact our office at 754-321-1655 or visit our website.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F9A2D3-FDEF-494A-8264-5840244E889B}" type="slidenum">
              <a:rPr lang="en-US" smtClean="0">
                <a:solidFill>
                  <a:prstClr val="black"/>
                </a:solidFill>
                <a:latin typeface="Calibri"/>
              </a:rPr>
              <a:pPr/>
              <a:t>20</a:t>
            </a:fld>
            <a:endParaRPr lang="en-US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781424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2857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5986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85391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6976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0711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475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3798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46647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49162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0487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2042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28572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59863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853915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69769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071115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47562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379888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4664720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4916290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04879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20422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g"/><Relationship Id="rId14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13" Type="http://schemas.openxmlformats.org/officeDocument/2006/relationships/image" Target="../media/image1.jpg"/><Relationship Id="rId14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20800" y="136948"/>
            <a:ext cx="7366000" cy="8728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20800" y="1468752"/>
            <a:ext cx="7366000" cy="46574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pic>
        <p:nvPicPr>
          <p:cNvPr id="7" name="Picture 6" descr="DPI logo - color.jpg"/>
          <p:cNvPicPr>
            <a:picLocks noChangeAspect="1"/>
          </p:cNvPicPr>
          <p:nvPr userDrawn="1"/>
        </p:nvPicPr>
        <p:blipFill>
          <a:blip r:embed="rId13">
            <a:alphaModFix amt="5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5562" y="6295154"/>
            <a:ext cx="686102" cy="477378"/>
          </a:xfrm>
          <a:prstGeom prst="rect">
            <a:avLst/>
          </a:prstGeom>
          <a:ln w="9525" cap="sq" cmpd="sng">
            <a:solidFill>
              <a:schemeClr val="bg1">
                <a:lumMod val="6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Picture 7" descr="RtI-logos-1.3.png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3889" y="6126163"/>
            <a:ext cx="924017" cy="731836"/>
          </a:xfrm>
          <a:prstGeom prst="rect">
            <a:avLst/>
          </a:prstGeom>
        </p:spPr>
      </p:pic>
      <p:sp>
        <p:nvSpPr>
          <p:cNvPr id="15" name="TextBox 14"/>
          <p:cNvSpPr txBox="1"/>
          <p:nvPr userDrawn="1"/>
        </p:nvSpPr>
        <p:spPr>
          <a:xfrm>
            <a:off x="4024048" y="6356350"/>
            <a:ext cx="38098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rgbClr val="008000"/>
                </a:solidFill>
                <a:latin typeface="Calibri"/>
              </a:rPr>
              <a:t>Diversity, Prevention &amp; Intervention Department</a:t>
            </a:r>
          </a:p>
        </p:txBody>
      </p:sp>
      <p:sp>
        <p:nvSpPr>
          <p:cNvPr id="16" name="TextBox 15"/>
          <p:cNvSpPr txBox="1"/>
          <p:nvPr userDrawn="1"/>
        </p:nvSpPr>
        <p:spPr>
          <a:xfrm>
            <a:off x="350093" y="6356350"/>
            <a:ext cx="28507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rgbClr val="008000"/>
                </a:solidFill>
                <a:latin typeface="Calibri"/>
              </a:rPr>
              <a:t>Broward County Public Schools</a:t>
            </a:r>
          </a:p>
        </p:txBody>
      </p:sp>
      <p:sp>
        <p:nvSpPr>
          <p:cNvPr id="11" name="Rectangle 10"/>
          <p:cNvSpPr/>
          <p:nvPr userDrawn="1"/>
        </p:nvSpPr>
        <p:spPr>
          <a:xfrm>
            <a:off x="152400" y="149068"/>
            <a:ext cx="711200" cy="6146086"/>
          </a:xfrm>
          <a:prstGeom prst="rect">
            <a:avLst/>
          </a:prstGeom>
          <a:solidFill>
            <a:srgbClr val="A0DC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cxnSp>
        <p:nvCxnSpPr>
          <p:cNvPr id="12" name="Straight Connector 11"/>
          <p:cNvCxnSpPr/>
          <p:nvPr userDrawn="1"/>
        </p:nvCxnSpPr>
        <p:spPr>
          <a:xfrm flipH="1">
            <a:off x="1142999" y="149068"/>
            <a:ext cx="3" cy="6153912"/>
          </a:xfrm>
          <a:prstGeom prst="line">
            <a:avLst/>
          </a:prstGeom>
          <a:ln w="38100" cmpd="sng">
            <a:solidFill>
              <a:srgbClr val="FF66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 userDrawn="1"/>
        </p:nvSpPr>
        <p:spPr>
          <a:xfrm>
            <a:off x="914400" y="149068"/>
            <a:ext cx="146050" cy="6146086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35305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3600" kern="1200">
          <a:solidFill>
            <a:srgbClr val="008000"/>
          </a:solidFill>
          <a:latin typeface="Arial"/>
          <a:ea typeface="+mj-ea"/>
          <a:cs typeface="Arial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SzPct val="100000"/>
        <a:buFont typeface="Arial"/>
        <a:buChar char="•"/>
        <a:defRPr sz="3200" kern="1200">
          <a:solidFill>
            <a:schemeClr val="bg2">
              <a:lumMod val="25000"/>
            </a:schemeClr>
          </a:solidFill>
          <a:latin typeface="Arial"/>
          <a:ea typeface="+mn-ea"/>
          <a:cs typeface="Arial"/>
        </a:defRPr>
      </a:lvl1pPr>
      <a:lvl2pPr marL="742950" indent="-285750" algn="l" defTabSz="457200" rtl="0" eaLnBrk="1" latinLnBrk="0" hangingPunct="1">
        <a:spcBef>
          <a:spcPct val="20000"/>
        </a:spcBef>
        <a:buFont typeface="Courier New"/>
        <a:buChar char="o"/>
        <a:defRPr sz="2800" kern="1200">
          <a:solidFill>
            <a:schemeClr val="bg2">
              <a:lumMod val="25000"/>
            </a:schemeClr>
          </a:solidFill>
          <a:latin typeface="Arial"/>
          <a:ea typeface="+mn-ea"/>
          <a:cs typeface="Arial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bg2">
              <a:lumMod val="10000"/>
            </a:schemeClr>
          </a:solidFill>
          <a:latin typeface="Arial"/>
          <a:ea typeface="+mn-ea"/>
          <a:cs typeface="Arial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2000" kern="1200">
          <a:solidFill>
            <a:schemeClr val="tx1"/>
          </a:solidFill>
          <a:latin typeface="Arial"/>
          <a:ea typeface="+mn-ea"/>
          <a:cs typeface="Arial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Arial"/>
          <a:ea typeface="+mn-ea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20800" y="136948"/>
            <a:ext cx="7366000" cy="8728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20800" y="1468752"/>
            <a:ext cx="7366000" cy="46574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pic>
        <p:nvPicPr>
          <p:cNvPr id="7" name="Picture 6" descr="DPI logo - color.jpg"/>
          <p:cNvPicPr>
            <a:picLocks noChangeAspect="1"/>
          </p:cNvPicPr>
          <p:nvPr userDrawn="1"/>
        </p:nvPicPr>
        <p:blipFill>
          <a:blip r:embed="rId13">
            <a:alphaModFix amt="5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5562" y="6295154"/>
            <a:ext cx="686102" cy="477378"/>
          </a:xfrm>
          <a:prstGeom prst="rect">
            <a:avLst/>
          </a:prstGeom>
          <a:ln w="9525" cap="sq" cmpd="sng">
            <a:solidFill>
              <a:schemeClr val="bg1">
                <a:lumMod val="6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Picture 7" descr="RtI-logos-1.3.png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3889" y="6126163"/>
            <a:ext cx="924017" cy="731836"/>
          </a:xfrm>
          <a:prstGeom prst="rect">
            <a:avLst/>
          </a:prstGeom>
        </p:spPr>
      </p:pic>
      <p:sp>
        <p:nvSpPr>
          <p:cNvPr id="15" name="TextBox 14"/>
          <p:cNvSpPr txBox="1"/>
          <p:nvPr userDrawn="1"/>
        </p:nvSpPr>
        <p:spPr>
          <a:xfrm>
            <a:off x="4024048" y="6356350"/>
            <a:ext cx="38098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rgbClr val="008000"/>
                </a:solidFill>
                <a:latin typeface="Calibri"/>
              </a:rPr>
              <a:t>Diversity, Prevention &amp; Intervention Department</a:t>
            </a:r>
          </a:p>
        </p:txBody>
      </p:sp>
      <p:sp>
        <p:nvSpPr>
          <p:cNvPr id="16" name="TextBox 15"/>
          <p:cNvSpPr txBox="1"/>
          <p:nvPr userDrawn="1"/>
        </p:nvSpPr>
        <p:spPr>
          <a:xfrm>
            <a:off x="350093" y="6356350"/>
            <a:ext cx="28507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rgbClr val="008000"/>
                </a:solidFill>
                <a:latin typeface="Calibri"/>
              </a:rPr>
              <a:t>Broward County Public Schools</a:t>
            </a:r>
          </a:p>
        </p:txBody>
      </p:sp>
      <p:sp>
        <p:nvSpPr>
          <p:cNvPr id="11" name="Rectangle 10"/>
          <p:cNvSpPr/>
          <p:nvPr userDrawn="1"/>
        </p:nvSpPr>
        <p:spPr>
          <a:xfrm>
            <a:off x="152400" y="149068"/>
            <a:ext cx="711200" cy="6146086"/>
          </a:xfrm>
          <a:prstGeom prst="rect">
            <a:avLst/>
          </a:prstGeom>
          <a:solidFill>
            <a:srgbClr val="A0DC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cxnSp>
        <p:nvCxnSpPr>
          <p:cNvPr id="12" name="Straight Connector 11"/>
          <p:cNvCxnSpPr/>
          <p:nvPr userDrawn="1"/>
        </p:nvCxnSpPr>
        <p:spPr>
          <a:xfrm flipH="1">
            <a:off x="1142999" y="149773"/>
            <a:ext cx="3" cy="6132487"/>
          </a:xfrm>
          <a:prstGeom prst="line">
            <a:avLst/>
          </a:prstGeom>
          <a:ln w="38100" cmpd="sng">
            <a:solidFill>
              <a:srgbClr val="FF66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 userDrawn="1"/>
        </p:nvSpPr>
        <p:spPr>
          <a:xfrm>
            <a:off x="914400" y="149773"/>
            <a:ext cx="146050" cy="6146086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35305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3600" kern="1200">
          <a:solidFill>
            <a:srgbClr val="008000"/>
          </a:solidFill>
          <a:latin typeface="Arial"/>
          <a:ea typeface="+mj-ea"/>
          <a:cs typeface="Arial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SzPct val="100000"/>
        <a:buFont typeface="Arial"/>
        <a:buChar char="•"/>
        <a:defRPr sz="3200" kern="1200">
          <a:solidFill>
            <a:schemeClr val="bg2">
              <a:lumMod val="25000"/>
            </a:schemeClr>
          </a:solidFill>
          <a:latin typeface="Arial"/>
          <a:ea typeface="+mn-ea"/>
          <a:cs typeface="Arial"/>
        </a:defRPr>
      </a:lvl1pPr>
      <a:lvl2pPr marL="742950" indent="-285750" algn="l" defTabSz="457200" rtl="0" eaLnBrk="1" latinLnBrk="0" hangingPunct="1">
        <a:spcBef>
          <a:spcPct val="20000"/>
        </a:spcBef>
        <a:buFont typeface="Courier New"/>
        <a:buChar char="o"/>
        <a:defRPr sz="2800" kern="1200">
          <a:solidFill>
            <a:schemeClr val="bg2">
              <a:lumMod val="25000"/>
            </a:schemeClr>
          </a:solidFill>
          <a:latin typeface="Arial"/>
          <a:ea typeface="+mn-ea"/>
          <a:cs typeface="Arial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bg2">
              <a:lumMod val="10000"/>
            </a:schemeClr>
          </a:solidFill>
          <a:latin typeface="Arial"/>
          <a:ea typeface="+mn-ea"/>
          <a:cs typeface="Arial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2000" kern="1200">
          <a:solidFill>
            <a:schemeClr val="tx1"/>
          </a:solidFill>
          <a:latin typeface="Arial"/>
          <a:ea typeface="+mn-ea"/>
          <a:cs typeface="Arial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Arial"/>
          <a:ea typeface="+mn-ea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3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4" Type="http://schemas.openxmlformats.org/officeDocument/2006/relationships/image" Target="../media/image8.png"/><Relationship Id="rId5" Type="http://schemas.openxmlformats.org/officeDocument/2006/relationships/chart" Target="../charts/chart1.xml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chart" Target="../charts/char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4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4" Type="http://schemas.openxmlformats.org/officeDocument/2006/relationships/hyperlink" Target="http://www.browardprevention.org" TargetMode="External"/><Relationship Id="rId5" Type="http://schemas.openxmlformats.org/officeDocument/2006/relationships/image" Target="../media/image1.jpg"/><Relationship Id="rId6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83840" y="1279670"/>
            <a:ext cx="690876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000" dirty="0" smtClean="0">
                <a:solidFill>
                  <a:srgbClr val="008000"/>
                </a:solidFill>
              </a:rPr>
              <a:t>Data-based Problem Solving in a</a:t>
            </a:r>
          </a:p>
          <a:p>
            <a:pPr algn="ctr"/>
            <a:r>
              <a:rPr lang="en-US" sz="4000" dirty="0" smtClean="0">
                <a:solidFill>
                  <a:srgbClr val="008000"/>
                </a:solidFill>
              </a:rPr>
              <a:t>RtI:B </a:t>
            </a:r>
            <a:r>
              <a:rPr lang="en-US" sz="4000" dirty="0">
                <a:solidFill>
                  <a:srgbClr val="008000"/>
                </a:solidFill>
              </a:rPr>
              <a:t>T</a:t>
            </a:r>
            <a:r>
              <a:rPr lang="en-US" sz="4000" dirty="0" smtClean="0">
                <a:solidFill>
                  <a:srgbClr val="008000"/>
                </a:solidFill>
              </a:rPr>
              <a:t>eam Meeting</a:t>
            </a:r>
            <a:endParaRPr lang="en-US" sz="4000" dirty="0">
              <a:solidFill>
                <a:srgbClr val="008000"/>
              </a:solidFill>
            </a:endParaRPr>
          </a:p>
        </p:txBody>
      </p:sp>
      <p:pic>
        <p:nvPicPr>
          <p:cNvPr id="3" name="Picture 2" descr="RtI-Behavior-Logo-FINAL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8552" y="2884912"/>
            <a:ext cx="4193415" cy="2845290"/>
          </a:xfrm>
          <a:prstGeom prst="rect">
            <a:avLst/>
          </a:prstGeom>
        </p:spPr>
      </p:pic>
      <p:pic>
        <p:nvPicPr>
          <p:cNvPr id="4" name="Picture 3" descr="basislogo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2942" y="2884912"/>
            <a:ext cx="3007388" cy="300738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148552" y="5514810"/>
            <a:ext cx="580095" cy="21539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2742236" y="3755510"/>
            <a:ext cx="1268684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600" b="1" dirty="0" smtClean="0">
                <a:solidFill>
                  <a:schemeClr val="bg1"/>
                </a:solidFill>
              </a:rPr>
              <a:t>3.0</a:t>
            </a:r>
            <a:endParaRPr lang="en-US" sz="6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0547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33866" y="1033525"/>
            <a:ext cx="129532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solidFill>
                  <a:srgbClr val="008000"/>
                </a:solidFill>
              </a:rPr>
              <a:t>Who?</a:t>
            </a:r>
            <a:endParaRPr lang="en-US" sz="3600" dirty="0">
              <a:solidFill>
                <a:srgbClr val="008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69655" y="2204023"/>
            <a:ext cx="731577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A team with mandatory members (Principal, BTU Rep, RtI:B Leader, </a:t>
            </a:r>
          </a:p>
          <a:p>
            <a:r>
              <a:rPr lang="en-US" sz="2000" dirty="0" smtClean="0"/>
              <a:t>and Community Representation. Additional members must establish</a:t>
            </a:r>
          </a:p>
          <a:p>
            <a:r>
              <a:rPr lang="en-US" sz="2000" dirty="0" smtClean="0"/>
              <a:t>representation of all other stakeholders.</a:t>
            </a:r>
            <a:endParaRPr lang="en-US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3443792" y="3626405"/>
            <a:ext cx="2531462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000" dirty="0"/>
              <a:t>support </a:t>
            </a:r>
            <a:r>
              <a:rPr lang="en-US" sz="2000" dirty="0" smtClean="0"/>
              <a:t>team </a:t>
            </a:r>
          </a:p>
          <a:p>
            <a:pPr marL="285750" indent="-285750">
              <a:buFont typeface="Arial"/>
              <a:buChar char="•"/>
            </a:pPr>
            <a:r>
              <a:rPr lang="en-US" sz="2000" dirty="0" smtClean="0"/>
              <a:t>students</a:t>
            </a:r>
            <a:endParaRPr lang="en-US" sz="2000" dirty="0"/>
          </a:p>
          <a:p>
            <a:pPr marL="285750" indent="-285750">
              <a:buFont typeface="Arial"/>
              <a:buChar char="•"/>
            </a:pPr>
            <a:r>
              <a:rPr lang="en-US" sz="2000" dirty="0" smtClean="0"/>
              <a:t>paraprofessionals</a:t>
            </a:r>
          </a:p>
          <a:p>
            <a:pPr marL="285750" indent="-285750">
              <a:buFont typeface="Arial"/>
              <a:buChar char="•"/>
            </a:pPr>
            <a:r>
              <a:rPr lang="en-US" sz="2000" dirty="0" smtClean="0"/>
              <a:t>specific grade levels</a:t>
            </a:r>
          </a:p>
          <a:p>
            <a:pPr marL="285750" indent="-285750">
              <a:buFont typeface="Arial"/>
              <a:buChar char="•"/>
            </a:pPr>
            <a:r>
              <a:rPr lang="en-US" sz="2000" dirty="0" smtClean="0"/>
              <a:t>specials teachers</a:t>
            </a:r>
          </a:p>
          <a:p>
            <a:pPr marL="285750" indent="-285750">
              <a:buFont typeface="Arial"/>
              <a:buChar char="•"/>
            </a:pPr>
            <a:r>
              <a:rPr lang="en-US" sz="2000" dirty="0" smtClean="0"/>
              <a:t>families</a:t>
            </a:r>
          </a:p>
          <a:p>
            <a:pPr marL="285750" indent="-285750">
              <a:buFont typeface="Arial"/>
              <a:buChar char="•"/>
            </a:pPr>
            <a:r>
              <a:rPr lang="en-US" sz="2000" dirty="0" smtClean="0"/>
              <a:t>community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623147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33866" y="1033525"/>
            <a:ext cx="15241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solidFill>
                  <a:srgbClr val="008000"/>
                </a:solidFill>
              </a:rPr>
              <a:t>When?</a:t>
            </a:r>
            <a:endParaRPr lang="en-US" sz="3600" dirty="0">
              <a:solidFill>
                <a:srgbClr val="008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69655" y="2204023"/>
            <a:ext cx="7100246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It is recommended that the RtI:B team meet regularly to be able</a:t>
            </a:r>
          </a:p>
          <a:p>
            <a:r>
              <a:rPr lang="en-US" sz="2000" dirty="0" smtClean="0"/>
              <a:t>to adjust implementation of the School-wide Behavior </a:t>
            </a:r>
            <a:r>
              <a:rPr lang="en-US" sz="2000" dirty="0"/>
              <a:t>P</a:t>
            </a:r>
            <a:r>
              <a:rPr lang="en-US" sz="2000" dirty="0" smtClean="0"/>
              <a:t>lan quickly</a:t>
            </a:r>
          </a:p>
          <a:p>
            <a:r>
              <a:rPr lang="en-US" sz="2000" dirty="0" smtClean="0"/>
              <a:t>in response to student needs. Teams must maintain sign-in and</a:t>
            </a:r>
          </a:p>
          <a:p>
            <a:r>
              <a:rPr lang="en-US" sz="2000" dirty="0" smtClean="0"/>
              <a:t>minutes of these meetings.</a:t>
            </a:r>
            <a:endParaRPr lang="en-US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2823821" y="4278155"/>
            <a:ext cx="418576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000" dirty="0"/>
              <a:t>M</a:t>
            </a:r>
            <a:r>
              <a:rPr lang="en-US" sz="2000" dirty="0" smtClean="0"/>
              <a:t>inimum = Quarterly meetings</a:t>
            </a:r>
          </a:p>
          <a:p>
            <a:pPr marL="285750" indent="-285750">
              <a:buFont typeface="Arial"/>
              <a:buChar char="•"/>
            </a:pPr>
            <a:r>
              <a:rPr lang="en-US" sz="2000" dirty="0"/>
              <a:t>R</a:t>
            </a:r>
            <a:r>
              <a:rPr lang="en-US" sz="2000" dirty="0" smtClean="0"/>
              <a:t>ecommended = Monthly meetings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276689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33866" y="1033525"/>
            <a:ext cx="14276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solidFill>
                  <a:srgbClr val="008000"/>
                </a:solidFill>
              </a:rPr>
              <a:t>What?</a:t>
            </a:r>
            <a:endParaRPr lang="en-US" sz="3600" dirty="0">
              <a:solidFill>
                <a:srgbClr val="008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69655" y="2204023"/>
            <a:ext cx="766042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It is the team’s responsibility to use the 4 Step Problem Solving Process</a:t>
            </a:r>
          </a:p>
          <a:p>
            <a:r>
              <a:rPr lang="en-US" sz="2000" dirty="0" smtClean="0"/>
              <a:t>to review current school-wide behavioral data, to create </a:t>
            </a:r>
          </a:p>
          <a:p>
            <a:r>
              <a:rPr lang="en-US" sz="2000" dirty="0" smtClean="0"/>
              <a:t>research-based interventions to address the school’s most prominent </a:t>
            </a:r>
          </a:p>
          <a:p>
            <a:r>
              <a:rPr lang="en-US" sz="2000" dirty="0" smtClean="0"/>
              <a:t>behavioral needs, and to teach and document these for all stakeholders.</a:t>
            </a:r>
            <a:endParaRPr lang="en-US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3331834" y="4294867"/>
            <a:ext cx="277511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000" dirty="0"/>
              <a:t>P</a:t>
            </a:r>
            <a:r>
              <a:rPr lang="en-US" sz="2000" dirty="0" smtClean="0"/>
              <a:t>roblem </a:t>
            </a:r>
            <a:r>
              <a:rPr lang="en-US" sz="2000" dirty="0"/>
              <a:t>I</a:t>
            </a:r>
            <a:r>
              <a:rPr lang="en-US" sz="2000" dirty="0" smtClean="0"/>
              <a:t>dentification</a:t>
            </a:r>
          </a:p>
          <a:p>
            <a:pPr marL="285750" indent="-285750">
              <a:buFont typeface="Arial"/>
              <a:buChar char="•"/>
            </a:pPr>
            <a:r>
              <a:rPr lang="en-US" sz="2000" dirty="0"/>
              <a:t>P</a:t>
            </a:r>
            <a:r>
              <a:rPr lang="en-US" sz="2000" dirty="0" smtClean="0"/>
              <a:t>roblem </a:t>
            </a:r>
            <a:r>
              <a:rPr lang="en-US" sz="2000" dirty="0"/>
              <a:t>A</a:t>
            </a:r>
            <a:r>
              <a:rPr lang="en-US" sz="2000" dirty="0" smtClean="0"/>
              <a:t>nalysis</a:t>
            </a:r>
          </a:p>
          <a:p>
            <a:pPr marL="285750" indent="-285750">
              <a:buFont typeface="Arial"/>
              <a:buChar char="•"/>
            </a:pPr>
            <a:r>
              <a:rPr lang="en-US" sz="2000" dirty="0" smtClean="0"/>
              <a:t>Intervention Design</a:t>
            </a:r>
          </a:p>
          <a:p>
            <a:pPr marL="285750" indent="-285750">
              <a:buFont typeface="Arial"/>
              <a:buChar char="•"/>
            </a:pPr>
            <a:r>
              <a:rPr lang="en-US" sz="2000" dirty="0" smtClean="0"/>
              <a:t>Progress Monitoring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892168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33866" y="1033525"/>
            <a:ext cx="12608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solidFill>
                  <a:srgbClr val="008000"/>
                </a:solidFill>
              </a:rPr>
              <a:t>Why?</a:t>
            </a:r>
            <a:endParaRPr lang="en-US" sz="3600" dirty="0">
              <a:solidFill>
                <a:srgbClr val="008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69655" y="2204023"/>
            <a:ext cx="755509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A flexible and responsive Tier 1 School-wide behavior curriculum</a:t>
            </a:r>
          </a:p>
          <a:p>
            <a:r>
              <a:rPr lang="en-US" sz="2000" dirty="0" smtClean="0"/>
              <a:t>provides preventative interventions and effective behavioral strategies.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369655" y="3676540"/>
            <a:ext cx="7443063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000" dirty="0"/>
              <a:t>create </a:t>
            </a:r>
            <a:r>
              <a:rPr lang="en-US" sz="2000" u="sng" dirty="0"/>
              <a:t>consistency</a:t>
            </a:r>
            <a:r>
              <a:rPr lang="en-US" sz="2000" dirty="0"/>
              <a:t> with behavior language, behavior expectations, </a:t>
            </a:r>
          </a:p>
          <a:p>
            <a:r>
              <a:rPr lang="en-US" sz="2000" dirty="0"/>
              <a:t>      positive reinforcement, and response to inappropriate behaviors</a:t>
            </a:r>
          </a:p>
          <a:p>
            <a:pPr marL="342900" indent="-342900">
              <a:buFont typeface="Arial"/>
              <a:buChar char="•"/>
            </a:pPr>
            <a:r>
              <a:rPr lang="en-US" sz="2000" dirty="0"/>
              <a:t>reduces frequent misbehaviors on the campus</a:t>
            </a:r>
          </a:p>
          <a:p>
            <a:pPr marL="342900" indent="-342900">
              <a:buFont typeface="Arial"/>
              <a:buChar char="•"/>
            </a:pPr>
            <a:r>
              <a:rPr lang="en-US" sz="2000" dirty="0"/>
              <a:t>increases the likelihood of appropriate behaviors</a:t>
            </a:r>
          </a:p>
          <a:p>
            <a:pPr marL="342900" indent="-342900">
              <a:buFont typeface="Arial"/>
              <a:buChar char="•"/>
            </a:pPr>
            <a:r>
              <a:rPr lang="en-US" sz="2000" dirty="0"/>
              <a:t>reinforces and supports staff in implementation</a:t>
            </a:r>
          </a:p>
          <a:p>
            <a:pPr marL="342900" indent="-342900">
              <a:buFont typeface="Arial"/>
              <a:buChar char="•"/>
            </a:pPr>
            <a:r>
              <a:rPr lang="en-US" sz="2000" dirty="0"/>
              <a:t>improves positive school climate and culture</a:t>
            </a:r>
          </a:p>
        </p:txBody>
      </p:sp>
    </p:spTree>
    <p:extLst>
      <p:ext uri="{BB962C8B-B14F-4D97-AF65-F5344CB8AC3E}">
        <p14:creationId xmlns:p14="http://schemas.microsoft.com/office/powerpoint/2010/main" val="2917387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998694"/>
              </p:ext>
            </p:extLst>
          </p:nvPr>
        </p:nvGraphicFramePr>
        <p:xfrm>
          <a:off x="1299248" y="686165"/>
          <a:ext cx="7664098" cy="5409590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2469476"/>
                <a:gridCol w="2469476"/>
                <a:gridCol w="2725146"/>
              </a:tblGrid>
              <a:tr h="46954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Tier 1: Universal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Tier  2: Targeted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Tier</a:t>
                      </a:r>
                      <a:r>
                        <a:rPr lang="en-US" sz="2000" baseline="0" dirty="0" smtClean="0"/>
                        <a:t> 3: Intensive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9481">
                <a:tc>
                  <a:txBody>
                    <a:bodyPr/>
                    <a:lstStyle/>
                    <a:p>
                      <a:r>
                        <a:rPr lang="en-US" dirty="0" smtClean="0"/>
                        <a:t>Big 5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Big 5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Big 5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9481">
                <a:tc>
                  <a:txBody>
                    <a:bodyPr/>
                    <a:lstStyle/>
                    <a:p>
                      <a:r>
                        <a:rPr lang="en-US" dirty="0" smtClean="0"/>
                        <a:t>Out of school Suspensions (OSS)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Out of school Suspensions (OSS)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Out of school Suspensions (OSS)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9481">
                <a:tc>
                  <a:txBody>
                    <a:bodyPr/>
                    <a:lstStyle/>
                    <a:p>
                      <a:r>
                        <a:rPr lang="en-US" dirty="0" smtClean="0"/>
                        <a:t>In school</a:t>
                      </a:r>
                      <a:r>
                        <a:rPr lang="en-US" baseline="0" dirty="0" smtClean="0"/>
                        <a:t> Suspensions</a:t>
                      </a:r>
                    </a:p>
                    <a:p>
                      <a:r>
                        <a:rPr lang="en-US" baseline="0" dirty="0" smtClean="0"/>
                        <a:t>(ISS)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In school</a:t>
                      </a:r>
                      <a:r>
                        <a:rPr lang="en-US" baseline="0" dirty="0" smtClean="0"/>
                        <a:t> Suspensions</a:t>
                      </a:r>
                    </a:p>
                    <a:p>
                      <a:r>
                        <a:rPr lang="en-US" baseline="0" dirty="0" smtClean="0"/>
                        <a:t>(ISS)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In school</a:t>
                      </a:r>
                      <a:r>
                        <a:rPr lang="en-US" baseline="0" dirty="0" smtClean="0"/>
                        <a:t> Suspensions</a:t>
                      </a:r>
                    </a:p>
                    <a:p>
                      <a:r>
                        <a:rPr lang="en-US" baseline="0" dirty="0" smtClean="0"/>
                        <a:t>(ISS)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9481">
                <a:tc>
                  <a:txBody>
                    <a:bodyPr/>
                    <a:lstStyle/>
                    <a:p>
                      <a:r>
                        <a:rPr lang="en-US" dirty="0" smtClean="0"/>
                        <a:t>Requests for assistance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Requests for assistance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Requests for assistance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 smtClean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9481">
                <a:tc>
                  <a:txBody>
                    <a:bodyPr/>
                    <a:lstStyle/>
                    <a:p>
                      <a:r>
                        <a:rPr lang="en-US" dirty="0" smtClean="0"/>
                        <a:t>Faculty, student, family surveys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Classroom observations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Student observation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9481">
                <a:tc>
                  <a:txBody>
                    <a:bodyPr/>
                    <a:lstStyle/>
                    <a:p>
                      <a:r>
                        <a:rPr lang="en-US" dirty="0" smtClean="0"/>
                        <a:t>School Climate Surveys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Daily progress reports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Behavior rating scales</a:t>
                      </a:r>
                    </a:p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9481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Standardized screening tools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FBA forms and processes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9481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Individualized measures of student</a:t>
                      </a:r>
                      <a:r>
                        <a:rPr lang="en-US" baseline="0" dirty="0" smtClean="0"/>
                        <a:t> outcomes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489132" y="162945"/>
            <a:ext cx="70570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008000"/>
                </a:solidFill>
              </a:rPr>
              <a:t>Necessary Data To Make Decisions At Each Tier</a:t>
            </a:r>
            <a:endParaRPr lang="en-US" sz="2800" dirty="0">
              <a:solidFill>
                <a:srgbClr val="008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6622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own Arrow 8"/>
          <p:cNvSpPr/>
          <p:nvPr/>
        </p:nvSpPr>
        <p:spPr>
          <a:xfrm>
            <a:off x="6092498" y="1543927"/>
            <a:ext cx="2628140" cy="1351673"/>
          </a:xfrm>
          <a:prstGeom prst="downArrow">
            <a:avLst/>
          </a:prstGeom>
          <a:solidFill>
            <a:srgbClr val="008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prstClr val="white"/>
                </a:solidFill>
                <a:latin typeface="Calibri"/>
              </a:rPr>
              <a:t>BASIS</a:t>
            </a:r>
          </a:p>
        </p:txBody>
      </p:sp>
      <p:sp>
        <p:nvSpPr>
          <p:cNvPr id="7" name="Rounded Rectangular Callout 6"/>
          <p:cNvSpPr/>
          <p:nvPr/>
        </p:nvSpPr>
        <p:spPr>
          <a:xfrm rot="5400000">
            <a:off x="5750284" y="686948"/>
            <a:ext cx="2919348" cy="3358559"/>
          </a:xfrm>
          <a:prstGeom prst="wedgeRoundRectCallout">
            <a:avLst>
              <a:gd name="adj1" fmla="val -21799"/>
              <a:gd name="adj2" fmla="val 85490"/>
              <a:gd name="adj3" fmla="val 16667"/>
            </a:avLst>
          </a:prstGeom>
          <a:solidFill>
            <a:srgbClr val="FFFFFF"/>
          </a:solidFill>
          <a:ln w="19050" cmpd="sng">
            <a:solidFill>
              <a:srgbClr val="008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199967" y="215809"/>
            <a:ext cx="79175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8000"/>
                </a:solidFill>
                <a:latin typeface="Calibri"/>
              </a:rPr>
              <a:t>Using the 4 Step Problem Solving Process to s</a:t>
            </a:r>
            <a:r>
              <a:rPr lang="en-US" sz="2400" dirty="0" smtClean="0">
                <a:solidFill>
                  <a:srgbClr val="008000"/>
                </a:solidFill>
                <a:latin typeface="Calibri"/>
              </a:rPr>
              <a:t>upport </a:t>
            </a:r>
            <a:r>
              <a:rPr lang="en-US" sz="2400" dirty="0">
                <a:solidFill>
                  <a:srgbClr val="008000"/>
                </a:solidFill>
                <a:latin typeface="Calibri"/>
              </a:rPr>
              <a:t>b</a:t>
            </a:r>
            <a:r>
              <a:rPr lang="en-US" sz="2400" dirty="0" smtClean="0">
                <a:solidFill>
                  <a:srgbClr val="008000"/>
                </a:solidFill>
                <a:latin typeface="Calibri"/>
              </a:rPr>
              <a:t>ehavior</a:t>
            </a:r>
            <a:endParaRPr lang="en-US" sz="2400" dirty="0">
              <a:solidFill>
                <a:srgbClr val="008000"/>
              </a:solidFill>
              <a:latin typeface="Calibri"/>
            </a:endParaRPr>
          </a:p>
        </p:txBody>
      </p:sp>
      <p:sp>
        <p:nvSpPr>
          <p:cNvPr id="3" name="Isosceles Triangle 2"/>
          <p:cNvSpPr/>
          <p:nvPr/>
        </p:nvSpPr>
        <p:spPr>
          <a:xfrm>
            <a:off x="1480733" y="1131920"/>
            <a:ext cx="3826112" cy="5023009"/>
          </a:xfrm>
          <a:prstGeom prst="triangle">
            <a:avLst/>
          </a:prstGeom>
          <a:gradFill flip="none" rotWithShape="1">
            <a:gsLst>
              <a:gs pos="0">
                <a:srgbClr val="008000">
                  <a:alpha val="65000"/>
                </a:srgbClr>
              </a:gs>
              <a:gs pos="100000">
                <a:srgbClr val="FF0000">
                  <a:alpha val="65000"/>
                </a:srgbClr>
              </a:gs>
              <a:gs pos="71000">
                <a:srgbClr val="FFFF00">
                  <a:alpha val="65000"/>
                </a:srgbClr>
              </a:gs>
            </a:gsLst>
            <a:lin ang="15540000" scaled="0"/>
            <a:tileRect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894" y="1380379"/>
            <a:ext cx="5111890" cy="4757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val 4"/>
          <p:cNvSpPr/>
          <p:nvPr/>
        </p:nvSpPr>
        <p:spPr>
          <a:xfrm>
            <a:off x="2270532" y="907190"/>
            <a:ext cx="2220327" cy="2170283"/>
          </a:xfrm>
          <a:prstGeom prst="ellipse">
            <a:avLst/>
          </a:prstGeom>
          <a:noFill/>
          <a:ln w="38100" cmpd="sng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  <a:latin typeface="Franklin Gothic Book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511390" y="895245"/>
            <a:ext cx="3687102" cy="40934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prstClr val="black"/>
                </a:solidFill>
                <a:latin typeface="Calibri"/>
              </a:rPr>
              <a:t>    </a:t>
            </a:r>
            <a:r>
              <a:rPr lang="en-US" sz="2000" dirty="0" smtClean="0">
                <a:solidFill>
                  <a:prstClr val="black"/>
                </a:solidFill>
                <a:latin typeface="Calibri"/>
              </a:rPr>
              <a:t>         </a:t>
            </a:r>
            <a:r>
              <a:rPr lang="en-US" sz="2000" u="sng" dirty="0" smtClean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2000" u="sng" dirty="0">
                <a:solidFill>
                  <a:prstClr val="black"/>
                </a:solidFill>
                <a:latin typeface="Calibri"/>
              </a:rPr>
              <a:t>The “Big 5”</a:t>
            </a:r>
          </a:p>
          <a:p>
            <a:r>
              <a:rPr lang="en-US" sz="2000" dirty="0" smtClean="0">
                <a:solidFill>
                  <a:prstClr val="black"/>
                </a:solidFill>
                <a:latin typeface="Calibri"/>
              </a:rPr>
              <a:t>1.  Core Effectiveness/Student</a:t>
            </a:r>
          </a:p>
          <a:p>
            <a:r>
              <a:rPr lang="en-US" sz="2000" dirty="0" smtClean="0">
                <a:solidFill>
                  <a:prstClr val="black"/>
                </a:solidFill>
              </a:rPr>
              <a:t>2.  Referrals </a:t>
            </a:r>
            <a:r>
              <a:rPr lang="en-US" sz="2000" dirty="0">
                <a:solidFill>
                  <a:prstClr val="black"/>
                </a:solidFill>
              </a:rPr>
              <a:t>by </a:t>
            </a:r>
            <a:r>
              <a:rPr lang="en-US" sz="2000" dirty="0" smtClean="0">
                <a:solidFill>
                  <a:prstClr val="black"/>
                </a:solidFill>
              </a:rPr>
              <a:t>Behavior</a:t>
            </a:r>
            <a:endParaRPr lang="en-US" sz="2000" dirty="0">
              <a:solidFill>
                <a:prstClr val="black"/>
              </a:solidFill>
            </a:endParaRPr>
          </a:p>
          <a:p>
            <a:r>
              <a:rPr lang="en-US" sz="2000" dirty="0" smtClean="0">
                <a:solidFill>
                  <a:prstClr val="black"/>
                </a:solidFill>
              </a:rPr>
              <a:t>3.  Referrals </a:t>
            </a:r>
            <a:r>
              <a:rPr lang="en-US" sz="2000" dirty="0">
                <a:solidFill>
                  <a:prstClr val="black"/>
                </a:solidFill>
              </a:rPr>
              <a:t>by T</a:t>
            </a:r>
            <a:r>
              <a:rPr lang="en-US" sz="2000" dirty="0" smtClean="0">
                <a:solidFill>
                  <a:prstClr val="black"/>
                </a:solidFill>
              </a:rPr>
              <a:t>ime:</a:t>
            </a:r>
          </a:p>
          <a:p>
            <a:r>
              <a:rPr lang="en-US" sz="2000" dirty="0">
                <a:solidFill>
                  <a:prstClr val="black"/>
                </a:solidFill>
              </a:rPr>
              <a:t>	</a:t>
            </a:r>
            <a:r>
              <a:rPr lang="en-US" sz="2000" dirty="0" smtClean="0">
                <a:solidFill>
                  <a:prstClr val="black"/>
                </a:solidFill>
              </a:rPr>
              <a:t>of Day</a:t>
            </a:r>
            <a:endParaRPr lang="en-US" sz="2000" dirty="0">
              <a:solidFill>
                <a:prstClr val="black"/>
              </a:solidFill>
            </a:endParaRPr>
          </a:p>
          <a:p>
            <a:r>
              <a:rPr lang="en-US" sz="2000" dirty="0" smtClean="0">
                <a:solidFill>
                  <a:prstClr val="black"/>
                </a:solidFill>
                <a:latin typeface="Calibri"/>
              </a:rPr>
              <a:t>	of year (monthly)</a:t>
            </a:r>
            <a:endParaRPr lang="en-US" sz="2000" dirty="0">
              <a:solidFill>
                <a:prstClr val="black"/>
              </a:solidFill>
              <a:latin typeface="Calibri"/>
            </a:endParaRPr>
          </a:p>
          <a:p>
            <a:r>
              <a:rPr lang="en-US" sz="2000" dirty="0" smtClean="0">
                <a:solidFill>
                  <a:prstClr val="black"/>
                </a:solidFill>
                <a:latin typeface="Calibri"/>
              </a:rPr>
              <a:t>4.  Referrals </a:t>
            </a:r>
            <a:r>
              <a:rPr lang="en-US" sz="2000" dirty="0">
                <a:solidFill>
                  <a:prstClr val="black"/>
                </a:solidFill>
                <a:latin typeface="Calibri"/>
              </a:rPr>
              <a:t>by </a:t>
            </a:r>
            <a:r>
              <a:rPr lang="en-US" sz="2000" dirty="0" smtClean="0">
                <a:solidFill>
                  <a:prstClr val="black"/>
                </a:solidFill>
                <a:latin typeface="Calibri"/>
              </a:rPr>
              <a:t>Location</a:t>
            </a:r>
          </a:p>
          <a:p>
            <a:r>
              <a:rPr lang="en-US" sz="2000" dirty="0" smtClean="0">
                <a:solidFill>
                  <a:prstClr val="black"/>
                </a:solidFill>
                <a:latin typeface="Calibri"/>
              </a:rPr>
              <a:t>5.  Referrals by Teacher and/or</a:t>
            </a:r>
          </a:p>
          <a:p>
            <a:r>
              <a:rPr lang="en-US" sz="2000" dirty="0" smtClean="0">
                <a:solidFill>
                  <a:prstClr val="black"/>
                </a:solidFill>
                <a:latin typeface="Calibri"/>
              </a:rPr>
              <a:t>	grade level</a:t>
            </a:r>
            <a:endParaRPr lang="en-US" sz="2000" dirty="0">
              <a:solidFill>
                <a:prstClr val="black"/>
              </a:solidFill>
              <a:latin typeface="Calibri"/>
            </a:endParaRPr>
          </a:p>
          <a:p>
            <a:endParaRPr lang="en-US" sz="2000" dirty="0">
              <a:solidFill>
                <a:prstClr val="black"/>
              </a:solidFill>
              <a:latin typeface="Calibri"/>
            </a:endParaRPr>
          </a:p>
          <a:p>
            <a:endParaRPr lang="en-US" sz="2000" dirty="0" smtClean="0">
              <a:solidFill>
                <a:prstClr val="black"/>
              </a:solidFill>
              <a:latin typeface="Calibri"/>
            </a:endParaRPr>
          </a:p>
          <a:p>
            <a:r>
              <a:rPr lang="en-US" sz="2000" dirty="0" smtClean="0">
                <a:solidFill>
                  <a:prstClr val="black"/>
                </a:solidFill>
                <a:latin typeface="Calibri"/>
              </a:rPr>
              <a:t>6.  Referrals by Admin. Action</a:t>
            </a:r>
          </a:p>
          <a:p>
            <a:r>
              <a:rPr lang="en-US" sz="2000" dirty="0" smtClean="0">
                <a:solidFill>
                  <a:prstClr val="black"/>
                </a:solidFill>
                <a:latin typeface="Calibri"/>
              </a:rPr>
              <a:t>7.  Referrals by </a:t>
            </a:r>
            <a:r>
              <a:rPr lang="en-US" sz="2000" dirty="0">
                <a:solidFill>
                  <a:prstClr val="black"/>
                </a:solidFill>
                <a:latin typeface="Calibri"/>
              </a:rPr>
              <a:t>D</a:t>
            </a:r>
            <a:r>
              <a:rPr lang="en-US" sz="2000" dirty="0" smtClean="0">
                <a:solidFill>
                  <a:prstClr val="black"/>
                </a:solidFill>
                <a:latin typeface="Calibri"/>
              </a:rPr>
              <a:t>isproportionality</a:t>
            </a:r>
            <a:endParaRPr lang="en-US" sz="2000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43127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7" grpId="0" animBg="1"/>
      <p:bldP spid="5" grpId="0" animBg="1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16047" y="408968"/>
            <a:ext cx="76948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008000"/>
                </a:solidFill>
              </a:rPr>
              <a:t>How to “read” the Behavior Dashboard in BASIS 3.0</a:t>
            </a:r>
            <a:endParaRPr lang="en-US" sz="2800" dirty="0">
              <a:solidFill>
                <a:srgbClr val="008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51164" y="1026759"/>
            <a:ext cx="7404376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solidFill>
                  <a:srgbClr val="008000"/>
                </a:solidFill>
              </a:rPr>
              <a:t>Referral</a:t>
            </a:r>
            <a:r>
              <a:rPr lang="en-US" sz="2000" dirty="0"/>
              <a:t>: ODR for individual </a:t>
            </a:r>
            <a:r>
              <a:rPr lang="en-US" sz="2000" dirty="0" smtClean="0"/>
              <a:t>student –such as "</a:t>
            </a:r>
            <a:r>
              <a:rPr lang="en-US" sz="2000" dirty="0"/>
              <a:t>John </a:t>
            </a:r>
            <a:r>
              <a:rPr lang="en-US" sz="2000" dirty="0" smtClean="0"/>
              <a:t>punched Henri”</a:t>
            </a:r>
          </a:p>
          <a:p>
            <a:endParaRPr lang="en-US" sz="1600" dirty="0"/>
          </a:p>
          <a:p>
            <a:r>
              <a:rPr lang="en-US" sz="2000" dirty="0">
                <a:solidFill>
                  <a:srgbClr val="008000"/>
                </a:solidFill>
              </a:rPr>
              <a:t>Event: </a:t>
            </a:r>
            <a:r>
              <a:rPr lang="en-US" sz="2000" dirty="0"/>
              <a:t>an occurrence that may contain multiple referrals and incidents - such as "</a:t>
            </a:r>
            <a:r>
              <a:rPr lang="en-US" sz="2000" dirty="0" smtClean="0"/>
              <a:t>Fight”</a:t>
            </a:r>
          </a:p>
          <a:p>
            <a:endParaRPr lang="en-US" sz="1600" dirty="0">
              <a:solidFill>
                <a:srgbClr val="008000"/>
              </a:solidFill>
            </a:endParaRPr>
          </a:p>
          <a:p>
            <a:r>
              <a:rPr lang="en-US" sz="2000" dirty="0">
                <a:solidFill>
                  <a:srgbClr val="008000"/>
                </a:solidFill>
              </a:rPr>
              <a:t>Incident: </a:t>
            </a:r>
            <a:r>
              <a:rPr lang="en-US" sz="2000" dirty="0"/>
              <a:t>the </a:t>
            </a:r>
            <a:r>
              <a:rPr lang="en-US" sz="2000" dirty="0" smtClean="0"/>
              <a:t>District’s behavior codes related to the referral. There </a:t>
            </a:r>
            <a:r>
              <a:rPr lang="en-US" sz="2000" dirty="0"/>
              <a:t>can be multiple incidents - such as </a:t>
            </a:r>
            <a:r>
              <a:rPr lang="en-US" sz="2000" dirty="0" smtClean="0"/>
              <a:t>‘Battery’ </a:t>
            </a:r>
            <a:r>
              <a:rPr lang="en-US" sz="2000" dirty="0"/>
              <a:t>and </a:t>
            </a:r>
            <a:r>
              <a:rPr lang="en-US" sz="2000" dirty="0" smtClean="0"/>
              <a:t>”Destruction </a:t>
            </a:r>
            <a:r>
              <a:rPr lang="en-US" sz="2000" dirty="0"/>
              <a:t>of </a:t>
            </a:r>
            <a:r>
              <a:rPr lang="en-US" sz="2000" dirty="0" smtClean="0"/>
              <a:t>Property</a:t>
            </a:r>
            <a:r>
              <a:rPr lang="en-US" sz="2000" dirty="0"/>
              <a:t>" during the </a:t>
            </a:r>
            <a:r>
              <a:rPr lang="en-US" sz="2000" dirty="0" smtClean="0"/>
              <a:t>fight (Event)</a:t>
            </a:r>
          </a:p>
          <a:p>
            <a:endParaRPr lang="en-US" sz="1600" dirty="0"/>
          </a:p>
          <a:p>
            <a:r>
              <a:rPr lang="en-US" sz="2000" dirty="0">
                <a:solidFill>
                  <a:srgbClr val="008000"/>
                </a:solidFill>
              </a:rPr>
              <a:t>Action: </a:t>
            </a:r>
            <a:r>
              <a:rPr lang="en-US" sz="2000" dirty="0"/>
              <a:t>the consequence imposed by Admin - such as "phone call home" or "no action".  Actions are imposed based on the most severe incident of the event.</a:t>
            </a:r>
          </a:p>
        </p:txBody>
      </p:sp>
      <p:pic>
        <p:nvPicPr>
          <p:cNvPr id="5" name="Picture 4" descr="Screen Shot 2016-03-01 at 8.37.54 A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1164" y="4576600"/>
            <a:ext cx="9144000" cy="1681798"/>
          </a:xfrm>
          <a:prstGeom prst="rect">
            <a:avLst/>
          </a:prstGeom>
        </p:spPr>
      </p:pic>
      <p:sp>
        <p:nvSpPr>
          <p:cNvPr id="6" name="Down Arrow 5"/>
          <p:cNvSpPr/>
          <p:nvPr/>
        </p:nvSpPr>
        <p:spPr>
          <a:xfrm rot="5400000">
            <a:off x="3809183" y="5489471"/>
            <a:ext cx="572154" cy="614097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7" name="Down Arrow 6"/>
          <p:cNvSpPr/>
          <p:nvPr/>
        </p:nvSpPr>
        <p:spPr>
          <a:xfrm rot="5400000">
            <a:off x="5042516" y="4449802"/>
            <a:ext cx="572154" cy="614097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8" name="Down Arrow 7"/>
          <p:cNvSpPr/>
          <p:nvPr/>
        </p:nvSpPr>
        <p:spPr>
          <a:xfrm rot="5400000">
            <a:off x="4373153" y="4764640"/>
            <a:ext cx="572154" cy="614097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14630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16-01-13 at 10.06.24 A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20820"/>
            <a:ext cx="9144000" cy="428905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10311" y="245788"/>
            <a:ext cx="66407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008000"/>
                </a:solidFill>
                <a:latin typeface="Calibri"/>
              </a:rPr>
              <a:t>1. </a:t>
            </a:r>
            <a:r>
              <a:rPr lang="en-US" sz="2800" dirty="0">
                <a:solidFill>
                  <a:srgbClr val="008000"/>
                </a:solidFill>
              </a:rPr>
              <a:t>Core Effectiveness </a:t>
            </a:r>
            <a:r>
              <a:rPr lang="en-US" sz="2800" dirty="0" smtClean="0">
                <a:solidFill>
                  <a:srgbClr val="008000"/>
                </a:solidFill>
              </a:rPr>
              <a:t>(Referrals </a:t>
            </a:r>
            <a:r>
              <a:rPr lang="en-US" sz="2800" dirty="0">
                <a:solidFill>
                  <a:srgbClr val="008000"/>
                </a:solidFill>
              </a:rPr>
              <a:t>by  </a:t>
            </a:r>
            <a:r>
              <a:rPr lang="en-US" sz="2800" dirty="0" smtClean="0">
                <a:solidFill>
                  <a:srgbClr val="008000"/>
                </a:solidFill>
              </a:rPr>
              <a:t>Student) </a:t>
            </a:r>
            <a:endParaRPr lang="en-US" sz="2800" dirty="0">
              <a:solidFill>
                <a:srgbClr val="008000"/>
              </a:solidFill>
              <a:latin typeface="Calibri"/>
            </a:endParaRPr>
          </a:p>
        </p:txBody>
      </p:sp>
      <p:sp>
        <p:nvSpPr>
          <p:cNvPr id="4" name="Down Arrow 3"/>
          <p:cNvSpPr/>
          <p:nvPr/>
        </p:nvSpPr>
        <p:spPr>
          <a:xfrm>
            <a:off x="7202537" y="2245440"/>
            <a:ext cx="572154" cy="614097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5" name="Picture 4" descr="Screen Shot 2016-02-29 at 2.07.12 PM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62601"/>
            <a:ext cx="9144000" cy="209328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25421" y="6256284"/>
            <a:ext cx="1254214" cy="99960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5095242" y="6240602"/>
            <a:ext cx="1113115" cy="98392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Down Arrow 7"/>
          <p:cNvSpPr/>
          <p:nvPr/>
        </p:nvSpPr>
        <p:spPr>
          <a:xfrm>
            <a:off x="3388480" y="5002827"/>
            <a:ext cx="572154" cy="614097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9" name="Down Arrow 8"/>
          <p:cNvSpPr/>
          <p:nvPr/>
        </p:nvSpPr>
        <p:spPr>
          <a:xfrm rot="5400000">
            <a:off x="2822836" y="1193299"/>
            <a:ext cx="572154" cy="614097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0" name="Oval 9"/>
          <p:cNvSpPr/>
          <p:nvPr/>
        </p:nvSpPr>
        <p:spPr>
          <a:xfrm>
            <a:off x="3451192" y="6130844"/>
            <a:ext cx="452549" cy="297919"/>
          </a:xfrm>
          <a:prstGeom prst="ellipse">
            <a:avLst/>
          </a:prstGeom>
          <a:noFill/>
          <a:ln w="12700" cmpd="sng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Arrow Connector 11"/>
          <p:cNvCxnSpPr>
            <a:stCxn id="10" idx="6"/>
          </p:cNvCxnSpPr>
          <p:nvPr/>
        </p:nvCxnSpPr>
        <p:spPr>
          <a:xfrm>
            <a:off x="3903741" y="6279804"/>
            <a:ext cx="564394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4421101" y="5978410"/>
            <a:ext cx="5486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16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27107" y="1786425"/>
            <a:ext cx="2824085" cy="22060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6" name="Chart 15"/>
          <p:cNvGraphicFramePr/>
          <p:nvPr>
            <p:extLst>
              <p:ext uri="{D42A27DB-BD31-4B8C-83A1-F6EECF244321}">
                <p14:modId xmlns:p14="http://schemas.microsoft.com/office/powerpoint/2010/main" val="653495112"/>
              </p:ext>
            </p:extLst>
          </p:nvPr>
        </p:nvGraphicFramePr>
        <p:xfrm>
          <a:off x="6427845" y="59251"/>
          <a:ext cx="3481098" cy="23100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7" name="Rectangle 16"/>
          <p:cNvSpPr/>
          <p:nvPr/>
        </p:nvSpPr>
        <p:spPr>
          <a:xfrm>
            <a:off x="7280927" y="3308461"/>
            <a:ext cx="432487" cy="1411191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/>
          <p:cNvSpPr txBox="1"/>
          <p:nvPr/>
        </p:nvSpPr>
        <p:spPr>
          <a:xfrm>
            <a:off x="7294760" y="3669098"/>
            <a:ext cx="4186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57</a:t>
            </a:r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7881492" y="3904297"/>
            <a:ext cx="432487" cy="815355"/>
          </a:xfrm>
          <a:prstGeom prst="rect">
            <a:avLst/>
          </a:prstGeom>
          <a:solidFill>
            <a:srgbClr val="FF66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66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879647" y="4038430"/>
            <a:ext cx="4186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31</a:t>
            </a:r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8466379" y="4407762"/>
            <a:ext cx="432487" cy="31189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66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534494" y="4360722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7</a:t>
            </a:r>
            <a:endParaRPr lang="en-US" dirty="0"/>
          </a:p>
        </p:txBody>
      </p:sp>
      <p:sp>
        <p:nvSpPr>
          <p:cNvPr id="23" name="Down Arrow 22"/>
          <p:cNvSpPr/>
          <p:nvPr/>
        </p:nvSpPr>
        <p:spPr>
          <a:xfrm rot="5400000">
            <a:off x="786509" y="2013243"/>
            <a:ext cx="572154" cy="614097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859395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  <p:bldP spid="10" grpId="0" animBg="1"/>
      <p:bldP spid="14" grpId="0"/>
      <p:bldGraphic spid="16" grpId="0">
        <p:bldAsOne/>
      </p:bldGraphic>
      <p:bldP spid="2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82203" y="136028"/>
            <a:ext cx="59273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008000"/>
                </a:solidFill>
                <a:latin typeface="Calibri"/>
              </a:rPr>
              <a:t>2. Referrals </a:t>
            </a:r>
            <a:r>
              <a:rPr lang="en-US" sz="2800" dirty="0">
                <a:solidFill>
                  <a:srgbClr val="008000"/>
                </a:solidFill>
                <a:latin typeface="Calibri"/>
              </a:rPr>
              <a:t>by </a:t>
            </a:r>
            <a:r>
              <a:rPr lang="en-US" sz="2800" dirty="0" smtClean="0">
                <a:solidFill>
                  <a:srgbClr val="008000"/>
                </a:solidFill>
                <a:latin typeface="Calibri"/>
              </a:rPr>
              <a:t>Incident (Behavior Type)</a:t>
            </a:r>
            <a:endParaRPr lang="en-US" sz="2800" dirty="0">
              <a:solidFill>
                <a:srgbClr val="008000"/>
              </a:solidFill>
              <a:latin typeface="Calibri"/>
            </a:endParaRPr>
          </a:p>
        </p:txBody>
      </p:sp>
      <p:pic>
        <p:nvPicPr>
          <p:cNvPr id="2" name="Picture 1" descr="Screen Shot 2015-11-13 at 10.40.47 A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18515"/>
            <a:ext cx="9144000" cy="4075572"/>
          </a:xfrm>
          <a:prstGeom prst="rect">
            <a:avLst/>
          </a:prstGeom>
        </p:spPr>
      </p:pic>
      <p:sp>
        <p:nvSpPr>
          <p:cNvPr id="5" name="Oval 4"/>
          <p:cNvSpPr/>
          <p:nvPr/>
        </p:nvSpPr>
        <p:spPr>
          <a:xfrm>
            <a:off x="4915648" y="2874515"/>
            <a:ext cx="493058" cy="1979315"/>
          </a:xfrm>
          <a:prstGeom prst="ellipse">
            <a:avLst/>
          </a:prstGeom>
          <a:noFill/>
          <a:ln w="38100" cmpd="sng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6" name="Oval 5"/>
          <p:cNvSpPr/>
          <p:nvPr/>
        </p:nvSpPr>
        <p:spPr>
          <a:xfrm>
            <a:off x="5336987" y="2874515"/>
            <a:ext cx="818777" cy="1979315"/>
          </a:xfrm>
          <a:prstGeom prst="ellipse">
            <a:avLst/>
          </a:prstGeom>
          <a:noFill/>
          <a:ln w="38100" cmpd="sng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8" name="Rounded Rectangular Callout 7"/>
          <p:cNvSpPr/>
          <p:nvPr/>
        </p:nvSpPr>
        <p:spPr>
          <a:xfrm rot="10800000">
            <a:off x="4231570" y="4995232"/>
            <a:ext cx="1107323" cy="538166"/>
          </a:xfrm>
          <a:prstGeom prst="wedgeRoundRectCallout">
            <a:avLst>
              <a:gd name="adj1" fmla="val -29032"/>
              <a:gd name="adj2" fmla="val 89717"/>
              <a:gd name="adj3" fmla="val 16667"/>
            </a:avLst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0" name="Rounded Rectangular Callout 9"/>
          <p:cNvSpPr/>
          <p:nvPr/>
        </p:nvSpPr>
        <p:spPr>
          <a:xfrm rot="10800000" flipH="1">
            <a:off x="5729426" y="4995230"/>
            <a:ext cx="1732115" cy="538167"/>
          </a:xfrm>
          <a:prstGeom prst="wedgeRoundRectCallout">
            <a:avLst>
              <a:gd name="adj1" fmla="val -29033"/>
              <a:gd name="adj2" fmla="val 96103"/>
              <a:gd name="adj3" fmla="val 16667"/>
            </a:avLst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231571" y="5022946"/>
            <a:ext cx="9740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prstClr val="black"/>
                </a:solidFill>
                <a:latin typeface="Calibri"/>
              </a:rPr>
              <a:t>Skipping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737241" y="5042272"/>
            <a:ext cx="17243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prstClr val="black"/>
                </a:solidFill>
                <a:latin typeface="Calibri"/>
              </a:rPr>
              <a:t>Fighting, Battery</a:t>
            </a:r>
            <a:endParaRPr lang="en-US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820845" y="1701242"/>
            <a:ext cx="1704214" cy="164353"/>
          </a:xfrm>
          <a:prstGeom prst="roundRect">
            <a:avLst/>
          </a:prstGeom>
          <a:solidFill>
            <a:srgbClr val="FFFFFF"/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17363" y="5826228"/>
            <a:ext cx="769523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Does skipping lead to confrontations and conflicts?</a:t>
            </a:r>
          </a:p>
          <a:p>
            <a:r>
              <a:rPr lang="en-US" sz="2000" dirty="0" smtClean="0"/>
              <a:t>Why are students being aggressive and handling interactions physically?</a:t>
            </a:r>
            <a:endParaRPr lang="en-US" sz="2000" dirty="0"/>
          </a:p>
        </p:txBody>
      </p:sp>
      <p:sp>
        <p:nvSpPr>
          <p:cNvPr id="13" name="Down Arrow 12"/>
          <p:cNvSpPr/>
          <p:nvPr/>
        </p:nvSpPr>
        <p:spPr>
          <a:xfrm rot="5400000">
            <a:off x="2238021" y="1861336"/>
            <a:ext cx="572154" cy="614097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04112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820845" y="245788"/>
            <a:ext cx="42755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008000"/>
                </a:solidFill>
                <a:latin typeface="Calibri"/>
              </a:rPr>
              <a:t>3a. Referrals </a:t>
            </a:r>
            <a:r>
              <a:rPr lang="en-US" sz="2800" dirty="0">
                <a:solidFill>
                  <a:srgbClr val="008000"/>
                </a:solidFill>
                <a:latin typeface="Calibri"/>
              </a:rPr>
              <a:t>by Time of Day</a:t>
            </a:r>
          </a:p>
        </p:txBody>
      </p:sp>
      <p:pic>
        <p:nvPicPr>
          <p:cNvPr id="2" name="Picture 1" descr="Screen Shot 2015-11-13 at 9.56.04 A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9340" y="1088095"/>
            <a:ext cx="9863420" cy="4186140"/>
          </a:xfrm>
          <a:prstGeom prst="rect">
            <a:avLst/>
          </a:prstGeom>
        </p:spPr>
      </p:pic>
      <p:sp>
        <p:nvSpPr>
          <p:cNvPr id="5" name="Oval 4"/>
          <p:cNvSpPr/>
          <p:nvPr/>
        </p:nvSpPr>
        <p:spPr>
          <a:xfrm>
            <a:off x="5498354" y="3130568"/>
            <a:ext cx="820386" cy="1979315"/>
          </a:xfrm>
          <a:prstGeom prst="ellipse">
            <a:avLst/>
          </a:prstGeom>
          <a:noFill/>
          <a:ln w="38100" cmpd="sng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526859" y="3115653"/>
            <a:ext cx="7431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prstClr val="black"/>
                </a:solidFill>
                <a:latin typeface="Calibri"/>
              </a:rPr>
              <a:t>Lunch</a:t>
            </a:r>
          </a:p>
        </p:txBody>
      </p:sp>
      <p:sp>
        <p:nvSpPr>
          <p:cNvPr id="8" name="Down Arrow 7"/>
          <p:cNvSpPr/>
          <p:nvPr/>
        </p:nvSpPr>
        <p:spPr>
          <a:xfrm>
            <a:off x="4417279" y="3521186"/>
            <a:ext cx="572154" cy="614097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0" name="Down Arrow 9"/>
          <p:cNvSpPr/>
          <p:nvPr/>
        </p:nvSpPr>
        <p:spPr>
          <a:xfrm>
            <a:off x="6392504" y="2974630"/>
            <a:ext cx="572154" cy="614097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716822" y="1822984"/>
            <a:ext cx="3308749" cy="245782"/>
          </a:xfrm>
          <a:prstGeom prst="roundRect">
            <a:avLst/>
          </a:prstGeom>
          <a:solidFill>
            <a:srgbClr val="FFFFFF"/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3809" y="5566368"/>
            <a:ext cx="664890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Peak at lunch. How to reduce?</a:t>
            </a:r>
          </a:p>
          <a:p>
            <a:r>
              <a:rPr lang="en-US" sz="2000" dirty="0" smtClean="0"/>
              <a:t>Peak in afternoon: 100% higher than morning referrals. Why?</a:t>
            </a:r>
          </a:p>
          <a:p>
            <a:endParaRPr lang="en-US" sz="2000" dirty="0"/>
          </a:p>
        </p:txBody>
      </p:sp>
      <p:sp>
        <p:nvSpPr>
          <p:cNvPr id="12" name="Down Arrow 11"/>
          <p:cNvSpPr/>
          <p:nvPr/>
        </p:nvSpPr>
        <p:spPr>
          <a:xfrm rot="5400000">
            <a:off x="1302317" y="2047795"/>
            <a:ext cx="572154" cy="614097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64347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10" grpId="0" animBg="1"/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16597" y="345278"/>
            <a:ext cx="59003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008000"/>
                </a:solidFill>
                <a:latin typeface="Calibri"/>
              </a:rPr>
              <a:t>3b. Referrals </a:t>
            </a:r>
            <a:r>
              <a:rPr lang="en-US" sz="2800" dirty="0">
                <a:solidFill>
                  <a:srgbClr val="008000"/>
                </a:solidFill>
                <a:latin typeface="Calibri"/>
              </a:rPr>
              <a:t>by Time of </a:t>
            </a:r>
            <a:r>
              <a:rPr lang="en-US" sz="2800" dirty="0" smtClean="0">
                <a:solidFill>
                  <a:srgbClr val="008000"/>
                </a:solidFill>
                <a:latin typeface="Calibri"/>
              </a:rPr>
              <a:t>Year (monthly)</a:t>
            </a:r>
            <a:endParaRPr lang="en-US" sz="2800" dirty="0">
              <a:solidFill>
                <a:srgbClr val="008000"/>
              </a:solidFill>
              <a:latin typeface="Calibri"/>
            </a:endParaRPr>
          </a:p>
        </p:txBody>
      </p:sp>
      <p:graphicFrame>
        <p:nvGraphicFramePr>
          <p:cNvPr id="4" name="Chart 3"/>
          <p:cNvGraphicFramePr/>
          <p:nvPr>
            <p:extLst>
              <p:ext uri="{D42A27DB-BD31-4B8C-83A1-F6EECF244321}">
                <p14:modId xmlns:p14="http://schemas.microsoft.com/office/powerpoint/2010/main" val="78113841"/>
              </p:ext>
            </p:extLst>
          </p:nvPr>
        </p:nvGraphicFramePr>
        <p:xfrm>
          <a:off x="1226948" y="1234457"/>
          <a:ext cx="7740677" cy="38842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818610" y="5174511"/>
            <a:ext cx="680126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November: 6 to 11 = 83% increase in referrals. Why?</a:t>
            </a:r>
          </a:p>
          <a:p>
            <a:r>
              <a:rPr lang="en-US" sz="2400" dirty="0" smtClean="0"/>
              <a:t>January: 20 to 10 = 100% decrease in referrals. Why?</a:t>
            </a:r>
            <a:endParaRPr lang="en-US" sz="2400" dirty="0"/>
          </a:p>
        </p:txBody>
      </p:sp>
      <p:sp>
        <p:nvSpPr>
          <p:cNvPr id="2" name="TextBox 1"/>
          <p:cNvSpPr txBox="1"/>
          <p:nvPr/>
        </p:nvSpPr>
        <p:spPr>
          <a:xfrm>
            <a:off x="1487101" y="5932598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1116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creen Shot 2015-11-13 at 9.27.22 A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33126"/>
            <a:ext cx="9144000" cy="4742105"/>
          </a:xfrm>
          <a:prstGeom prst="rect">
            <a:avLst/>
          </a:prstGeom>
        </p:spPr>
      </p:pic>
      <p:sp>
        <p:nvSpPr>
          <p:cNvPr id="4" name="Down Arrow 3"/>
          <p:cNvSpPr/>
          <p:nvPr/>
        </p:nvSpPr>
        <p:spPr>
          <a:xfrm rot="5400000">
            <a:off x="1675827" y="2448478"/>
            <a:ext cx="572154" cy="614097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20845" y="259899"/>
            <a:ext cx="48657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008000"/>
                </a:solidFill>
                <a:latin typeface="Calibri"/>
              </a:rPr>
              <a:t>4. Referrals </a:t>
            </a:r>
            <a:r>
              <a:rPr lang="en-US" sz="2800" dirty="0">
                <a:solidFill>
                  <a:srgbClr val="008000"/>
                </a:solidFill>
                <a:latin typeface="Calibri"/>
              </a:rPr>
              <a:t>(Events) by Location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1001889" y="2219036"/>
            <a:ext cx="4007555" cy="250413"/>
          </a:xfrm>
          <a:prstGeom prst="roundRect">
            <a:avLst/>
          </a:prstGeom>
          <a:solidFill>
            <a:srgbClr val="FFFFFF"/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963402" y="4887347"/>
            <a:ext cx="819855" cy="1039043"/>
          </a:xfrm>
          <a:prstGeom prst="roundRect">
            <a:avLst/>
          </a:prstGeom>
          <a:noFill/>
          <a:ln w="28575" cmpd="sng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Down Arrow 8"/>
          <p:cNvSpPr/>
          <p:nvPr/>
        </p:nvSpPr>
        <p:spPr>
          <a:xfrm rot="5400000">
            <a:off x="1675827" y="2858657"/>
            <a:ext cx="572154" cy="614097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820845" y="3810406"/>
            <a:ext cx="0" cy="1883303"/>
          </a:xfrm>
          <a:prstGeom prst="line">
            <a:avLst/>
          </a:prstGeom>
          <a:ln w="76200" cmpd="sng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4197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Screen Shot 2015-11-13 at 9.37.07 A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338" y="659248"/>
            <a:ext cx="9144000" cy="43876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20845" y="136028"/>
            <a:ext cx="60574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008000"/>
                </a:solidFill>
                <a:latin typeface="Calibri"/>
              </a:rPr>
              <a:t>5. Referrals </a:t>
            </a:r>
            <a:r>
              <a:rPr lang="en-US" sz="2800" dirty="0">
                <a:solidFill>
                  <a:srgbClr val="008000"/>
                </a:solidFill>
                <a:latin typeface="Calibri"/>
              </a:rPr>
              <a:t>by </a:t>
            </a:r>
            <a:r>
              <a:rPr lang="en-US" sz="2800" dirty="0" smtClean="0">
                <a:solidFill>
                  <a:srgbClr val="008000"/>
                </a:solidFill>
                <a:latin typeface="Calibri"/>
              </a:rPr>
              <a:t>Teacher (and grade level)</a:t>
            </a:r>
            <a:endParaRPr lang="en-US" sz="2800" dirty="0">
              <a:solidFill>
                <a:srgbClr val="008000"/>
              </a:solidFill>
              <a:latin typeface="Calibri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789410" y="5714222"/>
            <a:ext cx="2483844" cy="98971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1" name="Down Arrow 10"/>
          <p:cNvSpPr/>
          <p:nvPr/>
        </p:nvSpPr>
        <p:spPr>
          <a:xfrm rot="5400000">
            <a:off x="985079" y="1709484"/>
            <a:ext cx="572154" cy="614097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4370704" y="2774116"/>
            <a:ext cx="1076059" cy="2197923"/>
          </a:xfrm>
          <a:prstGeom prst="ellipse">
            <a:avLst/>
          </a:prstGeom>
          <a:noFill/>
          <a:ln w="38100" cmpd="sng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14" name="Picture 13" descr="Screen Shot 2015-11-13 at 9.38.39 AM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451463"/>
            <a:ext cx="9144000" cy="1406537"/>
          </a:xfrm>
          <a:prstGeom prst="rect">
            <a:avLst/>
          </a:prstGeom>
        </p:spPr>
      </p:pic>
      <p:sp>
        <p:nvSpPr>
          <p:cNvPr id="15" name="Rounded Rectangle 14"/>
          <p:cNvSpPr/>
          <p:nvPr/>
        </p:nvSpPr>
        <p:spPr>
          <a:xfrm>
            <a:off x="955878" y="1450232"/>
            <a:ext cx="3932757" cy="245782"/>
          </a:xfrm>
          <a:prstGeom prst="roundRect">
            <a:avLst/>
          </a:prstGeom>
          <a:solidFill>
            <a:srgbClr val="FFFFFF"/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6" name="Down Arrow 15"/>
          <p:cNvSpPr/>
          <p:nvPr/>
        </p:nvSpPr>
        <p:spPr>
          <a:xfrm>
            <a:off x="5679664" y="5167616"/>
            <a:ext cx="572154" cy="614097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126513" y="6220625"/>
            <a:ext cx="1144643" cy="637376"/>
          </a:xfrm>
          <a:prstGeom prst="roundRect">
            <a:avLst/>
          </a:prstGeom>
          <a:solidFill>
            <a:srgbClr val="FFFFFF"/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5396636" y="6205202"/>
            <a:ext cx="1144643" cy="652798"/>
          </a:xfrm>
          <a:prstGeom prst="roundRect">
            <a:avLst/>
          </a:prstGeom>
          <a:solidFill>
            <a:srgbClr val="FFFFFF"/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  <a:latin typeface="Calibri"/>
              </a:rPr>
              <a:t>C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8286083" y="6226224"/>
            <a:ext cx="694345" cy="631776"/>
          </a:xfrm>
          <a:prstGeom prst="roundRect">
            <a:avLst/>
          </a:prstGeom>
          <a:solidFill>
            <a:srgbClr val="FFFFFF"/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818435" y="6220624"/>
            <a:ext cx="2348745" cy="5232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Teacher A = 47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054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6" grpId="0" animBg="1"/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820845" y="245788"/>
            <a:ext cx="32967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008000"/>
                </a:solidFill>
                <a:latin typeface="Calibri"/>
              </a:rPr>
              <a:t>6. Referrals </a:t>
            </a:r>
            <a:r>
              <a:rPr lang="en-US" sz="2800" dirty="0">
                <a:solidFill>
                  <a:srgbClr val="008000"/>
                </a:solidFill>
                <a:latin typeface="Calibri"/>
              </a:rPr>
              <a:t>by Action</a:t>
            </a:r>
          </a:p>
        </p:txBody>
      </p:sp>
      <p:pic>
        <p:nvPicPr>
          <p:cNvPr id="3" name="Picture 2" descr="Screen Shot 2015-11-13 at 10.49.58 A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41800"/>
            <a:ext cx="11816110" cy="3753141"/>
          </a:xfrm>
          <a:prstGeom prst="rect">
            <a:avLst/>
          </a:prstGeom>
        </p:spPr>
      </p:pic>
      <p:sp>
        <p:nvSpPr>
          <p:cNvPr id="6" name="Down Arrow 5"/>
          <p:cNvSpPr/>
          <p:nvPr/>
        </p:nvSpPr>
        <p:spPr>
          <a:xfrm>
            <a:off x="4880455" y="2684480"/>
            <a:ext cx="572154" cy="614097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8" name="Down Arrow 7"/>
          <p:cNvSpPr/>
          <p:nvPr/>
        </p:nvSpPr>
        <p:spPr>
          <a:xfrm>
            <a:off x="3369740" y="2684480"/>
            <a:ext cx="572154" cy="614097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4355" y="5543176"/>
            <a:ext cx="88704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prstClr val="black"/>
                </a:solidFill>
                <a:latin typeface="Calibri"/>
              </a:rPr>
              <a:t>360 </a:t>
            </a:r>
            <a:r>
              <a:rPr lang="en-US" dirty="0">
                <a:solidFill>
                  <a:prstClr val="black"/>
                </a:solidFill>
                <a:latin typeface="Calibri"/>
              </a:rPr>
              <a:t>referrals x 15 minutes each = 5,700 minutes = </a:t>
            </a:r>
            <a:r>
              <a:rPr lang="en-US" sz="2000" dirty="0">
                <a:solidFill>
                  <a:prstClr val="black"/>
                </a:solidFill>
                <a:latin typeface="Calibri"/>
              </a:rPr>
              <a:t>95 hours </a:t>
            </a:r>
            <a:r>
              <a:rPr lang="en-US" dirty="0">
                <a:solidFill>
                  <a:prstClr val="black"/>
                </a:solidFill>
                <a:latin typeface="Calibri"/>
              </a:rPr>
              <a:t>= </a:t>
            </a:r>
            <a:r>
              <a:rPr lang="en-US" sz="2400" dirty="0">
                <a:solidFill>
                  <a:prstClr val="black"/>
                </a:solidFill>
                <a:latin typeface="Calibri"/>
              </a:rPr>
              <a:t>15.8 days </a:t>
            </a:r>
            <a:r>
              <a:rPr lang="en-US" dirty="0">
                <a:solidFill>
                  <a:prstClr val="black"/>
                </a:solidFill>
                <a:latin typeface="Calibri"/>
              </a:rPr>
              <a:t>= </a:t>
            </a:r>
            <a:r>
              <a:rPr lang="en-US" sz="2800" dirty="0">
                <a:solidFill>
                  <a:prstClr val="black"/>
                </a:solidFill>
                <a:latin typeface="Calibri"/>
              </a:rPr>
              <a:t>3 weeks...</a:t>
            </a:r>
            <a:endParaRPr lang="en-US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98804" y="6195216"/>
            <a:ext cx="1778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prstClr val="black"/>
                </a:solidFill>
                <a:latin typeface="Calibri"/>
              </a:rPr>
              <a:t>...by November!!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20845" y="2076823"/>
            <a:ext cx="1704214" cy="164353"/>
          </a:xfrm>
          <a:prstGeom prst="roundRect">
            <a:avLst/>
          </a:prstGeom>
          <a:solidFill>
            <a:srgbClr val="FFFFFF"/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947291" y="4943699"/>
            <a:ext cx="26398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</a:rPr>
              <a:t>20 = Parent Conference</a:t>
            </a:r>
            <a:endParaRPr lang="en-US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7984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8351" y="769008"/>
            <a:ext cx="50069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008000"/>
                </a:solidFill>
                <a:latin typeface="Calibri"/>
              </a:rPr>
              <a:t>7</a:t>
            </a:r>
            <a:r>
              <a:rPr lang="en-US" sz="2800" dirty="0" smtClean="0">
                <a:solidFill>
                  <a:srgbClr val="008000"/>
                </a:solidFill>
                <a:latin typeface="Calibri"/>
              </a:rPr>
              <a:t>. Referrals </a:t>
            </a:r>
            <a:r>
              <a:rPr lang="en-US" sz="2800" dirty="0">
                <a:solidFill>
                  <a:srgbClr val="008000"/>
                </a:solidFill>
                <a:latin typeface="Calibri"/>
              </a:rPr>
              <a:t>by </a:t>
            </a:r>
            <a:r>
              <a:rPr lang="en-US" sz="2800" dirty="0" smtClean="0">
                <a:solidFill>
                  <a:srgbClr val="008000"/>
                </a:solidFill>
                <a:latin typeface="Calibri"/>
              </a:rPr>
              <a:t>Disproportionality</a:t>
            </a:r>
            <a:endParaRPr lang="en-US" sz="2800" dirty="0">
              <a:solidFill>
                <a:srgbClr val="008000"/>
              </a:solidFill>
              <a:latin typeface="Calibri"/>
            </a:endParaRPr>
          </a:p>
        </p:txBody>
      </p:sp>
      <p:pic>
        <p:nvPicPr>
          <p:cNvPr id="3" name="Picture 2" descr="Disproportionality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351" y="1617673"/>
            <a:ext cx="10051470" cy="4168212"/>
          </a:xfrm>
          <a:prstGeom prst="rect">
            <a:avLst/>
          </a:prstGeom>
        </p:spPr>
      </p:pic>
      <p:sp>
        <p:nvSpPr>
          <p:cNvPr id="4" name="Down Arrow 3"/>
          <p:cNvSpPr/>
          <p:nvPr/>
        </p:nvSpPr>
        <p:spPr>
          <a:xfrm rot="16200000">
            <a:off x="4481657" y="4335376"/>
            <a:ext cx="572154" cy="614097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68351" y="6130844"/>
            <a:ext cx="8801984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00" dirty="0" smtClean="0"/>
              <a:t>33% of the population are Black, but they are receiving 80% of the referrals</a:t>
            </a:r>
            <a:endParaRPr lang="en-US" sz="2200" dirty="0"/>
          </a:p>
        </p:txBody>
      </p:sp>
      <p:sp>
        <p:nvSpPr>
          <p:cNvPr id="6" name="Rectangle 5"/>
          <p:cNvSpPr/>
          <p:nvPr/>
        </p:nvSpPr>
        <p:spPr>
          <a:xfrm>
            <a:off x="929850" y="1961859"/>
            <a:ext cx="2868928" cy="15876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2606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5551E-7 8.52641E-7 L 0.00174 -0.22197 " pathEditMode="relative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81420" y="463176"/>
            <a:ext cx="52395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008000"/>
                </a:solidFill>
                <a:latin typeface="Calibri"/>
              </a:rPr>
              <a:t>So what Problems did we Identify?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469633" y="1145099"/>
            <a:ext cx="694292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AutoNum type="arabicPeriod"/>
            </a:pPr>
            <a:r>
              <a:rPr lang="en-US" sz="2000" dirty="0" smtClean="0">
                <a:solidFill>
                  <a:prstClr val="black"/>
                </a:solidFill>
                <a:latin typeface="Calibri"/>
              </a:rPr>
              <a:t>Core effectiveness seems good. 7 students with &gt; 5 referrals. </a:t>
            </a:r>
            <a:endParaRPr lang="en-US" sz="2000" dirty="0">
              <a:solidFill>
                <a:prstClr val="black"/>
              </a:solidFill>
              <a:latin typeface="Calibri"/>
            </a:endParaRPr>
          </a:p>
          <a:p>
            <a:r>
              <a:rPr lang="en-US" sz="2000" dirty="0" smtClean="0">
                <a:solidFill>
                  <a:prstClr val="black"/>
                </a:solidFill>
                <a:latin typeface="Calibri"/>
              </a:rPr>
              <a:t>        1 student with 16 referrals by November.</a:t>
            </a:r>
            <a:endParaRPr lang="en-US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69633" y="1941095"/>
            <a:ext cx="781120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prstClr val="black"/>
                </a:solidFill>
                <a:latin typeface="Calibri"/>
              </a:rPr>
              <a:t>2.  Referrals in Grade 7 are 4 X the number of referrals in any other grade</a:t>
            </a:r>
          </a:p>
          <a:p>
            <a:r>
              <a:rPr lang="en-US" sz="2000" dirty="0">
                <a:solidFill>
                  <a:prstClr val="black"/>
                </a:solidFill>
                <a:latin typeface="Calibri"/>
              </a:rPr>
              <a:t>      121 referrals in Grade 7 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469633" y="2737091"/>
            <a:ext cx="48530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prstClr val="black"/>
                </a:solidFill>
                <a:latin typeface="Calibri"/>
              </a:rPr>
              <a:t>3.  Teacher </a:t>
            </a:r>
            <a:r>
              <a:rPr lang="en-US" sz="2000" dirty="0">
                <a:solidFill>
                  <a:prstClr val="black"/>
                </a:solidFill>
                <a:latin typeface="Calibri"/>
              </a:rPr>
              <a:t>A</a:t>
            </a:r>
            <a:r>
              <a:rPr lang="en-US" sz="2000" dirty="0" smtClean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2000" dirty="0">
                <a:solidFill>
                  <a:prstClr val="black"/>
                </a:solidFill>
                <a:latin typeface="Calibri"/>
              </a:rPr>
              <a:t>= 4</a:t>
            </a:r>
            <a:r>
              <a:rPr lang="en-US" sz="2000" dirty="0" smtClean="0">
                <a:solidFill>
                  <a:prstClr val="black"/>
                </a:solidFill>
                <a:latin typeface="Calibri"/>
              </a:rPr>
              <a:t>7 referrals (39% of referrals)</a:t>
            </a:r>
            <a:endParaRPr lang="en-US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69633" y="3738690"/>
            <a:ext cx="539795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prstClr val="black"/>
                </a:solidFill>
                <a:latin typeface="Calibri"/>
              </a:rPr>
              <a:t>5.  Top incidents = Skipping (pivot behavior?) 17</a:t>
            </a:r>
          </a:p>
          <a:p>
            <a:r>
              <a:rPr lang="en-US" sz="2000" dirty="0">
                <a:solidFill>
                  <a:prstClr val="black"/>
                </a:solidFill>
                <a:latin typeface="Calibri"/>
              </a:rPr>
              <a:t>			       </a:t>
            </a:r>
            <a:r>
              <a:rPr lang="en-US" sz="2000" dirty="0" smtClean="0">
                <a:solidFill>
                  <a:prstClr val="black"/>
                </a:solidFill>
                <a:latin typeface="Calibri"/>
              </a:rPr>
              <a:t>   Fighting </a:t>
            </a:r>
            <a:r>
              <a:rPr lang="en-US" sz="2000" dirty="0">
                <a:solidFill>
                  <a:prstClr val="black"/>
                </a:solidFill>
                <a:latin typeface="Calibri"/>
              </a:rPr>
              <a:t>and Battery 16+14 =30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469633" y="4474455"/>
            <a:ext cx="754708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prstClr val="black"/>
                </a:solidFill>
                <a:latin typeface="Calibri"/>
              </a:rPr>
              <a:t>6.  Admin has spent 95 hours disciplining students and  </a:t>
            </a:r>
          </a:p>
          <a:p>
            <a:r>
              <a:rPr lang="en-US" sz="2000" dirty="0">
                <a:solidFill>
                  <a:prstClr val="black"/>
                </a:solidFill>
                <a:latin typeface="Calibri"/>
              </a:rPr>
              <a:t>     making negative phone calls home, NOT developing relationships or</a:t>
            </a:r>
          </a:p>
          <a:p>
            <a:r>
              <a:rPr lang="en-US" sz="2000" dirty="0">
                <a:solidFill>
                  <a:prstClr val="black"/>
                </a:solidFill>
                <a:latin typeface="Calibri"/>
              </a:rPr>
              <a:t>     focusing on learning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469633" y="3274668"/>
            <a:ext cx="40246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prstClr val="black"/>
                </a:solidFill>
                <a:latin typeface="Calibri"/>
              </a:rPr>
              <a:t>4.  </a:t>
            </a:r>
            <a:r>
              <a:rPr lang="en-US" sz="2000" dirty="0" smtClean="0">
                <a:solidFill>
                  <a:prstClr val="black"/>
                </a:solidFill>
                <a:latin typeface="Calibri"/>
              </a:rPr>
              <a:t>Referrals </a:t>
            </a:r>
            <a:r>
              <a:rPr lang="en-US" sz="2000" dirty="0">
                <a:solidFill>
                  <a:prstClr val="black"/>
                </a:solidFill>
                <a:latin typeface="Calibri"/>
              </a:rPr>
              <a:t>double in the afternoon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1469633" y="2729170"/>
            <a:ext cx="5772604" cy="439392"/>
          </a:xfrm>
          <a:prstGeom prst="roundRect">
            <a:avLst/>
          </a:prstGeom>
          <a:noFill/>
          <a:ln w="38100" cmpd="sng">
            <a:solidFill>
              <a:srgbClr val="FF66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89377" y="5629086"/>
            <a:ext cx="78108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7. 33% of the population (Black students) receiving 83% of the referrals 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08407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4942743" y="5629556"/>
            <a:ext cx="2042257" cy="805111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47560" y="3556003"/>
            <a:ext cx="1016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prstClr val="white"/>
                </a:solidFill>
                <a:latin typeface="Calibri"/>
              </a:rPr>
              <a:t>37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033886" y="309612"/>
            <a:ext cx="2700003" cy="12311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solidFill>
                  <a:srgbClr val="008000"/>
                </a:solidFill>
                <a:latin typeface="Calibri"/>
              </a:rPr>
              <a:t> Problem Identification:</a:t>
            </a:r>
          </a:p>
          <a:p>
            <a:endParaRPr lang="en-US" dirty="0">
              <a:solidFill>
                <a:prstClr val="black"/>
              </a:solidFill>
              <a:latin typeface="Calibri"/>
            </a:endParaRPr>
          </a:p>
          <a:p>
            <a:endParaRPr lang="en-US" dirty="0">
              <a:solidFill>
                <a:prstClr val="black"/>
              </a:solidFill>
              <a:latin typeface="Calibri"/>
            </a:endParaRPr>
          </a:p>
          <a:p>
            <a:endParaRPr lang="en-US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32610" y="2306378"/>
            <a:ext cx="4638108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8000"/>
                </a:solidFill>
                <a:latin typeface="Calibri"/>
              </a:rPr>
              <a:t>                    Problem analysis:</a:t>
            </a:r>
          </a:p>
          <a:p>
            <a:pPr marL="285750" indent="-285750">
              <a:buFont typeface="Arial"/>
              <a:buChar char="•"/>
            </a:pPr>
            <a:r>
              <a:rPr lang="en-US" dirty="0">
                <a:solidFill>
                  <a:srgbClr val="FF6600"/>
                </a:solidFill>
                <a:latin typeface="Calibri"/>
              </a:rPr>
              <a:t>direct observation</a:t>
            </a:r>
            <a:r>
              <a:rPr lang="en-US" dirty="0">
                <a:solidFill>
                  <a:prstClr val="black"/>
                </a:solidFill>
                <a:latin typeface="Calibri"/>
              </a:rPr>
              <a:t>: frequency,</a:t>
            </a:r>
          </a:p>
          <a:p>
            <a:r>
              <a:rPr lang="en-US" dirty="0">
                <a:solidFill>
                  <a:prstClr val="black"/>
                </a:solidFill>
                <a:latin typeface="Calibri"/>
              </a:rPr>
              <a:t>duration, scatterplot, A-B-C</a:t>
            </a:r>
          </a:p>
          <a:p>
            <a:pPr marL="285750" indent="-285750">
              <a:buFont typeface="Arial"/>
              <a:buChar char="•"/>
            </a:pPr>
            <a:r>
              <a:rPr lang="en-US" dirty="0">
                <a:solidFill>
                  <a:srgbClr val="FF6600"/>
                </a:solidFill>
                <a:latin typeface="Calibri"/>
              </a:rPr>
              <a:t> data collection:</a:t>
            </a:r>
          </a:p>
          <a:p>
            <a:pPr marL="742950" lvl="1" indent="-285750">
              <a:buFont typeface="Courier New"/>
              <a:buChar char="o"/>
            </a:pPr>
            <a:r>
              <a:rPr lang="en-US" dirty="0">
                <a:solidFill>
                  <a:srgbClr val="FF6600"/>
                </a:solidFill>
                <a:latin typeface="Calibri"/>
              </a:rPr>
              <a:t>7 UP</a:t>
            </a:r>
          </a:p>
          <a:p>
            <a:pPr marL="742950" lvl="1" indent="-285750">
              <a:buFont typeface="Courier New"/>
              <a:buChar char="o"/>
            </a:pPr>
            <a:r>
              <a:rPr lang="en-US" dirty="0">
                <a:solidFill>
                  <a:prstClr val="black"/>
                </a:solidFill>
                <a:latin typeface="Calibri"/>
              </a:rPr>
              <a:t>Classroom Assessment Tool </a:t>
            </a:r>
          </a:p>
          <a:p>
            <a:pPr marL="285750" indent="-285750">
              <a:buFont typeface="Arial"/>
              <a:buChar char="•"/>
            </a:pPr>
            <a:r>
              <a:rPr lang="en-US" dirty="0">
                <a:solidFill>
                  <a:prstClr val="black"/>
                </a:solidFill>
                <a:latin typeface="Calibri"/>
              </a:rPr>
              <a:t> Consultation with teacher</a:t>
            </a:r>
          </a:p>
          <a:p>
            <a:endParaRPr lang="en-US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76075" y="5201336"/>
            <a:ext cx="3672800" cy="15081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solidFill>
                  <a:srgbClr val="008000"/>
                </a:solidFill>
                <a:latin typeface="Calibri"/>
              </a:rPr>
              <a:t>     Intervention Design:</a:t>
            </a:r>
          </a:p>
          <a:p>
            <a:pPr marL="285750" indent="-285750">
              <a:buFont typeface="Arial"/>
              <a:buChar char="•"/>
            </a:pPr>
            <a:r>
              <a:rPr lang="en-US" dirty="0">
                <a:solidFill>
                  <a:srgbClr val="FF6600"/>
                </a:solidFill>
                <a:latin typeface="Calibri"/>
              </a:rPr>
              <a:t>7 components of CHAMPs 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>
                <a:solidFill>
                  <a:srgbClr val="FF6600"/>
                </a:solidFill>
                <a:latin typeface="Calibri"/>
              </a:rPr>
              <a:t>embed </a:t>
            </a:r>
            <a:r>
              <a:rPr lang="en-US" dirty="0">
                <a:solidFill>
                  <a:srgbClr val="FF6600"/>
                </a:solidFill>
                <a:latin typeface="Calibri"/>
              </a:rPr>
              <a:t>teaching behavior</a:t>
            </a:r>
          </a:p>
          <a:p>
            <a:pPr marL="285750" indent="-285750">
              <a:buFont typeface="Arial"/>
              <a:buChar char="•"/>
            </a:pPr>
            <a:r>
              <a:rPr lang="en-US" dirty="0">
                <a:solidFill>
                  <a:prstClr val="black"/>
                </a:solidFill>
                <a:latin typeface="Calibri"/>
              </a:rPr>
              <a:t>school-wide behavior lesson plans</a:t>
            </a:r>
          </a:p>
          <a:p>
            <a:pPr marL="285750" indent="-285750">
              <a:buFont typeface="Arial"/>
              <a:buChar char="•"/>
            </a:pPr>
            <a:r>
              <a:rPr lang="en-US" dirty="0">
                <a:solidFill>
                  <a:prstClr val="black"/>
                </a:solidFill>
                <a:latin typeface="Calibri"/>
              </a:rPr>
              <a:t>classroom interventions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6588" y="2107779"/>
            <a:ext cx="4237057" cy="261610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solidFill>
                  <a:srgbClr val="008000"/>
                </a:solidFill>
                <a:latin typeface="Calibri"/>
              </a:rPr>
              <a:t>       Progress Monitoring:</a:t>
            </a:r>
          </a:p>
          <a:p>
            <a:pPr marL="285750" indent="-285750">
              <a:buFont typeface="Arial"/>
              <a:buChar char="•"/>
            </a:pPr>
            <a:r>
              <a:rPr lang="en-US" dirty="0">
                <a:solidFill>
                  <a:srgbClr val="FF6600"/>
                </a:solidFill>
                <a:latin typeface="Calibri"/>
              </a:rPr>
              <a:t>decrease in ODRs</a:t>
            </a:r>
          </a:p>
          <a:p>
            <a:pPr marL="285750" indent="-285750">
              <a:buFont typeface="Arial"/>
              <a:buChar char="•"/>
            </a:pPr>
            <a:r>
              <a:rPr lang="en-US" dirty="0">
                <a:solidFill>
                  <a:srgbClr val="000000"/>
                </a:solidFill>
                <a:latin typeface="Calibri"/>
              </a:rPr>
              <a:t>increase in appropriate behavior</a:t>
            </a:r>
          </a:p>
          <a:p>
            <a:pPr marL="285750" indent="-285750">
              <a:buFont typeface="Arial"/>
              <a:buChar char="•"/>
            </a:pPr>
            <a:r>
              <a:rPr lang="en-US" dirty="0">
                <a:solidFill>
                  <a:srgbClr val="000000"/>
                </a:solidFill>
                <a:latin typeface="Calibri"/>
              </a:rPr>
              <a:t>durability of behavior change</a:t>
            </a:r>
          </a:p>
          <a:p>
            <a:pPr marL="285750" indent="-285750">
              <a:buFont typeface="Arial"/>
              <a:buChar char="•"/>
            </a:pPr>
            <a:r>
              <a:rPr lang="en-US" dirty="0">
                <a:solidFill>
                  <a:srgbClr val="000000"/>
                </a:solidFill>
                <a:latin typeface="Calibri"/>
              </a:rPr>
              <a:t>generalization of behavior </a:t>
            </a:r>
            <a:r>
              <a:rPr lang="en-US" dirty="0" smtClean="0">
                <a:solidFill>
                  <a:srgbClr val="000000"/>
                </a:solidFill>
                <a:latin typeface="Calibri"/>
              </a:rPr>
              <a:t>change</a:t>
            </a:r>
            <a:endParaRPr lang="en-US" dirty="0">
              <a:solidFill>
                <a:srgbClr val="000000"/>
              </a:solidFill>
              <a:latin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dirty="0">
                <a:solidFill>
                  <a:srgbClr val="000000"/>
                </a:solidFill>
                <a:latin typeface="Calibri"/>
              </a:rPr>
              <a:t>increase in academic </a:t>
            </a:r>
            <a:r>
              <a:rPr lang="en-US" dirty="0" smtClean="0">
                <a:solidFill>
                  <a:srgbClr val="000000"/>
                </a:solidFill>
                <a:latin typeface="Calibri"/>
              </a:rPr>
              <a:t>achievement</a:t>
            </a:r>
          </a:p>
          <a:p>
            <a:r>
              <a:rPr lang="en-US" dirty="0">
                <a:solidFill>
                  <a:srgbClr val="000000"/>
                </a:solidFill>
                <a:latin typeface="Calibri"/>
              </a:rPr>
              <a:t> </a:t>
            </a:r>
            <a:r>
              <a:rPr lang="en-US" dirty="0" smtClean="0">
                <a:solidFill>
                  <a:srgbClr val="000000"/>
                </a:solidFill>
                <a:latin typeface="Calibri"/>
              </a:rPr>
              <a:t>                      AND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>
                <a:solidFill>
                  <a:srgbClr val="FF6600"/>
                </a:solidFill>
                <a:latin typeface="Calibri"/>
              </a:rPr>
              <a:t>Direct observations (7 Up)</a:t>
            </a:r>
          </a:p>
          <a:p>
            <a:pPr marL="285750" indent="-285750">
              <a:buFont typeface="Arial"/>
              <a:buChar char="•"/>
            </a:pPr>
            <a:r>
              <a:rPr lang="en-US" dirty="0">
                <a:solidFill>
                  <a:srgbClr val="000000"/>
                </a:solidFill>
                <a:latin typeface="Calibri"/>
              </a:rPr>
              <a:t>R</a:t>
            </a:r>
            <a:r>
              <a:rPr lang="en-US" dirty="0" smtClean="0">
                <a:solidFill>
                  <a:srgbClr val="000000"/>
                </a:solidFill>
                <a:latin typeface="Calibri"/>
              </a:rPr>
              <a:t>eview of teacher behavior lesson plans</a:t>
            </a:r>
            <a:endParaRPr lang="en-US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Bent Arrow 5"/>
          <p:cNvSpPr/>
          <p:nvPr/>
        </p:nvSpPr>
        <p:spPr>
          <a:xfrm rot="16200000">
            <a:off x="1019823" y="5002594"/>
            <a:ext cx="1298223" cy="1171222"/>
          </a:xfrm>
          <a:prstGeom prst="bentArrow">
            <a:avLst/>
          </a:prstGeom>
          <a:gradFill>
            <a:gsLst>
              <a:gs pos="0">
                <a:srgbClr val="008000"/>
              </a:gs>
              <a:gs pos="100000">
                <a:schemeClr val="bg1"/>
              </a:gs>
            </a:gsLst>
          </a:gradFill>
          <a:ln>
            <a:solidFill>
              <a:srgbClr val="008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" name="Bent Arrow 10"/>
          <p:cNvSpPr/>
          <p:nvPr/>
        </p:nvSpPr>
        <p:spPr>
          <a:xfrm rot="10800000">
            <a:off x="6336994" y="5132543"/>
            <a:ext cx="1298223" cy="1171222"/>
          </a:xfrm>
          <a:prstGeom prst="bentArrow">
            <a:avLst/>
          </a:prstGeom>
          <a:gradFill>
            <a:gsLst>
              <a:gs pos="0">
                <a:srgbClr val="008000"/>
              </a:gs>
              <a:gs pos="100000">
                <a:schemeClr val="bg1"/>
              </a:gs>
            </a:gsLst>
          </a:gradFill>
          <a:ln>
            <a:solidFill>
              <a:srgbClr val="008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2" name="Bent Arrow 11"/>
          <p:cNvSpPr/>
          <p:nvPr/>
        </p:nvSpPr>
        <p:spPr>
          <a:xfrm rot="5400000">
            <a:off x="6575900" y="701147"/>
            <a:ext cx="1298223" cy="1171222"/>
          </a:xfrm>
          <a:prstGeom prst="bentArrow">
            <a:avLst/>
          </a:prstGeom>
          <a:gradFill>
            <a:gsLst>
              <a:gs pos="0">
                <a:srgbClr val="008000"/>
              </a:gs>
              <a:gs pos="100000">
                <a:schemeClr val="bg1"/>
              </a:gs>
            </a:gsLst>
          </a:gradFill>
          <a:ln>
            <a:solidFill>
              <a:srgbClr val="008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3" name="Bent Arrow 12"/>
          <p:cNvSpPr/>
          <p:nvPr/>
        </p:nvSpPr>
        <p:spPr>
          <a:xfrm>
            <a:off x="1165497" y="547261"/>
            <a:ext cx="1298223" cy="1171222"/>
          </a:xfrm>
          <a:prstGeom prst="bentArrow">
            <a:avLst/>
          </a:prstGeom>
          <a:gradFill>
            <a:gsLst>
              <a:gs pos="0">
                <a:srgbClr val="008000"/>
              </a:gs>
              <a:gs pos="100000">
                <a:schemeClr val="bg1"/>
              </a:gs>
            </a:gsLst>
          </a:gradFill>
          <a:ln>
            <a:solidFill>
              <a:srgbClr val="008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741793" y="615444"/>
            <a:ext cx="34438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6600"/>
                </a:solidFill>
                <a:latin typeface="Calibri"/>
              </a:rPr>
              <a:t> Individual teacher support issues:</a:t>
            </a:r>
          </a:p>
          <a:p>
            <a:r>
              <a:rPr lang="en-US" dirty="0">
                <a:solidFill>
                  <a:prstClr val="black"/>
                </a:solidFill>
                <a:latin typeface="Calibri"/>
              </a:rPr>
              <a:t>     Teacher </a:t>
            </a:r>
            <a:r>
              <a:rPr lang="en-US" dirty="0" smtClean="0">
                <a:solidFill>
                  <a:prstClr val="black"/>
                </a:solidFill>
                <a:latin typeface="Calibri"/>
              </a:rPr>
              <a:t>A </a:t>
            </a:r>
            <a:r>
              <a:rPr lang="en-US" dirty="0">
                <a:solidFill>
                  <a:prstClr val="black"/>
                </a:solidFill>
                <a:latin typeface="Calibri"/>
              </a:rPr>
              <a:t>= 4</a:t>
            </a:r>
            <a:r>
              <a:rPr lang="en-US" dirty="0" smtClean="0">
                <a:solidFill>
                  <a:prstClr val="black"/>
                </a:solidFill>
                <a:latin typeface="Calibri"/>
              </a:rPr>
              <a:t>7 </a:t>
            </a:r>
            <a:r>
              <a:rPr lang="en-US" dirty="0">
                <a:solidFill>
                  <a:prstClr val="black"/>
                </a:solidFill>
                <a:latin typeface="Calibri"/>
              </a:rPr>
              <a:t>referrals </a:t>
            </a:r>
          </a:p>
        </p:txBody>
      </p:sp>
    </p:spTree>
    <p:extLst>
      <p:ext uri="{BB962C8B-B14F-4D97-AF65-F5344CB8AC3E}">
        <p14:creationId xmlns:p14="http://schemas.microsoft.com/office/powerpoint/2010/main" val="276392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854361" y="309741"/>
            <a:ext cx="20980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solidFill>
                  <a:srgbClr val="008000"/>
                </a:solidFill>
                <a:latin typeface="+mj-lt"/>
              </a:rPr>
              <a:t>Resources</a:t>
            </a:r>
            <a:endParaRPr lang="en-US" sz="3600" dirty="0">
              <a:solidFill>
                <a:srgbClr val="008000"/>
              </a:solidFill>
              <a:latin typeface="+mj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64760" y="1523122"/>
            <a:ext cx="87783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+mj-lt"/>
              </a:rPr>
              <a:t>browardprevention.org</a:t>
            </a:r>
            <a:r>
              <a:rPr lang="en-US" sz="2000" dirty="0" smtClean="0">
                <a:solidFill>
                  <a:srgbClr val="0000FF"/>
                </a:solidFill>
                <a:latin typeface="+mj-lt"/>
              </a:rPr>
              <a:t>  </a:t>
            </a:r>
            <a:r>
              <a:rPr lang="en-US" sz="2000" dirty="0" smtClean="0">
                <a:solidFill>
                  <a:srgbClr val="0000FF"/>
                </a:solidFill>
                <a:latin typeface="+mj-lt"/>
                <a:ea typeface="Wingdings"/>
                <a:cs typeface="Wingdings"/>
                <a:sym typeface="Wingdings"/>
              </a:rPr>
              <a:t></a:t>
            </a:r>
            <a:r>
              <a:rPr lang="en-US" sz="2000" dirty="0">
                <a:solidFill>
                  <a:srgbClr val="0000FF"/>
                </a:solidFill>
                <a:latin typeface="+mj-lt"/>
                <a:sym typeface="Wingdings"/>
              </a:rPr>
              <a:t> </a:t>
            </a:r>
            <a:r>
              <a:rPr lang="en-US" sz="2000" dirty="0" smtClean="0">
                <a:solidFill>
                  <a:srgbClr val="0000FF"/>
                </a:solidFill>
                <a:latin typeface="+mj-lt"/>
                <a:sym typeface="Wingdings"/>
              </a:rPr>
              <a:t>RtI Tab </a:t>
            </a:r>
            <a:r>
              <a:rPr lang="en-US" sz="2000" dirty="0" smtClean="0">
                <a:solidFill>
                  <a:srgbClr val="0000FF"/>
                </a:solidFill>
                <a:latin typeface="+mj-lt"/>
                <a:ea typeface="Wingdings"/>
                <a:cs typeface="Wingdings"/>
                <a:sym typeface="Wingdings"/>
              </a:rPr>
              <a:t></a:t>
            </a:r>
            <a:r>
              <a:rPr lang="en-US" sz="2000" dirty="0">
                <a:solidFill>
                  <a:srgbClr val="0000FF"/>
                </a:solidFill>
                <a:latin typeface="+mj-lt"/>
                <a:sym typeface="Wingdings"/>
              </a:rPr>
              <a:t> </a:t>
            </a:r>
            <a:r>
              <a:rPr lang="en-US" sz="2000" dirty="0" smtClean="0">
                <a:solidFill>
                  <a:srgbClr val="0000FF"/>
                </a:solidFill>
                <a:latin typeface="+mj-lt"/>
                <a:sym typeface="Wingdings"/>
              </a:rPr>
              <a:t>RtI:B Tab </a:t>
            </a:r>
            <a:r>
              <a:rPr lang="en-US" sz="2000" dirty="0" smtClean="0">
                <a:solidFill>
                  <a:srgbClr val="0000FF"/>
                </a:solidFill>
                <a:latin typeface="Wingdings"/>
                <a:ea typeface="Wingdings"/>
                <a:cs typeface="Wingdings"/>
                <a:sym typeface="Wingdings"/>
              </a:rPr>
              <a:t></a:t>
            </a:r>
            <a:r>
              <a:rPr lang="en-US" sz="2000" dirty="0">
                <a:solidFill>
                  <a:srgbClr val="0000FF"/>
                </a:solidFill>
                <a:latin typeface="+mj-lt"/>
                <a:sym typeface="Wingdings"/>
              </a:rPr>
              <a:t> </a:t>
            </a:r>
            <a:r>
              <a:rPr lang="en-US" sz="2000" dirty="0" smtClean="0">
                <a:solidFill>
                  <a:srgbClr val="0000FF"/>
                </a:solidFill>
                <a:latin typeface="+mj-lt"/>
                <a:sym typeface="Wingdings"/>
              </a:rPr>
              <a:t>Tier 1 Resources</a:t>
            </a:r>
            <a:endParaRPr lang="en-US" sz="2000" dirty="0">
              <a:solidFill>
                <a:srgbClr val="0000FF"/>
              </a:solidFill>
              <a:latin typeface="+mj-lt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322203" y="3145460"/>
            <a:ext cx="3736920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+mj-lt"/>
              </a:rPr>
              <a:t>Contains: </a:t>
            </a:r>
          </a:p>
          <a:p>
            <a:pPr marL="285750" indent="-285750">
              <a:buFont typeface="Arial"/>
              <a:buChar char="•"/>
            </a:pPr>
            <a:r>
              <a:rPr lang="en-US" sz="2400" dirty="0" smtClean="0">
                <a:latin typeface="+mj-lt"/>
              </a:rPr>
              <a:t>Data Collection template</a:t>
            </a:r>
          </a:p>
          <a:p>
            <a:pPr marL="285750" indent="-285750">
              <a:buFont typeface="Arial"/>
              <a:buChar char="•"/>
            </a:pPr>
            <a:r>
              <a:rPr lang="en-US" sz="2400" dirty="0" smtClean="0">
                <a:latin typeface="+mj-lt"/>
              </a:rPr>
              <a:t>Meeting Agenda template</a:t>
            </a:r>
          </a:p>
          <a:p>
            <a:pPr marL="285750" indent="-285750">
              <a:buFont typeface="Arial"/>
              <a:buChar char="•"/>
            </a:pPr>
            <a:r>
              <a:rPr lang="en-US" sz="2400" dirty="0" smtClean="0">
                <a:latin typeface="+mj-lt"/>
              </a:rPr>
              <a:t>Data Analysis Action Plan</a:t>
            </a:r>
          </a:p>
          <a:p>
            <a:pPr marL="285750" indent="-285750">
              <a:buFont typeface="Arial"/>
              <a:buChar char="•"/>
            </a:pPr>
            <a:r>
              <a:rPr lang="en-US" sz="2400" dirty="0" smtClean="0">
                <a:latin typeface="+mj-lt"/>
              </a:rPr>
              <a:t>7 Up</a:t>
            </a:r>
          </a:p>
          <a:p>
            <a:pPr marL="285750" indent="-285750">
              <a:buFont typeface="Arial"/>
              <a:buChar char="•"/>
            </a:pPr>
            <a:r>
              <a:rPr lang="en-US" sz="2400" dirty="0" smtClean="0">
                <a:latin typeface="+mj-lt"/>
              </a:rPr>
              <a:t>CAT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424196" y="3155124"/>
            <a:ext cx="355953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dirty="0" smtClean="0">
                <a:latin typeface="+mj-lt"/>
              </a:rPr>
              <a:t>Also, state-level</a:t>
            </a:r>
          </a:p>
          <a:p>
            <a:pPr algn="ctr"/>
            <a:r>
              <a:rPr lang="en-US" sz="2400" dirty="0" smtClean="0">
                <a:latin typeface="+mj-lt"/>
              </a:rPr>
              <a:t>resources available at:</a:t>
            </a:r>
          </a:p>
          <a:p>
            <a:pPr algn="ctr"/>
            <a:r>
              <a:rPr lang="en-US" sz="2400" dirty="0" err="1" smtClean="0">
                <a:solidFill>
                  <a:srgbClr val="6D9920"/>
                </a:solidFill>
                <a:latin typeface="+mj-lt"/>
              </a:rPr>
              <a:t>flpbs.fmhi.usf.edu</a:t>
            </a:r>
            <a:endParaRPr lang="en-US" sz="2400" dirty="0" smtClean="0">
              <a:solidFill>
                <a:srgbClr val="6D9920"/>
              </a:solidFill>
              <a:latin typeface="+mj-lt"/>
            </a:endParaRPr>
          </a:p>
          <a:p>
            <a:pPr algn="ctr"/>
            <a:endParaRPr lang="en-US" sz="2400" dirty="0">
              <a:solidFill>
                <a:srgbClr val="6D9920"/>
              </a:solidFill>
              <a:latin typeface="+mj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286610" y="1984787"/>
            <a:ext cx="27465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rgbClr val="0000FF"/>
                </a:solidFill>
                <a:latin typeface="Wingdings"/>
                <a:ea typeface="Wingdings"/>
                <a:cs typeface="Wingdings"/>
                <a:sym typeface="Wingdings"/>
              </a:rPr>
              <a:t></a:t>
            </a:r>
            <a:r>
              <a:rPr lang="en-US" sz="2000" dirty="0" smtClean="0">
                <a:solidFill>
                  <a:srgbClr val="0000FF"/>
                </a:solidFill>
                <a:sym typeface="Wingdings"/>
              </a:rPr>
              <a:t> Data Entry &amp; Analysis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517994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325" y="701675"/>
            <a:ext cx="7521575" cy="549275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3600" dirty="0" smtClean="0">
                <a:solidFill>
                  <a:srgbClr val="FF6600"/>
                </a:solidFill>
                <a:latin typeface="Arial"/>
                <a:cs typeface="Arial"/>
              </a:rPr>
              <a:t>Contact Information</a:t>
            </a:r>
            <a:endParaRPr lang="en-US" sz="3600" dirty="0">
              <a:solidFill>
                <a:srgbClr val="FF6600"/>
              </a:solidFill>
              <a:latin typeface="Arial"/>
              <a:cs typeface="Arial"/>
            </a:endParaRPr>
          </a:p>
        </p:txBody>
      </p:sp>
      <p:grpSp>
        <p:nvGrpSpPr>
          <p:cNvPr id="76805" name="Group 7"/>
          <p:cNvGrpSpPr>
            <a:grpSpLocks/>
          </p:cNvGrpSpPr>
          <p:nvPr/>
        </p:nvGrpSpPr>
        <p:grpSpPr bwMode="auto">
          <a:xfrm>
            <a:off x="1935305" y="5169592"/>
            <a:ext cx="6274923" cy="725488"/>
            <a:chOff x="2658360" y="5162227"/>
            <a:chExt cx="4839417" cy="725766"/>
          </a:xfrm>
        </p:grpSpPr>
        <p:sp>
          <p:nvSpPr>
            <p:cNvPr id="76808" name="TextBox 8"/>
            <p:cNvSpPr txBox="1">
              <a:spLocks noChangeArrowheads="1"/>
            </p:cNvSpPr>
            <p:nvPr/>
          </p:nvSpPr>
          <p:spPr bwMode="auto">
            <a:xfrm>
              <a:off x="3971764" y="5233386"/>
              <a:ext cx="3526013" cy="338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r>
                <a:rPr lang="en-US" sz="1400" b="1" dirty="0">
                  <a:solidFill>
                    <a:srgbClr val="1F497D"/>
                  </a:solidFill>
                  <a:latin typeface="Times New Roman Bold" charset="0"/>
                  <a:cs typeface="Times New Roman Bold" charset="0"/>
                </a:rPr>
                <a:t>@ </a:t>
              </a:r>
              <a:r>
                <a:rPr lang="en-US" sz="1600" b="1" dirty="0">
                  <a:solidFill>
                    <a:srgbClr val="1F497D"/>
                  </a:solidFill>
                  <a:latin typeface="Times New Roman Bold" charset="0"/>
                  <a:cs typeface="Times New Roman Bold" charset="0"/>
                </a:rPr>
                <a:t>Broward, Prevention &amp; Intervention </a:t>
              </a:r>
            </a:p>
          </p:txBody>
        </p:sp>
        <p:sp>
          <p:nvSpPr>
            <p:cNvPr id="76809" name="TextBox 9"/>
            <p:cNvSpPr txBox="1">
              <a:spLocks noChangeArrowheads="1"/>
            </p:cNvSpPr>
            <p:nvPr/>
          </p:nvSpPr>
          <p:spPr bwMode="auto">
            <a:xfrm>
              <a:off x="3943483" y="5512395"/>
              <a:ext cx="2868950" cy="3078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r>
                <a:rPr lang="en-US" sz="1400" dirty="0">
                  <a:solidFill>
                    <a:srgbClr val="00B0F0"/>
                  </a:solidFill>
                  <a:latin typeface="Times New Roman" charset="0"/>
                  <a:cs typeface="Times New Roman" charset="0"/>
                </a:rPr>
                <a:t> </a:t>
              </a:r>
              <a:r>
                <a:rPr lang="en-US" sz="1400" dirty="0">
                  <a:solidFill>
                    <a:prstClr val="black"/>
                  </a:solidFill>
                  <a:latin typeface="Times New Roman" charset="0"/>
                  <a:cs typeface="Times New Roman" charset="0"/>
                </a:rPr>
                <a:t>@ </a:t>
              </a:r>
              <a:r>
                <a:rPr lang="en-US" sz="1600" b="1" dirty="0" err="1" smtClean="0">
                  <a:solidFill>
                    <a:prstClr val="black"/>
                  </a:solidFill>
                  <a:latin typeface="Times New Roman" charset="0"/>
                  <a:cs typeface="Times New Roman" charset="0"/>
                </a:rPr>
                <a:t>DiversityBCPS</a:t>
              </a:r>
              <a:endParaRPr lang="en-US" sz="1600" b="1" dirty="0">
                <a:solidFill>
                  <a:prstClr val="black"/>
                </a:solidFill>
                <a:latin typeface="Times New Roman" charset="0"/>
                <a:cs typeface="Times New Roman" charset="0"/>
              </a:endParaRPr>
            </a:p>
          </p:txBody>
        </p:sp>
        <p:pic>
          <p:nvPicPr>
            <p:cNvPr id="76810" name="Picture 2" descr="http://www.hocktoberfest.com/wp-content/uploads/2012/10/Like_us_on_FB___Follow_us_on_Twitter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58360" y="5162227"/>
              <a:ext cx="1392286" cy="7257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6807" name="TextBox 13"/>
          <p:cNvSpPr txBox="1">
            <a:spLocks noChangeArrowheads="1"/>
          </p:cNvSpPr>
          <p:nvPr/>
        </p:nvSpPr>
        <p:spPr bwMode="auto">
          <a:xfrm>
            <a:off x="1021560" y="1815945"/>
            <a:ext cx="7073852" cy="32932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/>
            <a:r>
              <a:rPr lang="en-US" sz="3200" dirty="0" smtClean="0">
                <a:solidFill>
                  <a:srgbClr val="577293"/>
                </a:solidFill>
                <a:latin typeface="Arial"/>
                <a:cs typeface="Arial"/>
              </a:rPr>
              <a:t>Diversity</a:t>
            </a:r>
            <a:r>
              <a:rPr lang="en-US" sz="3200" dirty="0">
                <a:solidFill>
                  <a:srgbClr val="577293"/>
                </a:solidFill>
                <a:latin typeface="Arial"/>
                <a:cs typeface="Arial"/>
              </a:rPr>
              <a:t>, Prevention &amp; </a:t>
            </a:r>
            <a:r>
              <a:rPr lang="en-US" sz="3200" dirty="0" smtClean="0">
                <a:solidFill>
                  <a:srgbClr val="577293"/>
                </a:solidFill>
                <a:latin typeface="Arial"/>
                <a:cs typeface="Arial"/>
              </a:rPr>
              <a:t>Intervention</a:t>
            </a:r>
            <a:endParaRPr lang="en-US" sz="3200" dirty="0" smtClean="0">
              <a:solidFill>
                <a:srgbClr val="577293"/>
              </a:solidFill>
            </a:endParaRPr>
          </a:p>
          <a:p>
            <a:pPr algn="ctr"/>
            <a:r>
              <a:rPr lang="en-US" dirty="0">
                <a:solidFill>
                  <a:prstClr val="black"/>
                </a:solidFill>
              </a:rPr>
              <a:t>Lauderdale Manors Resource Center</a:t>
            </a:r>
          </a:p>
          <a:p>
            <a:pPr algn="ctr"/>
            <a:r>
              <a:rPr lang="en-US" dirty="0">
                <a:solidFill>
                  <a:prstClr val="black"/>
                </a:solidFill>
              </a:rPr>
              <a:t>754-321-</a:t>
            </a:r>
            <a:r>
              <a:rPr lang="en-US" dirty="0" smtClean="0">
                <a:solidFill>
                  <a:prstClr val="black"/>
                </a:solidFill>
              </a:rPr>
              <a:t>1655</a:t>
            </a:r>
          </a:p>
          <a:p>
            <a:pPr algn="ctr"/>
            <a:endParaRPr lang="en-US" dirty="0" smtClean="0">
              <a:solidFill>
                <a:prstClr val="black"/>
              </a:solidFill>
            </a:endParaRPr>
          </a:p>
          <a:p>
            <a:pPr algn="ctr"/>
            <a:endParaRPr lang="en-US" dirty="0">
              <a:solidFill>
                <a:prstClr val="black"/>
              </a:solidFill>
            </a:endParaRPr>
          </a:p>
          <a:p>
            <a:pPr algn="ctr"/>
            <a:r>
              <a:rPr lang="en-US" dirty="0" smtClean="0">
                <a:solidFill>
                  <a:prstClr val="black"/>
                </a:solidFill>
              </a:rPr>
              <a:t>or visit our website at:</a:t>
            </a:r>
          </a:p>
          <a:p>
            <a:pPr algn="ctr"/>
            <a:r>
              <a:rPr lang="en-US" dirty="0" smtClean="0">
                <a:solidFill>
                  <a:prstClr val="black"/>
                </a:solidFill>
                <a:hlinkClick r:id="rId4"/>
              </a:rPr>
              <a:t>www.browardprevention.org</a:t>
            </a:r>
            <a:endParaRPr lang="en-US" dirty="0" smtClean="0">
              <a:solidFill>
                <a:prstClr val="black"/>
              </a:solidFill>
            </a:endParaRPr>
          </a:p>
          <a:p>
            <a:endParaRPr lang="en-US" sz="3200" dirty="0">
              <a:solidFill>
                <a:prstClr val="black"/>
              </a:solidFill>
            </a:endParaRPr>
          </a:p>
        </p:txBody>
      </p:sp>
      <p:pic>
        <p:nvPicPr>
          <p:cNvPr id="3" name="Picture 2" descr="DPI logo - color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353" y="3646105"/>
            <a:ext cx="2036800" cy="1417171"/>
          </a:xfrm>
          <a:prstGeom prst="rect">
            <a:avLst/>
          </a:prstGeom>
        </p:spPr>
      </p:pic>
      <p:pic>
        <p:nvPicPr>
          <p:cNvPr id="4" name="Picture 3" descr="RtI-logos-1.3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3647" y="3487656"/>
            <a:ext cx="2076440" cy="1644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6929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1795</TotalTime>
  <Words>1026</Words>
  <Application>Microsoft Macintosh PowerPoint</Application>
  <PresentationFormat>On-screen Show (4:3)</PresentationFormat>
  <Paragraphs>198</Paragraphs>
  <Slides>20</Slides>
  <Notes>11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20</vt:i4>
      </vt:variant>
    </vt:vector>
  </HeadingPairs>
  <TitlesOfParts>
    <vt:vector size="22" baseType="lpstr">
      <vt:lpstr>1_Office Theme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Contact Information</vt:lpstr>
    </vt:vector>
  </TitlesOfParts>
  <Company>Broward County Public Schools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SBBC Office</dc:creator>
  <cp:lastModifiedBy>LAN Administrator</cp:lastModifiedBy>
  <cp:revision>56</cp:revision>
  <dcterms:created xsi:type="dcterms:W3CDTF">2016-01-12T18:55:45Z</dcterms:created>
  <dcterms:modified xsi:type="dcterms:W3CDTF">2016-03-10T19:58:10Z</dcterms:modified>
</cp:coreProperties>
</file>